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omments/modernComment_1E5_18B1AC9E.xml" ContentType="application/vnd.ms-powerpoint.comment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comments/modernComment_1F3_6666EAB3.xml" ContentType="application/vnd.ms-powerpoint.comments+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comments/modernComment_1C7_8108A897.xml" ContentType="application/vnd.ms-powerpoint.comments+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65"/>
  </p:notesMasterIdLst>
  <p:handoutMasterIdLst>
    <p:handoutMasterId r:id="rId166"/>
  </p:handoutMasterIdLst>
  <p:sldIdLst>
    <p:sldId id="264" r:id="rId5"/>
    <p:sldId id="425" r:id="rId6"/>
    <p:sldId id="519" r:id="rId7"/>
    <p:sldId id="424" r:id="rId8"/>
    <p:sldId id="514" r:id="rId9"/>
    <p:sldId id="400" r:id="rId10"/>
    <p:sldId id="513" r:id="rId11"/>
    <p:sldId id="261" r:id="rId12"/>
    <p:sldId id="403" r:id="rId13"/>
    <p:sldId id="520" r:id="rId14"/>
    <p:sldId id="404" r:id="rId15"/>
    <p:sldId id="405" r:id="rId16"/>
    <p:sldId id="266" r:id="rId17"/>
    <p:sldId id="518" r:id="rId18"/>
    <p:sldId id="527" r:id="rId19"/>
    <p:sldId id="407" r:id="rId20"/>
    <p:sldId id="516" r:id="rId21"/>
    <p:sldId id="426" r:id="rId22"/>
    <p:sldId id="393" r:id="rId23"/>
    <p:sldId id="532" r:id="rId24"/>
    <p:sldId id="396" r:id="rId25"/>
    <p:sldId id="528" r:id="rId26"/>
    <p:sldId id="530" r:id="rId27"/>
    <p:sldId id="529" r:id="rId28"/>
    <p:sldId id="427" r:id="rId29"/>
    <p:sldId id="549" r:id="rId30"/>
    <p:sldId id="267" r:id="rId31"/>
    <p:sldId id="375" r:id="rId32"/>
    <p:sldId id="269" r:id="rId33"/>
    <p:sldId id="540" r:id="rId34"/>
    <p:sldId id="541" r:id="rId35"/>
    <p:sldId id="428" r:id="rId36"/>
    <p:sldId id="277" r:id="rId37"/>
    <p:sldId id="276" r:id="rId38"/>
    <p:sldId id="412" r:id="rId39"/>
    <p:sldId id="417" r:id="rId40"/>
    <p:sldId id="415" r:id="rId41"/>
    <p:sldId id="281" r:id="rId42"/>
    <p:sldId id="416" r:id="rId43"/>
    <p:sldId id="282" r:id="rId44"/>
    <p:sldId id="379" r:id="rId45"/>
    <p:sldId id="429" r:id="rId46"/>
    <p:sldId id="533" r:id="rId47"/>
    <p:sldId id="421" r:id="rId48"/>
    <p:sldId id="542" r:id="rId49"/>
    <p:sldId id="420" r:id="rId50"/>
    <p:sldId id="422" r:id="rId51"/>
    <p:sldId id="289" r:id="rId52"/>
    <p:sldId id="423" r:id="rId53"/>
    <p:sldId id="290" r:id="rId54"/>
    <p:sldId id="291" r:id="rId55"/>
    <p:sldId id="292" r:id="rId56"/>
    <p:sldId id="293" r:id="rId57"/>
    <p:sldId id="294" r:id="rId58"/>
    <p:sldId id="296" r:id="rId59"/>
    <p:sldId id="297" r:id="rId60"/>
    <p:sldId id="538" r:id="rId61"/>
    <p:sldId id="299" r:id="rId62"/>
    <p:sldId id="468" r:id="rId63"/>
    <p:sldId id="430" r:id="rId64"/>
    <p:sldId id="472" r:id="rId65"/>
    <p:sldId id="473" r:id="rId66"/>
    <p:sldId id="484" r:id="rId67"/>
    <p:sldId id="474" r:id="rId68"/>
    <p:sldId id="302" r:id="rId69"/>
    <p:sldId id="303" r:id="rId70"/>
    <p:sldId id="476" r:id="rId71"/>
    <p:sldId id="477" r:id="rId72"/>
    <p:sldId id="305" r:id="rId73"/>
    <p:sldId id="485" r:id="rId74"/>
    <p:sldId id="306" r:id="rId75"/>
    <p:sldId id="307" r:id="rId76"/>
    <p:sldId id="308" r:id="rId77"/>
    <p:sldId id="309" r:id="rId78"/>
    <p:sldId id="431" r:id="rId79"/>
    <p:sldId id="310" r:id="rId80"/>
    <p:sldId id="478" r:id="rId81"/>
    <p:sldId id="432" r:id="rId82"/>
    <p:sldId id="313" r:id="rId83"/>
    <p:sldId id="480" r:id="rId84"/>
    <p:sldId id="494" r:id="rId85"/>
    <p:sldId id="481" r:id="rId86"/>
    <p:sldId id="488" r:id="rId87"/>
    <p:sldId id="566" r:id="rId88"/>
    <p:sldId id="565" r:id="rId89"/>
    <p:sldId id="567" r:id="rId90"/>
    <p:sldId id="441" r:id="rId91"/>
    <p:sldId id="434" r:id="rId92"/>
    <p:sldId id="341" r:id="rId93"/>
    <p:sldId id="449" r:id="rId94"/>
    <p:sldId id="450" r:id="rId95"/>
    <p:sldId id="535" r:id="rId96"/>
    <p:sldId id="512" r:id="rId97"/>
    <p:sldId id="331" r:id="rId98"/>
    <p:sldId id="550" r:id="rId99"/>
    <p:sldId id="551" r:id="rId100"/>
    <p:sldId id="447" r:id="rId101"/>
    <p:sldId id="333" r:id="rId102"/>
    <p:sldId id="470" r:id="rId103"/>
    <p:sldId id="456" r:id="rId104"/>
    <p:sldId id="556" r:id="rId105"/>
    <p:sldId id="338" r:id="rId106"/>
    <p:sldId id="558" r:id="rId107"/>
    <p:sldId id="559" r:id="rId108"/>
    <p:sldId id="562" r:id="rId109"/>
    <p:sldId id="385" r:id="rId110"/>
    <p:sldId id="435" r:id="rId111"/>
    <p:sldId id="334" r:id="rId112"/>
    <p:sldId id="490" r:id="rId113"/>
    <p:sldId id="544" r:id="rId114"/>
    <p:sldId id="524" r:id="rId115"/>
    <p:sldId id="526" r:id="rId116"/>
    <p:sldId id="437" r:id="rId117"/>
    <p:sldId id="438" r:id="rId118"/>
    <p:sldId id="345" r:id="rId119"/>
    <p:sldId id="346" r:id="rId120"/>
    <p:sldId id="347" r:id="rId121"/>
    <p:sldId id="348" r:id="rId122"/>
    <p:sldId id="457" r:id="rId123"/>
    <p:sldId id="546" r:id="rId124"/>
    <p:sldId id="548" r:id="rId125"/>
    <p:sldId id="458" r:id="rId126"/>
    <p:sldId id="351" r:id="rId127"/>
    <p:sldId id="386" r:id="rId128"/>
    <p:sldId id="459" r:id="rId129"/>
    <p:sldId id="491" r:id="rId130"/>
    <p:sldId id="492" r:id="rId131"/>
    <p:sldId id="536" r:id="rId132"/>
    <p:sldId id="537" r:id="rId133"/>
    <p:sldId id="357" r:id="rId134"/>
    <p:sldId id="358" r:id="rId135"/>
    <p:sldId id="359" r:id="rId136"/>
    <p:sldId id="553" r:id="rId137"/>
    <p:sldId id="362" r:id="rId138"/>
    <p:sldId id="463" r:id="rId139"/>
    <p:sldId id="510" r:id="rId140"/>
    <p:sldId id="504" r:id="rId141"/>
    <p:sldId id="503" r:id="rId142"/>
    <p:sldId id="502" r:id="rId143"/>
    <p:sldId id="501" r:id="rId144"/>
    <p:sldId id="531" r:id="rId145"/>
    <p:sldId id="505" r:id="rId146"/>
    <p:sldId id="563" r:id="rId147"/>
    <p:sldId id="554" r:id="rId148"/>
    <p:sldId id="539" r:id="rId149"/>
    <p:sldId id="322" r:id="rId150"/>
    <p:sldId id="323" r:id="rId151"/>
    <p:sldId id="498" r:id="rId152"/>
    <p:sldId id="507" r:id="rId153"/>
    <p:sldId id="499" r:id="rId154"/>
    <p:sldId id="497" r:id="rId155"/>
    <p:sldId id="326" r:id="rId156"/>
    <p:sldId id="461" r:id="rId157"/>
    <p:sldId id="364" r:id="rId158"/>
    <p:sldId id="455" r:id="rId159"/>
    <p:sldId id="511" r:id="rId160"/>
    <p:sldId id="388" r:id="rId161"/>
    <p:sldId id="453" r:id="rId162"/>
    <p:sldId id="451" r:id="rId163"/>
    <p:sldId id="369" r:id="rId16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5F9C491-D35C-4E25-A5C7-D5E75DBC218A}">
          <p14:sldIdLst>
            <p14:sldId id="264"/>
            <p14:sldId id="425"/>
            <p14:sldId id="519"/>
          </p14:sldIdLst>
        </p14:section>
        <p14:section name="Sequence 1 : rappel archivistique" id="{E0D6825F-C8FD-4BD5-B219-BAAED746E5B4}">
          <p14:sldIdLst>
            <p14:sldId id="424"/>
            <p14:sldId id="514"/>
            <p14:sldId id="400"/>
            <p14:sldId id="513"/>
            <p14:sldId id="261"/>
            <p14:sldId id="403"/>
            <p14:sldId id="520"/>
            <p14:sldId id="404"/>
            <p14:sldId id="405"/>
            <p14:sldId id="266"/>
            <p14:sldId id="518"/>
            <p14:sldId id="527"/>
            <p14:sldId id="407"/>
            <p14:sldId id="516"/>
          </p14:sldIdLst>
        </p14:section>
        <p14:section name="Séquence 2 : contexte institutionnel" id="{8AB51426-4214-4504-A704-32664A76CE2E}">
          <p14:sldIdLst>
            <p14:sldId id="426"/>
            <p14:sldId id="393"/>
            <p14:sldId id="532"/>
            <p14:sldId id="396"/>
            <p14:sldId id="528"/>
            <p14:sldId id="530"/>
            <p14:sldId id="529"/>
          </p14:sldIdLst>
        </p14:section>
        <p14:section name="Séquence 3 : prise en main interface" id="{45D49EB7-4CDD-466A-B975-42DA9E03BDB5}">
          <p14:sldIdLst>
            <p14:sldId id="427"/>
            <p14:sldId id="549"/>
            <p14:sldId id="267"/>
            <p14:sldId id="375"/>
            <p14:sldId id="269"/>
            <p14:sldId id="540"/>
            <p14:sldId id="541"/>
          </p14:sldIdLst>
        </p14:section>
        <p14:section name="Séquence 4 : créer un document*" id="{75EBC9E5-3103-4638-AC0F-F0BF10110083}">
          <p14:sldIdLst>
            <p14:sldId id="428"/>
            <p14:sldId id="277"/>
            <p14:sldId id="276"/>
            <p14:sldId id="412"/>
            <p14:sldId id="417"/>
            <p14:sldId id="415"/>
            <p14:sldId id="281"/>
            <p14:sldId id="416"/>
            <p14:sldId id="282"/>
            <p14:sldId id="379"/>
          </p14:sldIdLst>
        </p14:section>
        <p14:section name="Séquence 5 : Voir et éditer" id="{5A3A4E6D-1F23-4698-AC43-B0DAD0A06430}">
          <p14:sldIdLst>
            <p14:sldId id="429"/>
            <p14:sldId id="533"/>
            <p14:sldId id="421"/>
            <p14:sldId id="542"/>
            <p14:sldId id="420"/>
            <p14:sldId id="422"/>
            <p14:sldId id="289"/>
            <p14:sldId id="423"/>
            <p14:sldId id="290"/>
            <p14:sldId id="291"/>
            <p14:sldId id="292"/>
            <p14:sldId id="293"/>
            <p14:sldId id="294"/>
            <p14:sldId id="296"/>
            <p14:sldId id="297"/>
            <p14:sldId id="538"/>
            <p14:sldId id="299"/>
            <p14:sldId id="468"/>
          </p14:sldIdLst>
        </p14:section>
        <p14:section name="Séquence 6 : référentiel et autorité" id="{2E0C1E67-8D9A-4921-843B-5985B2962131}">
          <p14:sldIdLst>
            <p14:sldId id="430"/>
            <p14:sldId id="472"/>
            <p14:sldId id="473"/>
            <p14:sldId id="484"/>
            <p14:sldId id="474"/>
            <p14:sldId id="302"/>
            <p14:sldId id="303"/>
            <p14:sldId id="476"/>
            <p14:sldId id="477"/>
            <p14:sldId id="305"/>
            <p14:sldId id="485"/>
            <p14:sldId id="306"/>
            <p14:sldId id="307"/>
            <p14:sldId id="308"/>
            <p14:sldId id="309"/>
            <p14:sldId id="431"/>
            <p14:sldId id="310"/>
            <p14:sldId id="478"/>
            <p14:sldId id="432"/>
            <p14:sldId id="313"/>
            <p14:sldId id="480"/>
            <p14:sldId id="494"/>
            <p14:sldId id="481"/>
            <p14:sldId id="488"/>
            <p14:sldId id="566"/>
            <p14:sldId id="565"/>
            <p14:sldId id="567"/>
            <p14:sldId id="441"/>
          </p14:sldIdLst>
        </p14:section>
        <p14:section name="Séquence 7 : controler" id="{CB2D3B61-93FF-47BB-84E4-294530415EDD}">
          <p14:sldIdLst>
            <p14:sldId id="434"/>
            <p14:sldId id="341"/>
            <p14:sldId id="449"/>
            <p14:sldId id="450"/>
            <p14:sldId id="535"/>
            <p14:sldId id="512"/>
            <p14:sldId id="331"/>
            <p14:sldId id="550"/>
            <p14:sldId id="551"/>
            <p14:sldId id="447"/>
            <p14:sldId id="333"/>
            <p14:sldId id="470"/>
            <p14:sldId id="456"/>
            <p14:sldId id="556"/>
            <p14:sldId id="338"/>
            <p14:sldId id="558"/>
            <p14:sldId id="559"/>
            <p14:sldId id="562"/>
            <p14:sldId id="385"/>
          </p14:sldIdLst>
        </p14:section>
        <p14:section name="Séquence 8 : Bonnes pratiques" id="{21E55632-EA4A-48D7-9741-0C30CB485417}">
          <p14:sldIdLst>
            <p14:sldId id="435"/>
            <p14:sldId id="334"/>
            <p14:sldId id="490"/>
            <p14:sldId id="544"/>
            <p14:sldId id="524"/>
            <p14:sldId id="526"/>
          </p14:sldIdLst>
        </p14:section>
        <p14:section name="Séquence 9 : publier" id="{AB491B36-4756-4221-98DE-2886D8773F00}">
          <p14:sldIdLst>
            <p14:sldId id="437"/>
            <p14:sldId id="438"/>
            <p14:sldId id="345"/>
            <p14:sldId id="346"/>
            <p14:sldId id="347"/>
            <p14:sldId id="348"/>
            <p14:sldId id="457"/>
            <p14:sldId id="546"/>
            <p14:sldId id="548"/>
            <p14:sldId id="458"/>
            <p14:sldId id="351"/>
            <p14:sldId id="386"/>
          </p14:sldIdLst>
        </p14:section>
        <p14:section name="Séquence 10 : lier et inclure" id="{77877B36-0768-4A11-BCA0-1118C4E34D83}">
          <p14:sldIdLst>
            <p14:sldId id="459"/>
            <p14:sldId id="491"/>
            <p14:sldId id="492"/>
            <p14:sldId id="536"/>
            <p14:sldId id="537"/>
            <p14:sldId id="357"/>
            <p14:sldId id="358"/>
            <p14:sldId id="359"/>
            <p14:sldId id="553"/>
            <p14:sldId id="362"/>
          </p14:sldIdLst>
        </p14:section>
        <p14:section name="Séquence 11 : interface publique" id="{C6617552-79A8-4163-8051-1CFC41A92E99}">
          <p14:sldIdLst>
            <p14:sldId id="463"/>
            <p14:sldId id="510"/>
            <p14:sldId id="504"/>
            <p14:sldId id="503"/>
            <p14:sldId id="502"/>
            <p14:sldId id="501"/>
            <p14:sldId id="531"/>
            <p14:sldId id="505"/>
            <p14:sldId id="563"/>
            <p14:sldId id="554"/>
            <p14:sldId id="539"/>
            <p14:sldId id="322"/>
            <p14:sldId id="323"/>
            <p14:sldId id="498"/>
            <p14:sldId id="507"/>
            <p14:sldId id="499"/>
            <p14:sldId id="497"/>
            <p14:sldId id="326"/>
          </p14:sldIdLst>
        </p14:section>
        <p14:section name="Conclusion" id="{4452860C-4CBE-460A-953C-DB489193FC27}">
          <p14:sldIdLst>
            <p14:sldId id="461"/>
            <p14:sldId id="364"/>
            <p14:sldId id="455"/>
            <p14:sldId id="511"/>
            <p14:sldId id="388"/>
            <p14:sldId id="453"/>
            <p14:sldId id="451"/>
            <p14:sldId id="369"/>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8260C9-134B-1F43-4F01-667F5D12BD51}" name="Brigitte Michel" initials="BM" userId="S::michel@abes.fr::932d6f32-6800-4fa8-8561-a4a7a6446414" providerId="AD"/>
  <p188:author id="{03C100DC-29CE-1AAD-DDDC-D04D3C80A102}" name="Etienne Naddeo" initials="EN" userId="S::naddeo@abes.fr::16935aba-fdeb-447c-b071-3fdf92515c5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igitte Michel" initials="BM" lastIdx="1" clrIdx="0"/>
  <p:cmAuthor id="2" name="Maryse PICARD" initials="MP" lastIdx="2" clrIdx="1"/>
  <p:cmAuthor id="3" name="Brigitte MICHEL" initials="BM"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6839"/>
    <a:srgbClr val="BE3F12"/>
    <a:srgbClr val="0000FF"/>
    <a:srgbClr val="F79646"/>
    <a:srgbClr val="62B6F8"/>
    <a:srgbClr val="C00000"/>
    <a:srgbClr val="60225B"/>
    <a:srgbClr val="8F569F"/>
    <a:srgbClr val="4D2B1A"/>
    <a:srgbClr val="532F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94" y="96"/>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theme" Target="theme/theme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tableStyles" Target="tableStyle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2" Type="http://schemas.microsoft.com/office/2018/10/relationships/authors" Target="author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notesMaster" Target="notesMasters/notes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s>
</file>

<file path=ppt/comments/modernComment_1C7_8108A897.xml><?xml version="1.0" encoding="utf-8"?>
<p188:cmLst xmlns:a="http://schemas.openxmlformats.org/drawingml/2006/main" xmlns:r="http://schemas.openxmlformats.org/officeDocument/2006/relationships" xmlns:p188="http://schemas.microsoft.com/office/powerpoint/2018/8/main">
  <p188:cm id="{4A61301B-32DD-45C7-A2FF-CC57131AAB4E}" authorId="{718260C9-134B-1F43-4F01-667F5D12BD51}" created="2022-11-04T10:26:43.764">
    <ac:deMkLst xmlns:ac="http://schemas.microsoft.com/office/drawing/2013/main/command">
      <pc:docMk xmlns:pc="http://schemas.microsoft.com/office/powerpoint/2013/main/command"/>
      <pc:sldMk xmlns:pc="http://schemas.microsoft.com/office/powerpoint/2013/main/command" cId="2164828311" sldId="455"/>
      <ac:spMk id="2" creationId="{5DCA53A2-E1D8-0B4C-1872-843A97126189}"/>
    </ac:deMkLst>
    <p188:txBody>
      <a:bodyPr/>
      <a:lstStyle/>
      <a:p>
        <a:r>
          <a:rPr lang="fr-FR"/>
          <a:t>Ajouter un lien vers j-e-cours de présentation du portail ?</a:t>
        </a:r>
      </a:p>
    </p188:txBody>
  </p188:cm>
</p188:cmLst>
</file>

<file path=ppt/comments/modernComment_1E5_18B1AC9E.xml><?xml version="1.0" encoding="utf-8"?>
<p188:cmLst xmlns:a="http://schemas.openxmlformats.org/drawingml/2006/main" xmlns:r="http://schemas.openxmlformats.org/officeDocument/2006/relationships" xmlns:p188="http://schemas.microsoft.com/office/powerpoint/2018/8/main">
  <p188:cm id="{49E3FAD6-FA09-4B2D-AC3D-0C1223651F73}" authorId="{718260C9-134B-1F43-4F01-667F5D12BD51}" created="2022-10-25T14:17:30.451">
    <pc:sldMkLst xmlns:pc="http://schemas.microsoft.com/office/powerpoint/2013/main/command">
      <pc:docMk/>
      <pc:sldMk cId="414297246" sldId="485"/>
    </pc:sldMkLst>
    <p188:txBody>
      <a:bodyPr/>
      <a:lstStyle/>
      <a:p>
        <a:r>
          <a:rPr lang="fr-FR"/>
          <a:t>Développer chaque item en accord avec les formateurs relais</a:t>
        </a:r>
      </a:p>
    </p188:txBody>
  </p188:cm>
</p188:cmLst>
</file>

<file path=ppt/comments/modernComment_1F3_6666EAB3.xml><?xml version="1.0" encoding="utf-8"?>
<p188:cmLst xmlns:a="http://schemas.openxmlformats.org/drawingml/2006/main" xmlns:r="http://schemas.openxmlformats.org/officeDocument/2006/relationships" xmlns:p188="http://schemas.microsoft.com/office/powerpoint/2018/8/main">
  <p188:cm id="{7A6125F7-DA00-432A-B921-799FA9C69E0C}" authorId="{718260C9-134B-1F43-4F01-667F5D12BD51}" created="2022-09-27T12:55:27.611">
    <ac:txMkLst xmlns:ac="http://schemas.microsoft.com/office/drawing/2013/main/command">
      <pc:docMk xmlns:pc="http://schemas.microsoft.com/office/powerpoint/2013/main/command"/>
      <pc:sldMk xmlns:pc="http://schemas.microsoft.com/office/powerpoint/2013/main/command" cId="1718020787" sldId="499"/>
      <ac:spMk id="27" creationId="{4C971926-8D93-3F3B-E0A1-349929E9BACC}"/>
      <ac:txMk cp="0" len="13">
        <ac:context len="14" hash="1033479860"/>
      </ac:txMk>
    </ac:txMkLst>
    <p188:pos x="158680" y="-524332"/>
    <p188:replyLst>
      <p188:reply id="{CB0EE99F-53CD-445F-B638-2803C7F5301A}" authorId="{718260C9-134B-1F43-4F01-667F5D12BD51}" created="2022-11-02T10:50:29.744">
        <p188:txBody>
          <a:bodyPr/>
          <a:lstStyle/>
          <a:p>
            <a:r>
              <a:rPr lang="fr-FR"/>
              <a:t>Attention si maintenu : revoir les n° de diapo dans les fiches formateurs</a:t>
            </a:r>
          </a:p>
        </p188:txBody>
      </p188:reply>
    </p188:replyLst>
    <p188:txBody>
      <a:bodyPr/>
      <a:lstStyle/>
      <a:p>
        <a:r>
          <a:rPr lang="fr-FR"/>
          <a:t>Si pb pas réglé dans la base par BML masquer cet exemple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987D8C-E488-4C1E-9A2B-BDBB9A1DC360}" type="slidenum">
              <a:rPr lang="fr-FR" smtClean="0"/>
              <a:t>‹N°›</a:t>
            </a:fld>
            <a:endParaRPr lang="fr-FR"/>
          </a:p>
        </p:txBody>
      </p:sp>
    </p:spTree>
    <p:extLst>
      <p:ext uri="{BB962C8B-B14F-4D97-AF65-F5344CB8AC3E}">
        <p14:creationId xmlns:p14="http://schemas.microsoft.com/office/powerpoint/2010/main" val="7486968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A47334-FBD7-4E1C-9672-BB683F7BB4D5}" type="datetimeFigureOut">
              <a:rPr lang="fr-FR" smtClean="0"/>
              <a:t>14/11/2024</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ED06C-9777-4A23-9D28-3F9417DAFDA3}" type="slidenum">
              <a:rPr lang="fr-FR" smtClean="0"/>
              <a:t>‹N°›</a:t>
            </a:fld>
            <a:endParaRPr lang="fr-FR"/>
          </a:p>
        </p:txBody>
      </p:sp>
    </p:spTree>
    <p:extLst>
      <p:ext uri="{BB962C8B-B14F-4D97-AF65-F5344CB8AC3E}">
        <p14:creationId xmlns:p14="http://schemas.microsoft.com/office/powerpoint/2010/main" val="1553098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ica.org/f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alames.abes.fr/pub/#details?id=FileId-1356"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calames.abes.fr/pub/#details?id=FileId-1286" TargetMode="External"/><Relationship Id="rId5" Type="http://schemas.openxmlformats.org/officeDocument/2006/relationships/hyperlink" Target="https://www.calames.abes.fr/pub/#details?id=FileId-928" TargetMode="External"/><Relationship Id="rId4" Type="http://schemas.openxmlformats.org/officeDocument/2006/relationships/hyperlink" Target="https://www.calames.abes.fr/pub/#details?id=FileId-3100"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alames.abes.fr/pub/#details?id=FileId-133"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www.calames.abes.fr/pub/#details?id=FileId-3613" TargetMode="External"/><Relationship Id="rId5" Type="http://schemas.openxmlformats.org/officeDocument/2006/relationships/hyperlink" Target="http://www.calames.abes.fr/pub/#details?id=Calames-2011322143948180" TargetMode="External"/><Relationship Id="rId4" Type="http://schemas.openxmlformats.org/officeDocument/2006/relationships/hyperlink" Target="http://www.calames.abes.fr/pub/#details?id=FileId-337"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lames.abes.fr/pub/#details?id=FileId-243"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calames.abes.fr/pub/#details?id=Calames-20152251522830537"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calames.abes.fr/pub/#details?id=FileId-599"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www.calames.abes.fr/pub/#details?id=FileId-1113"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moodle.abes.fr/course/view.php?id=36"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A remplacer pour 11/2022 par la nouvelle séquence : Calames dans son contexte institutionnel (ENO)</a:t>
            </a:r>
          </a:p>
        </p:txBody>
      </p:sp>
      <p:sp>
        <p:nvSpPr>
          <p:cNvPr id="4" name="Espace réservé du numéro de diapositive 3"/>
          <p:cNvSpPr>
            <a:spLocks noGrp="1"/>
          </p:cNvSpPr>
          <p:nvPr>
            <p:ph type="sldNum" sz="quarter" idx="10"/>
          </p:nvPr>
        </p:nvSpPr>
        <p:spPr/>
        <p:txBody>
          <a:bodyPr/>
          <a:lstStyle/>
          <a:p>
            <a:fld id="{99EED06C-9777-4A23-9D28-3F9417DAFDA3}" type="slidenum">
              <a:rPr lang="fr-FR" smtClean="0"/>
              <a:t>2</a:t>
            </a:fld>
            <a:endParaRPr lang="fr-FR"/>
          </a:p>
        </p:txBody>
      </p:sp>
    </p:spTree>
    <p:extLst>
      <p:ext uri="{BB962C8B-B14F-4D97-AF65-F5344CB8AC3E}">
        <p14:creationId xmlns:p14="http://schemas.microsoft.com/office/powerpoint/2010/main" val="618890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11</a:t>
            </a:fld>
            <a:endParaRPr lang="fr-FR"/>
          </a:p>
        </p:txBody>
      </p:sp>
    </p:spTree>
    <p:extLst>
      <p:ext uri="{BB962C8B-B14F-4D97-AF65-F5344CB8AC3E}">
        <p14:creationId xmlns:p14="http://schemas.microsoft.com/office/powerpoint/2010/main" val="392894843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841"/>
          <p:cNvSpPr>
            <a:spLocks noGrp="1" noRot="1" noChangeAspect="1"/>
          </p:cNvSpPr>
          <p:nvPr>
            <p:ph type="sldImg" idx="2"/>
          </p:nvPr>
        </p:nvSpPr>
        <p:spPr bwMode="auto">
          <a:xfrm>
            <a:off x="836613" y="581025"/>
            <a:ext cx="5281612" cy="39624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842"/>
          <p:cNvSpPr>
            <a:spLocks noGrp="1"/>
          </p:cNvSpPr>
          <p:nvPr>
            <p:ph type="body" idx="1"/>
          </p:nvPr>
        </p:nvSpPr>
        <p:spPr bwMode="auto">
          <a:xfrm>
            <a:off x="709614" y="4860928"/>
            <a:ext cx="5680075" cy="4605337"/>
          </a:xfrm>
          <a:prstGeom prst="rect">
            <a:avLst/>
          </a:prstGeom>
          <a:noFill/>
          <a:ln>
            <a:noFill/>
          </a:ln>
        </p:spPr>
        <p:txBody>
          <a:bodyPr lIns="91425" tIns="45700" rIns="91425" bIns="45700" anchor="t" anchorCtr="0">
            <a:noAutofit/>
          </a:bodyPr>
          <a:lstStyle/>
          <a:p>
            <a:pPr marL="0" marR="0" lvl="0" indent="0" algn="l">
              <a:spcBef>
                <a:spcPts val="0"/>
              </a:spcBef>
              <a:spcAft>
                <a:spcPts val="0"/>
              </a:spcAft>
              <a:buSzPct val="25000"/>
              <a:buNone/>
              <a:defRPr/>
            </a:pPr>
            <a:r>
              <a:rPr lang="fr-FR" sz="1100" b="0" i="0" u="none" strike="noStrike" cap="none" err="1">
                <a:solidFill>
                  <a:schemeClr val="dk1"/>
                </a:solidFill>
                <a:latin typeface="Calibri"/>
                <a:ea typeface="Calibri"/>
                <a:cs typeface="Calibri"/>
              </a:rPr>
              <a:t>Nov-dec</a:t>
            </a:r>
            <a:r>
              <a:rPr lang="fr-FR" sz="1100" b="0" i="0" u="none" strike="noStrike" cap="none">
                <a:solidFill>
                  <a:schemeClr val="dk1"/>
                </a:solidFill>
                <a:latin typeface="Calibri"/>
                <a:ea typeface="Calibri"/>
                <a:cs typeface="Calibri"/>
              </a:rPr>
              <a:t> 2019 : rajout copie écran menu contextuel</a:t>
            </a:r>
            <a:endParaRPr/>
          </a:p>
          <a:p>
            <a:pPr marL="0" marR="0" lvl="0" indent="0" algn="l">
              <a:spcBef>
                <a:spcPts val="0"/>
              </a:spcBef>
              <a:spcAft>
                <a:spcPts val="0"/>
              </a:spcAft>
              <a:buSzPct val="25000"/>
              <a:buNone/>
              <a:defRPr/>
            </a:pPr>
            <a:r>
              <a:rPr lang="fr-FR" sz="1100" b="0" i="0" u="none" strike="noStrike" cap="none">
                <a:solidFill>
                  <a:schemeClr val="dk1"/>
                </a:solidFill>
                <a:latin typeface="Calibri"/>
                <a:ea typeface="Calibri"/>
                <a:cs typeface="Calibri"/>
              </a:rPr>
              <a:t>Rajoute mention d’aller voir la dernière ligne</a:t>
            </a:r>
          </a:p>
          <a:p>
            <a:pPr marL="0" marR="0" lvl="0" indent="0" algn="l">
              <a:spcBef>
                <a:spcPts val="0"/>
              </a:spcBef>
              <a:spcAft>
                <a:spcPts val="0"/>
              </a:spcAft>
              <a:buSzPct val="25000"/>
              <a:buNone/>
              <a:defRPr/>
            </a:pPr>
            <a:endParaRPr lang="fr-FR" sz="1100" b="0" i="0" u="none" strike="noStrike" cap="none">
              <a:solidFill>
                <a:schemeClr val="dk1"/>
              </a:solidFill>
              <a:latin typeface="Calibri"/>
              <a:ea typeface="Calibri"/>
              <a:cs typeface="Calibri"/>
            </a:endParaRPr>
          </a:p>
          <a:p>
            <a:pPr marL="0" marR="0" lvl="0" indent="0" algn="l">
              <a:spcBef>
                <a:spcPts val="0"/>
              </a:spcBef>
              <a:spcAft>
                <a:spcPts val="0"/>
              </a:spcAft>
              <a:buSzPct val="25000"/>
              <a:buNone/>
              <a:defRPr/>
            </a:pPr>
            <a:r>
              <a:rPr lang="fr-FR" sz="1100" b="0" i="0" u="none" strike="noStrike" cap="none">
                <a:solidFill>
                  <a:schemeClr val="dk1"/>
                </a:solidFill>
                <a:latin typeface="Calibri"/>
                <a:ea typeface="Calibri"/>
                <a:cs typeface="Calibri"/>
              </a:rPr>
              <a:t>Mettre a jour copie écran </a:t>
            </a:r>
          </a:p>
        </p:txBody>
      </p:sp>
    </p:spTree>
    <p:extLst>
      <p:ext uri="{BB962C8B-B14F-4D97-AF65-F5344CB8AC3E}">
        <p14:creationId xmlns:p14="http://schemas.microsoft.com/office/powerpoint/2010/main" val="48991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847"/>
          <p:cNvSpPr>
            <a:spLocks noGrp="1" noRot="1" noChangeAspect="1"/>
          </p:cNvSpPr>
          <p:nvPr>
            <p:ph type="sldImg" idx="2"/>
          </p:nvPr>
        </p:nvSpPr>
        <p:spPr bwMode="auto">
          <a:xfrm>
            <a:off x="765175" y="509588"/>
            <a:ext cx="5568950" cy="41767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848"/>
          <p:cNvSpPr>
            <a:spLocks noGrp="1"/>
          </p:cNvSpPr>
          <p:nvPr>
            <p:ph type="body" idx="1"/>
          </p:nvPr>
        </p:nvSpPr>
        <p:spPr bwMode="auto">
          <a:xfrm>
            <a:off x="709614" y="4860928"/>
            <a:ext cx="5680075" cy="4605337"/>
          </a:xfrm>
          <a:prstGeom prst="rect">
            <a:avLst/>
          </a:prstGeom>
          <a:noFill/>
          <a:ln>
            <a:noFill/>
          </a:ln>
        </p:spPr>
        <p:txBody>
          <a:bodyPr lIns="91425" tIns="45700" rIns="91425" bIns="45700" anchor="t" anchorCtr="0">
            <a:noAutofit/>
          </a:bodyPr>
          <a:lstStyle/>
          <a:p>
            <a:pPr marL="0" marR="0" lvl="0" indent="0" algn="l">
              <a:spcBef>
                <a:spcPts val="0"/>
              </a:spcBef>
              <a:spcAft>
                <a:spcPts val="0"/>
              </a:spcAft>
              <a:buSzPct val="25000"/>
              <a:buNone/>
              <a:defRPr/>
            </a:pPr>
            <a:r>
              <a:rPr lang="fr-FR" sz="1100" b="0" i="0" u="none" strike="noStrike" cap="none">
                <a:solidFill>
                  <a:schemeClr val="dk1"/>
                </a:solidFill>
                <a:latin typeface="Calibri"/>
                <a:ea typeface="Calibri"/>
                <a:cs typeface="Calibri"/>
              </a:rPr>
              <a:t>Nouveauté mars 2021 suite déplacement trace doublon </a:t>
            </a:r>
          </a:p>
          <a:p>
            <a:pPr marL="0" marR="0" lvl="0" indent="0" algn="l">
              <a:spcBef>
                <a:spcPts val="0"/>
              </a:spcBef>
              <a:spcAft>
                <a:spcPts val="0"/>
              </a:spcAft>
              <a:buSzPct val="25000"/>
              <a:buNone/>
              <a:defRPr/>
            </a:pPr>
            <a:r>
              <a:rPr lang="fr-FR" sz="1100" b="1" i="0" u="none" strike="noStrike" cap="none">
                <a:solidFill>
                  <a:schemeClr val="dk1"/>
                </a:solidFill>
                <a:latin typeface="Calibri"/>
                <a:ea typeface="Calibri"/>
                <a:cs typeface="Calibri"/>
              </a:rPr>
              <a:t>A laissé à titre informatif : </a:t>
            </a:r>
          </a:p>
        </p:txBody>
      </p:sp>
    </p:spTree>
    <p:extLst>
      <p:ext uri="{BB962C8B-B14F-4D97-AF65-F5344CB8AC3E}">
        <p14:creationId xmlns:p14="http://schemas.microsoft.com/office/powerpoint/2010/main" val="17820687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Par ordre antéchronologique</a:t>
            </a:r>
          </a:p>
          <a:p>
            <a:r>
              <a:rPr lang="fr-FR"/>
              <a:t>Propre à un fichier</a:t>
            </a:r>
          </a:p>
          <a:p>
            <a:r>
              <a:rPr lang="fr-FR"/>
              <a:t>Enregistré une fois par jour : </a:t>
            </a:r>
            <a:r>
              <a:rPr lang="fr-FR" err="1"/>
              <a:t>cf</a:t>
            </a:r>
            <a:r>
              <a:rPr lang="fr-FR"/>
              <a:t> pas d'heure</a:t>
            </a:r>
          </a:p>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120</a:t>
            </a:fld>
            <a:endParaRPr lang="fr-FR"/>
          </a:p>
        </p:txBody>
      </p:sp>
    </p:spTree>
    <p:extLst>
      <p:ext uri="{BB962C8B-B14F-4D97-AF65-F5344CB8AC3E}">
        <p14:creationId xmlns:p14="http://schemas.microsoft.com/office/powerpoint/2010/main" val="15464491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867"/>
          <p:cNvSpPr>
            <a:spLocks noGrp="1" noRot="1" noChangeAspect="1"/>
          </p:cNvSpPr>
          <p:nvPr>
            <p:ph type="sldImg" idx="2"/>
          </p:nvPr>
        </p:nvSpPr>
        <p:spPr bwMode="auto">
          <a:xfrm>
            <a:off x="765175" y="509588"/>
            <a:ext cx="5568950" cy="41767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868"/>
          <p:cNvSpPr>
            <a:spLocks noGrp="1"/>
          </p:cNvSpPr>
          <p:nvPr>
            <p:ph type="body" idx="1"/>
          </p:nvPr>
        </p:nvSpPr>
        <p:spPr bwMode="auto">
          <a:xfrm>
            <a:off x="709614" y="4860928"/>
            <a:ext cx="5680075" cy="4605337"/>
          </a:xfrm>
          <a:prstGeom prst="rect">
            <a:avLst/>
          </a:prstGeom>
          <a:noFill/>
          <a:ln>
            <a:noFill/>
          </a:ln>
        </p:spPr>
        <p:txBody>
          <a:bodyPr lIns="91425" tIns="45700" rIns="91425" bIns="45700" anchor="t" anchorCtr="0">
            <a:noAutofit/>
          </a:bodyPr>
          <a:lstStyle/>
          <a:p>
            <a:pPr marL="0" marR="0" lvl="0" indent="0" algn="l">
              <a:spcBef>
                <a:spcPts val="0"/>
              </a:spcBef>
              <a:spcAft>
                <a:spcPts val="0"/>
              </a:spcAft>
              <a:buSzPct val="25000"/>
              <a:buNone/>
              <a:defRPr/>
            </a:pPr>
            <a:r>
              <a:rPr lang="fr-FR" sz="1100" b="0" i="0" u="none" strike="noStrike" cap="none" err="1">
                <a:solidFill>
                  <a:schemeClr val="dk1"/>
                </a:solidFill>
                <a:latin typeface="Calibri"/>
                <a:ea typeface="Calibri"/>
                <a:cs typeface="Calibri"/>
              </a:rPr>
              <a:t>Nov-dec</a:t>
            </a:r>
            <a:r>
              <a:rPr lang="fr-FR" sz="1100" b="0" i="0" u="none" strike="noStrike" cap="none">
                <a:solidFill>
                  <a:schemeClr val="dk1"/>
                </a:solidFill>
                <a:latin typeface="Calibri"/>
                <a:ea typeface="Calibri"/>
                <a:cs typeface="Calibri"/>
              </a:rPr>
              <a:t> 2019 : complète avec l’intitulé exact du menu contextuel</a:t>
            </a:r>
          </a:p>
        </p:txBody>
      </p:sp>
    </p:spTree>
    <p:extLst>
      <p:ext uri="{BB962C8B-B14F-4D97-AF65-F5344CB8AC3E}">
        <p14:creationId xmlns:p14="http://schemas.microsoft.com/office/powerpoint/2010/main" val="304472984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867"/>
          <p:cNvSpPr>
            <a:spLocks noGrp="1" noRot="1" noChangeAspect="1"/>
          </p:cNvSpPr>
          <p:nvPr>
            <p:ph type="sldImg" idx="2"/>
          </p:nvPr>
        </p:nvSpPr>
        <p:spPr bwMode="auto">
          <a:xfrm>
            <a:off x="765175" y="509588"/>
            <a:ext cx="5568950" cy="41767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868"/>
          <p:cNvSpPr>
            <a:spLocks noGrp="1"/>
          </p:cNvSpPr>
          <p:nvPr>
            <p:ph type="body" idx="1"/>
          </p:nvPr>
        </p:nvSpPr>
        <p:spPr bwMode="auto">
          <a:xfrm>
            <a:off x="709614" y="4860928"/>
            <a:ext cx="5680075" cy="4605337"/>
          </a:xfrm>
          <a:prstGeom prst="rect">
            <a:avLst/>
          </a:prstGeom>
          <a:noFill/>
          <a:ln>
            <a:noFill/>
          </a:ln>
        </p:spPr>
        <p:txBody>
          <a:bodyPr lIns="91425" tIns="45700" rIns="91425" bIns="45700" anchor="t" anchorCtr="0">
            <a:noAutofit/>
          </a:bodyPr>
          <a:lstStyle/>
          <a:p>
            <a:pPr marL="0" marR="0" lvl="0" indent="0" algn="l">
              <a:spcBef>
                <a:spcPts val="0"/>
              </a:spcBef>
              <a:spcAft>
                <a:spcPts val="0"/>
              </a:spcAft>
              <a:buSzPct val="25000"/>
              <a:buNone/>
              <a:defRPr/>
            </a:pPr>
            <a:r>
              <a:rPr lang="fr-FR" sz="1100" b="0" i="0" u="none" strike="noStrike" cap="none">
                <a:solidFill>
                  <a:schemeClr val="dk1"/>
                </a:solidFill>
                <a:latin typeface="Calibri"/>
                <a:ea typeface="Calibri"/>
                <a:cs typeface="Calibri"/>
              </a:rPr>
              <a:t>Nouvelle diapo janvier 2021</a:t>
            </a:r>
          </a:p>
          <a:p>
            <a:pPr marL="0" marR="0" lvl="0" indent="0" algn="l">
              <a:spcBef>
                <a:spcPts val="0"/>
              </a:spcBef>
              <a:spcAft>
                <a:spcPts val="0"/>
              </a:spcAft>
              <a:buSzPct val="25000"/>
              <a:buNone/>
              <a:defRPr/>
            </a:pPr>
            <a:r>
              <a:rPr lang="fr-FR" sz="1100" b="0" i="0" u="none" strike="noStrike" cap="none">
                <a:solidFill>
                  <a:schemeClr val="dk1"/>
                </a:solidFill>
                <a:latin typeface="Calibri"/>
                <a:ea typeface="Calibri"/>
                <a:cs typeface="Calibri"/>
              </a:rPr>
              <a:t>Contresens</a:t>
            </a:r>
            <a:r>
              <a:rPr lang="fr-FR" sz="1100" b="0" i="0" u="none" strike="noStrike" cap="none" baseline="0">
                <a:solidFill>
                  <a:schemeClr val="dk1"/>
                </a:solidFill>
                <a:latin typeface="Calibri"/>
                <a:ea typeface="Calibri"/>
                <a:cs typeface="Calibri"/>
              </a:rPr>
              <a:t> corrigé dans la seconde puce après la formation de décembre 2021 à la Mazarine</a:t>
            </a:r>
            <a:endParaRPr lang="fr-FR" sz="1100" b="0" i="0" u="none" strike="noStrike" cap="none">
              <a:solidFill>
                <a:schemeClr val="dk1"/>
              </a:solidFill>
              <a:latin typeface="Calibri"/>
              <a:ea typeface="Calibri"/>
              <a:cs typeface="Calibri"/>
            </a:endParaRPr>
          </a:p>
        </p:txBody>
      </p:sp>
    </p:spTree>
    <p:extLst>
      <p:ext uri="{BB962C8B-B14F-4D97-AF65-F5344CB8AC3E}">
        <p14:creationId xmlns:p14="http://schemas.microsoft.com/office/powerpoint/2010/main" val="35554827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867"/>
          <p:cNvSpPr>
            <a:spLocks noGrp="1" noRot="1" noChangeAspect="1"/>
          </p:cNvSpPr>
          <p:nvPr>
            <p:ph type="sldImg" idx="2"/>
          </p:nvPr>
        </p:nvSpPr>
        <p:spPr bwMode="auto">
          <a:xfrm>
            <a:off x="765175" y="509588"/>
            <a:ext cx="5568950" cy="41767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868"/>
          <p:cNvSpPr>
            <a:spLocks noGrp="1"/>
          </p:cNvSpPr>
          <p:nvPr>
            <p:ph type="body" idx="1"/>
          </p:nvPr>
        </p:nvSpPr>
        <p:spPr bwMode="auto">
          <a:xfrm>
            <a:off x="709614" y="4860928"/>
            <a:ext cx="5680075" cy="4605337"/>
          </a:xfrm>
          <a:prstGeom prst="rect">
            <a:avLst/>
          </a:prstGeom>
          <a:noFill/>
          <a:ln>
            <a:noFill/>
          </a:ln>
        </p:spPr>
        <p:txBody>
          <a:bodyPr lIns="91425" tIns="45700" rIns="91425" bIns="45700" anchor="t" anchorCtr="0">
            <a:noAutofit/>
          </a:bodyPr>
          <a:lstStyle/>
          <a:p>
            <a:pPr marL="0" marR="0" lvl="0" indent="0" algn="l">
              <a:spcBef>
                <a:spcPts val="0"/>
              </a:spcBef>
              <a:spcAft>
                <a:spcPts val="0"/>
              </a:spcAft>
              <a:buSzPct val="25000"/>
              <a:buNone/>
              <a:defRPr/>
            </a:pPr>
            <a:r>
              <a:rPr lang="fr-FR" sz="1100" b="0" i="0" u="none" strike="noStrike" cap="none" err="1">
                <a:solidFill>
                  <a:schemeClr val="dk1"/>
                </a:solidFill>
                <a:latin typeface="Calibri"/>
                <a:ea typeface="Calibri"/>
                <a:cs typeface="Calibri"/>
              </a:rPr>
              <a:t>Nov-dec</a:t>
            </a:r>
            <a:r>
              <a:rPr lang="fr-FR" sz="1100" b="0" i="0" u="none" strike="noStrike" cap="none">
                <a:solidFill>
                  <a:schemeClr val="dk1"/>
                </a:solidFill>
                <a:latin typeface="Calibri"/>
                <a:ea typeface="Calibri"/>
                <a:cs typeface="Calibri"/>
              </a:rPr>
              <a:t> 2019 : complète avec l’intitulé exact du menu contextuel</a:t>
            </a:r>
          </a:p>
        </p:txBody>
      </p:sp>
    </p:spTree>
    <p:extLst>
      <p:ext uri="{BB962C8B-B14F-4D97-AF65-F5344CB8AC3E}">
        <p14:creationId xmlns:p14="http://schemas.microsoft.com/office/powerpoint/2010/main" val="262476014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125</a:t>
            </a:fld>
            <a:endParaRPr lang="fr-FR"/>
          </a:p>
        </p:txBody>
      </p:sp>
    </p:spTree>
    <p:extLst>
      <p:ext uri="{BB962C8B-B14F-4D97-AF65-F5344CB8AC3E}">
        <p14:creationId xmlns:p14="http://schemas.microsoft.com/office/powerpoint/2010/main" val="163749458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Lien sous l’image : https://calames.abes.fr/pub/#details?id=FileId-2800</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126</a:t>
            </a:fld>
            <a:endParaRPr lang="fr-FR"/>
          </a:p>
        </p:txBody>
      </p:sp>
    </p:spTree>
    <p:extLst>
      <p:ext uri="{BB962C8B-B14F-4D97-AF65-F5344CB8AC3E}">
        <p14:creationId xmlns:p14="http://schemas.microsoft.com/office/powerpoint/2010/main" val="6090688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Lien sous l’image : http:s//calames.abes.fr/pub/#details?id=FileId-2800</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127</a:t>
            </a:fld>
            <a:endParaRPr lang="fr-FR"/>
          </a:p>
        </p:txBody>
      </p:sp>
    </p:spTree>
    <p:extLst>
      <p:ext uri="{BB962C8B-B14F-4D97-AF65-F5344CB8AC3E}">
        <p14:creationId xmlns:p14="http://schemas.microsoft.com/office/powerpoint/2010/main" val="39209877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129</a:t>
            </a:fld>
            <a:endParaRPr lang="fr-FR"/>
          </a:p>
        </p:txBody>
      </p:sp>
    </p:spTree>
    <p:extLst>
      <p:ext uri="{BB962C8B-B14F-4D97-AF65-F5344CB8AC3E}">
        <p14:creationId xmlns:p14="http://schemas.microsoft.com/office/powerpoint/2010/main" val="621315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13</a:t>
            </a:fld>
            <a:endParaRPr lang="fr-FR"/>
          </a:p>
        </p:txBody>
      </p:sp>
    </p:spTree>
    <p:extLst>
      <p:ext uri="{BB962C8B-B14F-4D97-AF65-F5344CB8AC3E}">
        <p14:creationId xmlns:p14="http://schemas.microsoft.com/office/powerpoint/2010/main" val="326538347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926"/>
          <p:cNvSpPr>
            <a:spLocks noGrp="1" noRot="1" noChangeAspect="1"/>
          </p:cNvSpPr>
          <p:nvPr>
            <p:ph type="sldImg" idx="2"/>
          </p:nvPr>
        </p:nvSpPr>
        <p:spPr bwMode="auto">
          <a:xfrm>
            <a:off x="765175" y="581025"/>
            <a:ext cx="5568950" cy="41767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927"/>
          <p:cNvSpPr>
            <a:spLocks noGrp="1"/>
          </p:cNvSpPr>
          <p:nvPr>
            <p:ph type="body" idx="1"/>
          </p:nvPr>
        </p:nvSpPr>
        <p:spPr bwMode="auto">
          <a:xfrm>
            <a:off x="709925" y="4861426"/>
            <a:ext cx="5679424" cy="4605548"/>
          </a:xfrm>
          <a:prstGeom prst="rect">
            <a:avLst/>
          </a:prstGeom>
        </p:spPr>
        <p:txBody>
          <a:bodyPr lIns="91425" tIns="91425" rIns="91425" bIns="91425" anchor="ctr" anchorCtr="0">
            <a:noAutofit/>
          </a:bodyPr>
          <a:lstStyle/>
          <a:p>
            <a:pPr>
              <a:spcBef>
                <a:spcPts val="0"/>
              </a:spcBef>
              <a:buNone/>
              <a:defRPr/>
            </a:pPr>
            <a:r>
              <a:rPr lang="fr-FR"/>
              <a:t>Rajout des </a:t>
            </a:r>
            <a:r>
              <a:rPr lang="fr-FR" err="1"/>
              <a:t>fleches</a:t>
            </a:r>
            <a:endParaRPr/>
          </a:p>
        </p:txBody>
      </p:sp>
    </p:spTree>
    <p:extLst>
      <p:ext uri="{BB962C8B-B14F-4D97-AF65-F5344CB8AC3E}">
        <p14:creationId xmlns:p14="http://schemas.microsoft.com/office/powerpoint/2010/main" val="172998099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937"/>
          <p:cNvSpPr>
            <a:spLocks noGrp="1" noRot="1" noChangeAspect="1"/>
          </p:cNvSpPr>
          <p:nvPr>
            <p:ph type="sldImg" idx="2"/>
          </p:nvPr>
        </p:nvSpPr>
        <p:spPr bwMode="auto">
          <a:xfrm>
            <a:off x="765175" y="581025"/>
            <a:ext cx="5568950" cy="41767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938"/>
          <p:cNvSpPr>
            <a:spLocks noGrp="1"/>
          </p:cNvSpPr>
          <p:nvPr>
            <p:ph type="body" idx="1"/>
          </p:nvPr>
        </p:nvSpPr>
        <p:spPr bwMode="auto">
          <a:xfrm>
            <a:off x="709614" y="4860928"/>
            <a:ext cx="5680075" cy="4605337"/>
          </a:xfrm>
          <a:prstGeom prst="rect">
            <a:avLst/>
          </a:prstGeom>
          <a:noFill/>
          <a:ln>
            <a:noFill/>
          </a:ln>
        </p:spPr>
        <p:txBody>
          <a:bodyPr lIns="91425" tIns="45700" rIns="91425" bIns="45700" anchor="t" anchorCtr="0">
            <a:noAutofit/>
          </a:bodyPr>
          <a:lstStyle/>
          <a:p>
            <a:pPr marL="0" marR="0" lvl="0" indent="0" algn="l">
              <a:spcBef>
                <a:spcPts val="0"/>
              </a:spcBef>
              <a:spcAft>
                <a:spcPts val="0"/>
              </a:spcAft>
              <a:buSzPct val="25000"/>
              <a:buNone/>
              <a:defRPr/>
            </a:pPr>
            <a:r>
              <a:rPr lang="fr-FR" sz="1100" b="0" i="0" u="none" strike="noStrike" cap="none">
                <a:solidFill>
                  <a:schemeClr val="dk1"/>
                </a:solidFill>
                <a:latin typeface="Calibri"/>
                <a:ea typeface="Calibri"/>
                <a:cs typeface="Calibri"/>
              </a:rPr>
              <a:t>Nov-Dec 2019 : rajout copie écran menu contextuel</a:t>
            </a:r>
          </a:p>
        </p:txBody>
      </p:sp>
    </p:spTree>
    <p:extLst>
      <p:ext uri="{BB962C8B-B14F-4D97-AF65-F5344CB8AC3E}">
        <p14:creationId xmlns:p14="http://schemas.microsoft.com/office/powerpoint/2010/main" val="250660106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992"/>
          <p:cNvSpPr>
            <a:spLocks noGrp="1" noRot="1" noChangeAspect="1"/>
          </p:cNvSpPr>
          <p:nvPr>
            <p:ph type="sldImg" idx="2"/>
          </p:nvPr>
        </p:nvSpPr>
        <p:spPr bwMode="auto">
          <a:xfrm>
            <a:off x="992188" y="768350"/>
            <a:ext cx="5114925"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993"/>
          <p:cNvSpPr>
            <a:spLocks noGrp="1"/>
          </p:cNvSpPr>
          <p:nvPr>
            <p:ph type="body" idx="1"/>
          </p:nvPr>
        </p:nvSpPr>
        <p:spPr bwMode="auto">
          <a:xfrm>
            <a:off x="709925" y="4861426"/>
            <a:ext cx="5679424" cy="4605548"/>
          </a:xfrm>
          <a:prstGeom prst="rect">
            <a:avLst/>
          </a:prstGeom>
        </p:spPr>
        <p:txBody>
          <a:bodyPr lIns="91425" tIns="91425" rIns="91425" bIns="91425" anchor="ctr" anchorCtr="0">
            <a:noAutofit/>
          </a:bodyPr>
          <a:lstStyle/>
          <a:p>
            <a:pPr marL="0" marR="0" lvl="0" indent="0" algn="l" defTabSz="914400">
              <a:lnSpc>
                <a:spcPct val="100000"/>
              </a:lnSpc>
              <a:spcBef>
                <a:spcPts val="0"/>
              </a:spcBef>
              <a:spcAft>
                <a:spcPts val="0"/>
              </a:spcAft>
              <a:buClrTx/>
              <a:buSzTx/>
              <a:buFontTx/>
              <a:buNone/>
              <a:defRPr/>
            </a:pPr>
            <a:r>
              <a:rPr lang="fr-FR"/>
              <a:t>Nov-déc 2019 : correction de « &lt;desc&gt; sans &lt;c&gt;  </a:t>
            </a:r>
            <a:endParaRPr/>
          </a:p>
          <a:p>
            <a:pPr marL="0" marR="0" lvl="0" indent="0" algn="l" defTabSz="914400">
              <a:lnSpc>
                <a:spcPct val="100000"/>
              </a:lnSpc>
              <a:spcBef>
                <a:spcPts val="0"/>
              </a:spcBef>
              <a:spcAft>
                <a:spcPts val="0"/>
              </a:spcAft>
              <a:buClrTx/>
              <a:buSzTx/>
              <a:buFontTx/>
              <a:buNone/>
              <a:defRPr/>
            </a:pPr>
            <a:r>
              <a:rPr lang="fr-FR"/>
              <a:t>en  « </a:t>
            </a:r>
            <a:r>
              <a:rPr lang="fr-FR" sz="1100" b="0" i="0" u="none" strike="noStrike" cap="none">
                <a:solidFill>
                  <a:srgbClr val="00CC00"/>
                </a:solidFill>
                <a:latin typeface="Verdana"/>
                <a:ea typeface="Verdana"/>
                <a:cs typeface="Verdana"/>
              </a:rPr>
              <a:t>sans &lt;dsc&gt; donc sans &lt;c&gt; »</a:t>
            </a:r>
            <a:endParaRPr/>
          </a:p>
          <a:p>
            <a:pPr>
              <a:spcBef>
                <a:spcPts val="0"/>
              </a:spcBef>
              <a:buNone/>
              <a:defRPr/>
            </a:pPr>
            <a:endParaRPr/>
          </a:p>
        </p:txBody>
      </p:sp>
    </p:spTree>
    <p:extLst>
      <p:ext uri="{BB962C8B-B14F-4D97-AF65-F5344CB8AC3E}">
        <p14:creationId xmlns:p14="http://schemas.microsoft.com/office/powerpoint/2010/main" val="319050444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1033"/>
          <p:cNvSpPr>
            <a:spLocks noGrp="1" noRot="1" noChangeAspect="1"/>
          </p:cNvSpPr>
          <p:nvPr>
            <p:ph type="sldImg" idx="2"/>
          </p:nvPr>
        </p:nvSpPr>
        <p:spPr bwMode="auto">
          <a:xfrm>
            <a:off x="873125" y="581025"/>
            <a:ext cx="5281613" cy="39624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1034"/>
          <p:cNvSpPr>
            <a:spLocks noGrp="1"/>
          </p:cNvSpPr>
          <p:nvPr>
            <p:ph type="body" idx="1"/>
          </p:nvPr>
        </p:nvSpPr>
        <p:spPr bwMode="auto">
          <a:xfrm>
            <a:off x="709614" y="4860928"/>
            <a:ext cx="5680075" cy="4605337"/>
          </a:xfrm>
          <a:prstGeom prst="rect">
            <a:avLst/>
          </a:prstGeom>
          <a:noFill/>
          <a:ln>
            <a:noFill/>
          </a:ln>
        </p:spPr>
        <p:txBody>
          <a:bodyPr lIns="91425" tIns="45700" rIns="91425" bIns="45700" anchor="t" anchorCtr="0">
            <a:noAutofit/>
          </a:bodyPr>
          <a:lstStyle/>
          <a:p>
            <a:pPr marL="0" marR="0" lvl="0" indent="0" algn="l">
              <a:lnSpc>
                <a:spcPct val="100000"/>
              </a:lnSpc>
              <a:spcBef>
                <a:spcPts val="0"/>
              </a:spcBef>
              <a:spcAft>
                <a:spcPts val="0"/>
              </a:spcAft>
              <a:buClr>
                <a:schemeClr val="dk1"/>
              </a:buClr>
              <a:buSzPct val="25000"/>
              <a:buFont typeface="Calibri"/>
              <a:buNone/>
              <a:defRPr/>
            </a:pPr>
            <a:r>
              <a:rPr lang="fr-FR" sz="1100" b="0" i="0" u="none" strike="noStrike" cap="none">
                <a:solidFill>
                  <a:schemeClr val="dk1"/>
                </a:solidFill>
                <a:latin typeface="Calibri"/>
                <a:ea typeface="Calibri"/>
                <a:cs typeface="Calibri"/>
              </a:rPr>
              <a:t>Rajoute commentaire sur archdesc invisible</a:t>
            </a:r>
          </a:p>
        </p:txBody>
      </p:sp>
    </p:spTree>
    <p:extLst>
      <p:ext uri="{BB962C8B-B14F-4D97-AF65-F5344CB8AC3E}">
        <p14:creationId xmlns:p14="http://schemas.microsoft.com/office/powerpoint/2010/main" val="36816846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135</a:t>
            </a:fld>
            <a:endParaRPr lang="fr-FR"/>
          </a:p>
        </p:txBody>
      </p:sp>
    </p:spTree>
    <p:extLst>
      <p:ext uri="{BB962C8B-B14F-4D97-AF65-F5344CB8AC3E}">
        <p14:creationId xmlns:p14="http://schemas.microsoft.com/office/powerpoint/2010/main" val="232105616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136</a:t>
            </a:fld>
            <a:endParaRPr lang="fr-FR"/>
          </a:p>
        </p:txBody>
      </p:sp>
    </p:spTree>
    <p:extLst>
      <p:ext uri="{BB962C8B-B14F-4D97-AF65-F5344CB8AC3E}">
        <p14:creationId xmlns:p14="http://schemas.microsoft.com/office/powerpoint/2010/main" val="169805897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https://calames.abes.fr/pub/</a:t>
            </a:r>
          </a:p>
          <a:p>
            <a:r>
              <a:rPr lang="fr-FR"/>
              <a:t>https://calames.abes.fr/pub/#details?id=FileId-2800</a:t>
            </a:r>
          </a:p>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137</a:t>
            </a:fld>
            <a:endParaRPr lang="fr-FR"/>
          </a:p>
        </p:txBody>
      </p:sp>
    </p:spTree>
    <p:extLst>
      <p:ext uri="{BB962C8B-B14F-4D97-AF65-F5344CB8AC3E}">
        <p14:creationId xmlns:p14="http://schemas.microsoft.com/office/powerpoint/2010/main" val="424911440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138</a:t>
            </a:fld>
            <a:endParaRPr lang="fr-FR"/>
          </a:p>
        </p:txBody>
      </p:sp>
    </p:spTree>
    <p:extLst>
      <p:ext uri="{BB962C8B-B14F-4D97-AF65-F5344CB8AC3E}">
        <p14:creationId xmlns:p14="http://schemas.microsoft.com/office/powerpoint/2010/main" val="31169324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139</a:t>
            </a:fld>
            <a:endParaRPr lang="fr-FR"/>
          </a:p>
        </p:txBody>
      </p:sp>
    </p:spTree>
    <p:extLst>
      <p:ext uri="{BB962C8B-B14F-4D97-AF65-F5344CB8AC3E}">
        <p14:creationId xmlns:p14="http://schemas.microsoft.com/office/powerpoint/2010/main" val="104973106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140</a:t>
            </a:fld>
            <a:endParaRPr lang="fr-FR"/>
          </a:p>
        </p:txBody>
      </p:sp>
    </p:spTree>
    <p:extLst>
      <p:ext uri="{BB962C8B-B14F-4D97-AF65-F5344CB8AC3E}">
        <p14:creationId xmlns:p14="http://schemas.microsoft.com/office/powerpoint/2010/main" val="1655867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highlight>
                <a:srgbClr val="FFFF00"/>
              </a:highlight>
            </a:endParaRP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14</a:t>
            </a:fld>
            <a:endParaRPr lang="fr-FR"/>
          </a:p>
        </p:txBody>
      </p:sp>
    </p:spTree>
    <p:extLst>
      <p:ext uri="{BB962C8B-B14F-4D97-AF65-F5344CB8AC3E}">
        <p14:creationId xmlns:p14="http://schemas.microsoft.com/office/powerpoint/2010/main" val="345320085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141</a:t>
            </a:fld>
            <a:endParaRPr lang="fr-FR"/>
          </a:p>
        </p:txBody>
      </p:sp>
    </p:spTree>
    <p:extLst>
      <p:ext uri="{BB962C8B-B14F-4D97-AF65-F5344CB8AC3E}">
        <p14:creationId xmlns:p14="http://schemas.microsoft.com/office/powerpoint/2010/main" val="203158220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rgbClr val="000000"/>
                </a:solidFill>
                <a:effectLst/>
                <a:latin typeface="Calibri" panose="020F0502020204030204" pitchFamily="34" charset="0"/>
                <a:ea typeface="Arial" panose="020B0604020202020204" pitchFamily="34" charset="0"/>
              </a:rPr>
              <a:t>Exemples d’interfaces personnalisées : https://abes.fr/reseau-calames/outils-et-services-calames/catalogue-calames/</a:t>
            </a:r>
            <a:endParaRPr lang="fr-FR" sz="1200">
              <a:solidFill>
                <a:srgbClr val="000000"/>
              </a:solidFill>
              <a:effectLst/>
              <a:latin typeface="Arial" panose="020B0604020202020204" pitchFamily="34" charset="0"/>
              <a:ea typeface="Arial" panose="020B0604020202020204" pitchFamily="34" charset="0"/>
            </a:endParaRPr>
          </a:p>
          <a:p>
            <a:endParaRPr lang="fr-FR"/>
          </a:p>
          <a:p>
            <a:r>
              <a:rPr lang="fr-FR"/>
              <a:t>Exemple : Recherche sur syndicalisme ; Limité à Condorcet =&gt; 64 résultats (octobre 2022)</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142</a:t>
            </a:fld>
            <a:endParaRPr lang="fr-FR"/>
          </a:p>
        </p:txBody>
      </p:sp>
    </p:spTree>
    <p:extLst>
      <p:ext uri="{BB962C8B-B14F-4D97-AF65-F5344CB8AC3E}">
        <p14:creationId xmlns:p14="http://schemas.microsoft.com/office/powerpoint/2010/main" val="89703432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145</a:t>
            </a:fld>
            <a:endParaRPr lang="fr-FR"/>
          </a:p>
        </p:txBody>
      </p:sp>
    </p:spTree>
    <p:extLst>
      <p:ext uri="{BB962C8B-B14F-4D97-AF65-F5344CB8AC3E}">
        <p14:creationId xmlns:p14="http://schemas.microsoft.com/office/powerpoint/2010/main" val="111878320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146</a:t>
            </a:fld>
            <a:endParaRPr lang="fr-FR"/>
          </a:p>
        </p:txBody>
      </p:sp>
    </p:spTree>
    <p:extLst>
      <p:ext uri="{BB962C8B-B14F-4D97-AF65-F5344CB8AC3E}">
        <p14:creationId xmlns:p14="http://schemas.microsoft.com/office/powerpoint/2010/main" val="164185981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149</a:t>
            </a:fld>
            <a:endParaRPr lang="fr-FR"/>
          </a:p>
        </p:txBody>
      </p:sp>
    </p:spTree>
    <p:extLst>
      <p:ext uri="{BB962C8B-B14F-4D97-AF65-F5344CB8AC3E}">
        <p14:creationId xmlns:p14="http://schemas.microsoft.com/office/powerpoint/2010/main" val="183538593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150</a:t>
            </a:fld>
            <a:endParaRPr lang="fr-FR"/>
          </a:p>
        </p:txBody>
      </p:sp>
    </p:spTree>
    <p:extLst>
      <p:ext uri="{BB962C8B-B14F-4D97-AF65-F5344CB8AC3E}">
        <p14:creationId xmlns:p14="http://schemas.microsoft.com/office/powerpoint/2010/main" val="232570233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153</a:t>
            </a:fld>
            <a:endParaRPr lang="fr-FR"/>
          </a:p>
        </p:txBody>
      </p:sp>
    </p:spTree>
    <p:extLst>
      <p:ext uri="{BB962C8B-B14F-4D97-AF65-F5344CB8AC3E}">
        <p14:creationId xmlns:p14="http://schemas.microsoft.com/office/powerpoint/2010/main" val="222881392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Procédure pour abonnement/désabonnement de la liste de diffusion ajoutée</a:t>
            </a:r>
            <a:r>
              <a:rPr lang="fr-FR" baseline="0"/>
              <a:t> après la formation de décembre 2021 à la Mazarine</a:t>
            </a:r>
            <a:endParaRPr lang="fr-FR"/>
          </a:p>
        </p:txBody>
      </p:sp>
    </p:spTree>
    <p:extLst>
      <p:ext uri="{BB962C8B-B14F-4D97-AF65-F5344CB8AC3E}">
        <p14:creationId xmlns:p14="http://schemas.microsoft.com/office/powerpoint/2010/main" val="344081479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155</a:t>
            </a:fld>
            <a:endParaRPr lang="fr-FR"/>
          </a:p>
        </p:txBody>
      </p:sp>
    </p:spTree>
    <p:extLst>
      <p:ext uri="{BB962C8B-B14F-4D97-AF65-F5344CB8AC3E}">
        <p14:creationId xmlns:p14="http://schemas.microsoft.com/office/powerpoint/2010/main" val="289371602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A conserver dans le support pour 11/2022,</a:t>
            </a:r>
            <a:r>
              <a:rPr lang="fr-FR" baseline="0"/>
              <a:t> mais à consulter après la formation par les stagiaires</a:t>
            </a:r>
            <a:endParaRPr lang="fr-FR"/>
          </a:p>
        </p:txBody>
      </p:sp>
      <p:sp>
        <p:nvSpPr>
          <p:cNvPr id="4" name="Espace réservé du numéro de diapositive 3"/>
          <p:cNvSpPr>
            <a:spLocks noGrp="1"/>
          </p:cNvSpPr>
          <p:nvPr>
            <p:ph type="sldNum" sz="quarter" idx="10"/>
          </p:nvPr>
        </p:nvSpPr>
        <p:spPr/>
        <p:txBody>
          <a:bodyPr/>
          <a:lstStyle/>
          <a:p>
            <a:fld id="{99EED06C-9777-4A23-9D28-3F9417DAFDA3}" type="slidenum">
              <a:rPr lang="fr-FR" smtClean="0"/>
              <a:t>156</a:t>
            </a:fld>
            <a:endParaRPr lang="fr-FR"/>
          </a:p>
        </p:txBody>
      </p:sp>
    </p:spTree>
    <p:extLst>
      <p:ext uri="{BB962C8B-B14F-4D97-AF65-F5344CB8AC3E}">
        <p14:creationId xmlns:p14="http://schemas.microsoft.com/office/powerpoint/2010/main" val="57865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15</a:t>
            </a:fld>
            <a:endParaRPr lang="fr-FR"/>
          </a:p>
        </p:txBody>
      </p:sp>
    </p:spTree>
    <p:extLst>
      <p:ext uri="{BB962C8B-B14F-4D97-AF65-F5344CB8AC3E}">
        <p14:creationId xmlns:p14="http://schemas.microsoft.com/office/powerpoint/2010/main" val="529310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A conserver dans le support pour 11/2022,</a:t>
            </a:r>
            <a:r>
              <a:rPr lang="fr-FR" baseline="0"/>
              <a:t> mais à consulter après la formation par les stagiaires</a:t>
            </a:r>
            <a:endParaRPr lang="fr-FR"/>
          </a:p>
        </p:txBody>
      </p:sp>
      <p:sp>
        <p:nvSpPr>
          <p:cNvPr id="4" name="Espace réservé du numéro de diapositive 3"/>
          <p:cNvSpPr>
            <a:spLocks noGrp="1"/>
          </p:cNvSpPr>
          <p:nvPr>
            <p:ph type="sldNum" sz="quarter" idx="10"/>
          </p:nvPr>
        </p:nvSpPr>
        <p:spPr/>
        <p:txBody>
          <a:bodyPr/>
          <a:lstStyle/>
          <a:p>
            <a:fld id="{99EED06C-9777-4A23-9D28-3F9417DAFDA3}" type="slidenum">
              <a:rPr lang="fr-FR" smtClean="0"/>
              <a:t>157</a:t>
            </a:fld>
            <a:endParaRPr lang="fr-FR"/>
          </a:p>
        </p:txBody>
      </p:sp>
    </p:spTree>
    <p:extLst>
      <p:ext uri="{BB962C8B-B14F-4D97-AF65-F5344CB8AC3E}">
        <p14:creationId xmlns:p14="http://schemas.microsoft.com/office/powerpoint/2010/main" val="16571328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A conserver dans le support pour 11/2022,</a:t>
            </a:r>
            <a:r>
              <a:rPr lang="fr-FR" baseline="0"/>
              <a:t> mais à consulter après la formation par les stagiaires</a:t>
            </a:r>
            <a:endParaRPr lang="fr-FR"/>
          </a:p>
          <a:p>
            <a:endParaRPr lang="fr-FR"/>
          </a:p>
        </p:txBody>
      </p:sp>
      <p:sp>
        <p:nvSpPr>
          <p:cNvPr id="4" name="Espace réservé du numéro de diapositive 3"/>
          <p:cNvSpPr>
            <a:spLocks noGrp="1"/>
          </p:cNvSpPr>
          <p:nvPr>
            <p:ph type="sldNum" sz="quarter" idx="10"/>
          </p:nvPr>
        </p:nvSpPr>
        <p:spPr/>
        <p:txBody>
          <a:bodyPr/>
          <a:lstStyle/>
          <a:p>
            <a:fld id="{99EED06C-9777-4A23-9D28-3F9417DAFDA3}" type="slidenum">
              <a:rPr lang="fr-FR" smtClean="0"/>
              <a:t>160</a:t>
            </a:fld>
            <a:endParaRPr lang="fr-FR"/>
          </a:p>
        </p:txBody>
      </p:sp>
    </p:spTree>
    <p:extLst>
      <p:ext uri="{BB962C8B-B14F-4D97-AF65-F5344CB8AC3E}">
        <p14:creationId xmlns:p14="http://schemas.microsoft.com/office/powerpoint/2010/main" val="2525998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16</a:t>
            </a:fld>
            <a:endParaRPr lang="fr-FR"/>
          </a:p>
        </p:txBody>
      </p:sp>
    </p:spTree>
    <p:extLst>
      <p:ext uri="{BB962C8B-B14F-4D97-AF65-F5344CB8AC3E}">
        <p14:creationId xmlns:p14="http://schemas.microsoft.com/office/powerpoint/2010/main" val="409106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J'ai évacué la notion purement archivistique de "cadre de classement" qui figurait dans la version antérieure du diaporama</a:t>
            </a:r>
          </a:p>
          <a:p>
            <a:endParaRPr lang="fr-FR"/>
          </a:p>
          <a:p>
            <a:r>
              <a:rPr lang="fr-FR"/>
              <a:t>Faute de définition claire : supprime le terme instance au profit de Fichier ou document EAD</a:t>
            </a:r>
          </a:p>
          <a:p>
            <a:endParaRPr lang="fr-FR"/>
          </a:p>
          <a:p>
            <a:r>
              <a:rPr lang="fr-FR"/>
              <a:t>vocation EAD n’est pas (ou très peu) :</a:t>
            </a:r>
          </a:p>
          <a:p>
            <a:pPr lvl="1"/>
            <a:r>
              <a:rPr lang="fr-FR"/>
              <a:t>de transcrire des instruments de recherche synthétiques ni  de décrire des ensembles de fonds</a:t>
            </a:r>
          </a:p>
          <a:p>
            <a:pPr lvl="1"/>
            <a:endParaRPr lang="fr-FR"/>
          </a:p>
          <a:p>
            <a:pPr lvl="1"/>
            <a:r>
              <a:rPr lang="fr-FR"/>
              <a:t>Prise de distance </a:t>
            </a:r>
          </a:p>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17</a:t>
            </a:fld>
            <a:endParaRPr lang="fr-FR"/>
          </a:p>
        </p:txBody>
      </p:sp>
    </p:spTree>
    <p:extLst>
      <p:ext uri="{BB962C8B-B14F-4D97-AF65-F5344CB8AC3E}">
        <p14:creationId xmlns:p14="http://schemas.microsoft.com/office/powerpoint/2010/main" val="829448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Nouvelle séquence 1 pour 11/2022</a:t>
            </a:r>
          </a:p>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18</a:t>
            </a:fld>
            <a:endParaRPr lang="fr-FR"/>
          </a:p>
        </p:txBody>
      </p:sp>
    </p:spTree>
    <p:extLst>
      <p:ext uri="{BB962C8B-B14F-4D97-AF65-F5344CB8AC3E}">
        <p14:creationId xmlns:p14="http://schemas.microsoft.com/office/powerpoint/2010/main" val="1350399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p>
        </p:txBody>
      </p:sp>
      <p:sp>
        <p:nvSpPr>
          <p:cNvPr id="4" name="Espace réservé du numéro de diapositive 3"/>
          <p:cNvSpPr>
            <a:spLocks noGrp="1"/>
          </p:cNvSpPr>
          <p:nvPr>
            <p:ph type="sldNum" sz="quarter" idx="10"/>
          </p:nvPr>
        </p:nvSpPr>
        <p:spPr/>
        <p:txBody>
          <a:bodyPr/>
          <a:lstStyle/>
          <a:p>
            <a:fld id="{99EED06C-9777-4A23-9D28-3F9417DAFDA3}" type="slidenum">
              <a:rPr lang="fr-FR" smtClean="0"/>
              <a:t>19</a:t>
            </a:fld>
            <a:endParaRPr lang="fr-FR"/>
          </a:p>
        </p:txBody>
      </p:sp>
    </p:spTree>
    <p:extLst>
      <p:ext uri="{BB962C8B-B14F-4D97-AF65-F5344CB8AC3E}">
        <p14:creationId xmlns:p14="http://schemas.microsoft.com/office/powerpoint/2010/main" val="1704506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l">
              <a:defRPr/>
            </a:pPr>
            <a:r>
              <a:rPr lang="fr-FR" sz="1800" b="0" i="1">
                <a:solidFill>
                  <a:schemeClr val="tx2"/>
                </a:solidFill>
                <a:latin typeface="Arial Narrow" panose="020B0606020202030204" pitchFamily="34" charset="0"/>
              </a:rPr>
              <a:t>Arabesques n°48, « Calames (1), le catalogue », pp. 10-12 https://publications-prairial.fr/arabesques/index.php?id=2611</a:t>
            </a:r>
          </a:p>
          <a:p>
            <a:pPr algn="l">
              <a:defRPr/>
            </a:pPr>
            <a:r>
              <a:rPr lang="fr-FR" sz="1800" b="0" i="1">
                <a:solidFill>
                  <a:schemeClr val="tx2"/>
                </a:solidFill>
                <a:latin typeface="Arial Narrow" panose="020B0606020202030204" pitchFamily="34" charset="0"/>
              </a:rPr>
              <a:t>Arabesques n°49, « Calames (2), le catalogage », pp. 18-19 https://publications-prairial.fr/arabesques/index.php?id=2543</a:t>
            </a:r>
            <a:endParaRPr lang="fr-FR" sz="1800" b="0">
              <a:solidFill>
                <a:srgbClr val="000000"/>
              </a:solidFill>
              <a:effectLst/>
              <a:latin typeface="Arial" panose="020B0604020202020204" pitchFamily="34" charset="0"/>
              <a:ea typeface="Arial" panose="020B0604020202020204" pitchFamily="34" charset="0"/>
            </a:endParaRPr>
          </a:p>
          <a:p>
            <a:endParaRPr lang="fr-FR"/>
          </a:p>
        </p:txBody>
      </p:sp>
      <p:sp>
        <p:nvSpPr>
          <p:cNvPr id="4" name="Espace réservé du numéro de diapositive 3"/>
          <p:cNvSpPr>
            <a:spLocks noGrp="1"/>
          </p:cNvSpPr>
          <p:nvPr>
            <p:ph type="sldNum" sz="quarter" idx="10"/>
          </p:nvPr>
        </p:nvSpPr>
        <p:spPr/>
        <p:txBody>
          <a:bodyPr/>
          <a:lstStyle/>
          <a:p>
            <a:fld id="{99EED06C-9777-4A23-9D28-3F9417DAFDA3}" type="slidenum">
              <a:rPr lang="fr-FR" smtClean="0"/>
              <a:t>20</a:t>
            </a:fld>
            <a:endParaRPr lang="fr-FR"/>
          </a:p>
        </p:txBody>
      </p:sp>
    </p:spTree>
    <p:extLst>
      <p:ext uri="{BB962C8B-B14F-4D97-AF65-F5344CB8AC3E}">
        <p14:creationId xmlns:p14="http://schemas.microsoft.com/office/powerpoint/2010/main" val="1871637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99EED06C-9777-4A23-9D28-3F9417DAFDA3}" type="slidenum">
              <a:rPr lang="fr-FR" smtClean="0"/>
              <a:t>21</a:t>
            </a:fld>
            <a:endParaRPr lang="fr-FR"/>
          </a:p>
        </p:txBody>
      </p:sp>
    </p:spTree>
    <p:extLst>
      <p:ext uri="{BB962C8B-B14F-4D97-AF65-F5344CB8AC3E}">
        <p14:creationId xmlns:p14="http://schemas.microsoft.com/office/powerpoint/2010/main" val="3378796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Refaire une copie haute résolution du raccourci sur le bureau</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3</a:t>
            </a:fld>
            <a:endParaRPr lang="fr-FR"/>
          </a:p>
        </p:txBody>
      </p:sp>
    </p:spTree>
    <p:extLst>
      <p:ext uri="{BB962C8B-B14F-4D97-AF65-F5344CB8AC3E}">
        <p14:creationId xmlns:p14="http://schemas.microsoft.com/office/powerpoint/2010/main" val="2733262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800">
                <a:solidFill>
                  <a:srgbClr val="000000"/>
                </a:solidFill>
                <a:effectLst/>
                <a:latin typeface="Calibri" panose="020F0502020204030204" pitchFamily="34" charset="0"/>
                <a:ea typeface="Arial" panose="020B0604020202020204" pitchFamily="34" charset="0"/>
              </a:rPr>
              <a:t>ICA : </a:t>
            </a:r>
            <a:r>
              <a:rPr lang="fr-FR" sz="1800" u="sng">
                <a:solidFill>
                  <a:srgbClr val="000000"/>
                </a:solidFill>
                <a:effectLst/>
                <a:latin typeface="Calibri" panose="020F0502020204030204" pitchFamily="34" charset="0"/>
                <a:ea typeface="Arial" panose="020B0604020202020204" pitchFamily="34" charset="0"/>
                <a:hlinkClick r:id="rId3"/>
              </a:rPr>
              <a:t>https://www.ica.org/fr</a:t>
            </a:r>
            <a:endParaRPr lang="fr-FR" sz="1800">
              <a:solidFill>
                <a:srgbClr val="000000"/>
              </a:solidFill>
              <a:effectLst/>
              <a:latin typeface="Arial" panose="020B0604020202020204" pitchFamily="34" charset="0"/>
              <a:ea typeface="Arial" panose="020B0604020202020204" pitchFamily="34" charset="0"/>
            </a:endParaRPr>
          </a:p>
          <a:p>
            <a:pPr algn="just"/>
            <a:r>
              <a:rPr lang="fr-FR" sz="1800">
                <a:solidFill>
                  <a:srgbClr val="000000"/>
                </a:solidFill>
                <a:effectLst/>
                <a:latin typeface="Calibri" panose="020F0502020204030204" pitchFamily="34" charset="0"/>
                <a:ea typeface="Arial" panose="020B0604020202020204" pitchFamily="34" charset="0"/>
              </a:rPr>
              <a:t>TS-EAS : https://www2.archivists.org/groups/technical-subcommittee-on-encoded-archival-standards-ts-eas</a:t>
            </a:r>
            <a:endParaRPr lang="fr-FR" sz="180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p:txBody>
      </p:sp>
      <p:sp>
        <p:nvSpPr>
          <p:cNvPr id="4" name="Espace réservé du numéro de diapositive 3"/>
          <p:cNvSpPr>
            <a:spLocks noGrp="1"/>
          </p:cNvSpPr>
          <p:nvPr>
            <p:ph type="sldNum" sz="quarter" idx="10"/>
          </p:nvPr>
        </p:nvSpPr>
        <p:spPr/>
        <p:txBody>
          <a:bodyPr/>
          <a:lstStyle/>
          <a:p>
            <a:fld id="{99EED06C-9777-4A23-9D28-3F9417DAFDA3}" type="slidenum">
              <a:rPr lang="fr-FR" smtClean="0"/>
              <a:t>22</a:t>
            </a:fld>
            <a:endParaRPr lang="fr-FR"/>
          </a:p>
        </p:txBody>
      </p:sp>
    </p:spTree>
    <p:extLst>
      <p:ext uri="{BB962C8B-B14F-4D97-AF65-F5344CB8AC3E}">
        <p14:creationId xmlns:p14="http://schemas.microsoft.com/office/powerpoint/2010/main" val="2483541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r>
              <a:rPr lang="fr-FR" sz="1800">
                <a:solidFill>
                  <a:srgbClr val="000000"/>
                </a:solidFill>
                <a:effectLst/>
                <a:latin typeface="Calibri" panose="020F0502020204030204" pitchFamily="34" charset="0"/>
                <a:ea typeface="Calibri" panose="020F0502020204030204" pitchFamily="34" charset="0"/>
              </a:rPr>
              <a:t>Guide des Bonnes pratiques EAD :</a:t>
            </a:r>
            <a:r>
              <a:rPr lang="fr-FR" sz="1800" u="sng">
                <a:solidFill>
                  <a:srgbClr val="000000"/>
                </a:solidFill>
                <a:effectLst/>
                <a:latin typeface="Calibri" panose="020F0502020204030204" pitchFamily="34" charset="0"/>
                <a:ea typeface="Calibri" panose="020F0502020204030204" pitchFamily="34" charset="0"/>
              </a:rPr>
              <a:t> </a:t>
            </a:r>
            <a:r>
              <a:rPr lang="fr-FR" sz="1800" u="sng">
                <a:solidFill>
                  <a:srgbClr val="0000FF"/>
                </a:solidFill>
                <a:effectLst/>
                <a:latin typeface="Calibri" panose="020F0502020204030204" pitchFamily="34" charset="0"/>
                <a:ea typeface="Calibri" panose="020F0502020204030204" pitchFamily="34" charset="0"/>
              </a:rPr>
              <a:t>https://www.ead-bibliotheque.fr/guide/ </a:t>
            </a:r>
            <a:endParaRPr lang="fr-FR" sz="1800">
              <a:solidFill>
                <a:srgbClr val="000000"/>
              </a:solidFill>
              <a:effectLst/>
              <a:latin typeface="Arial" panose="020B0604020202020204" pitchFamily="34" charset="0"/>
              <a:ea typeface="Arial" panose="020B0604020202020204" pitchFamily="34" charset="0"/>
            </a:endParaRPr>
          </a:p>
          <a:p>
            <a:r>
              <a:rPr lang="fr-FR" sz="1800" u="none" strike="noStrike">
                <a:solidFill>
                  <a:srgbClr val="0000FF"/>
                </a:solidFill>
                <a:effectLst/>
                <a:latin typeface="Calibri" panose="020F0502020204030204" pitchFamily="34" charset="0"/>
                <a:ea typeface="Calibri" panose="020F0502020204030204" pitchFamily="34" charset="0"/>
              </a:rPr>
              <a:t> </a:t>
            </a:r>
            <a:endParaRPr lang="fr-FR" sz="1800">
              <a:solidFill>
                <a:srgbClr val="000000"/>
              </a:solidFill>
              <a:effectLst/>
              <a:latin typeface="Arial" panose="020B0604020202020204" pitchFamily="34" charset="0"/>
              <a:ea typeface="Arial" panose="020B0604020202020204" pitchFamily="34" charset="0"/>
            </a:endParaRPr>
          </a:p>
          <a:p>
            <a:r>
              <a:rPr lang="fr-FR" sz="1800">
                <a:solidFill>
                  <a:srgbClr val="000000"/>
                </a:solidFill>
                <a:effectLst/>
                <a:latin typeface="Calibri" panose="020F0502020204030204" pitchFamily="34" charset="0"/>
                <a:ea typeface="Calibri" panose="020F0502020204030204" pitchFamily="34" charset="0"/>
              </a:rPr>
              <a:t>BAM : https://archivesetmanuscrits.bnf.fr/</a:t>
            </a:r>
            <a:endParaRPr lang="fr-FR" sz="180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p:txBody>
      </p:sp>
      <p:sp>
        <p:nvSpPr>
          <p:cNvPr id="4" name="Espace réservé du numéro de diapositive 3"/>
          <p:cNvSpPr>
            <a:spLocks noGrp="1"/>
          </p:cNvSpPr>
          <p:nvPr>
            <p:ph type="sldNum" sz="quarter" idx="10"/>
          </p:nvPr>
        </p:nvSpPr>
        <p:spPr/>
        <p:txBody>
          <a:bodyPr/>
          <a:lstStyle/>
          <a:p>
            <a:fld id="{99EED06C-9777-4A23-9D28-3F9417DAFDA3}" type="slidenum">
              <a:rPr lang="fr-FR" smtClean="0"/>
              <a:t>23</a:t>
            </a:fld>
            <a:endParaRPr lang="fr-FR"/>
          </a:p>
        </p:txBody>
      </p:sp>
    </p:spTree>
    <p:extLst>
      <p:ext uri="{BB962C8B-B14F-4D97-AF65-F5344CB8AC3E}">
        <p14:creationId xmlns:p14="http://schemas.microsoft.com/office/powerpoint/2010/main" val="1218738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800" err="1">
                <a:solidFill>
                  <a:srgbClr val="000000"/>
                </a:solidFill>
                <a:effectLst/>
                <a:latin typeface="Calibri" panose="020F0502020204030204" pitchFamily="34" charset="0"/>
                <a:ea typeface="Calibri" panose="020F0502020204030204" pitchFamily="34" charset="0"/>
              </a:rPr>
              <a:t>CCFr</a:t>
            </a:r>
            <a:r>
              <a:rPr lang="fr-FR" sz="1800">
                <a:solidFill>
                  <a:srgbClr val="000000"/>
                </a:solidFill>
                <a:effectLst/>
                <a:latin typeface="Calibri" panose="020F0502020204030204" pitchFamily="34" charset="0"/>
                <a:ea typeface="Calibri" panose="020F0502020204030204" pitchFamily="34" charset="0"/>
              </a:rPr>
              <a:t> :</a:t>
            </a:r>
            <a:r>
              <a:rPr lang="fr-FR" sz="1800" u="sng">
                <a:solidFill>
                  <a:srgbClr val="000000"/>
                </a:solidFill>
                <a:effectLst/>
                <a:latin typeface="Calibri" panose="020F0502020204030204" pitchFamily="34" charset="0"/>
                <a:ea typeface="Calibri" panose="020F0502020204030204" pitchFamily="34" charset="0"/>
              </a:rPr>
              <a:t> </a:t>
            </a:r>
            <a:r>
              <a:rPr lang="fr-FR" sz="1800" u="sng">
                <a:solidFill>
                  <a:srgbClr val="0000FF"/>
                </a:solidFill>
                <a:effectLst/>
                <a:latin typeface="Calibri" panose="020F0502020204030204" pitchFamily="34" charset="0"/>
                <a:ea typeface="Calibri" panose="020F0502020204030204" pitchFamily="34" charset="0"/>
              </a:rPr>
              <a:t>https://ccfr.bnf.fr/portailccfr/jsp/public/index.jsp?action=public_formsearch_catalogue&amp;success=%2Fjsp%2Fpublic%2Findex.jsp&amp;success=%2Fjsp%2Fpublic%2Findex.jsp&amp;failure=%2Fjsp%2Fpublic%2Ffailure.jsp&amp;failure=%2Fjsp%2Fpublic%2Ffailure.jsp&amp;profile=public&amp;profile=public </a:t>
            </a:r>
            <a:endParaRPr lang="fr-FR" sz="1800">
              <a:solidFill>
                <a:srgbClr val="000000"/>
              </a:solidFill>
              <a:effectLst/>
              <a:latin typeface="Arial" panose="020B0604020202020204" pitchFamily="34" charset="0"/>
              <a:ea typeface="Arial" panose="020B0604020202020204" pitchFamily="34" charset="0"/>
            </a:endParaRPr>
          </a:p>
          <a:p>
            <a:pPr algn="just"/>
            <a:r>
              <a:rPr lang="fr-FR" sz="1800" err="1">
                <a:solidFill>
                  <a:srgbClr val="000000"/>
                </a:solidFill>
                <a:effectLst/>
                <a:latin typeface="Calibri" panose="020F0502020204030204" pitchFamily="34" charset="0"/>
                <a:ea typeface="Calibri" panose="020F0502020204030204" pitchFamily="34" charset="0"/>
              </a:rPr>
              <a:t>FranceArchives</a:t>
            </a:r>
            <a:r>
              <a:rPr lang="fr-FR" sz="1800">
                <a:solidFill>
                  <a:srgbClr val="000000"/>
                </a:solidFill>
                <a:effectLst/>
                <a:latin typeface="Calibri" panose="020F0502020204030204" pitchFamily="34" charset="0"/>
                <a:ea typeface="Calibri" panose="020F0502020204030204" pitchFamily="34" charset="0"/>
              </a:rPr>
              <a:t> :</a:t>
            </a:r>
            <a:r>
              <a:rPr lang="fr-FR" sz="1800" u="sng">
                <a:solidFill>
                  <a:srgbClr val="000000"/>
                </a:solidFill>
                <a:effectLst/>
                <a:latin typeface="Calibri" panose="020F0502020204030204" pitchFamily="34" charset="0"/>
                <a:ea typeface="Calibri" panose="020F0502020204030204" pitchFamily="34" charset="0"/>
              </a:rPr>
              <a:t> </a:t>
            </a:r>
            <a:r>
              <a:rPr lang="fr-FR" sz="1800" u="sng">
                <a:solidFill>
                  <a:srgbClr val="0000FF"/>
                </a:solidFill>
                <a:effectLst/>
                <a:latin typeface="Calibri" panose="020F0502020204030204" pitchFamily="34" charset="0"/>
                <a:ea typeface="Calibri" panose="020F0502020204030204" pitchFamily="34" charset="0"/>
              </a:rPr>
              <a:t>https://francearchives.fr/ </a:t>
            </a:r>
            <a:endParaRPr lang="fr-FR" sz="180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p:txBody>
      </p:sp>
      <p:sp>
        <p:nvSpPr>
          <p:cNvPr id="4" name="Espace réservé du numéro de diapositive 3"/>
          <p:cNvSpPr>
            <a:spLocks noGrp="1"/>
          </p:cNvSpPr>
          <p:nvPr>
            <p:ph type="sldNum" sz="quarter" idx="10"/>
          </p:nvPr>
        </p:nvSpPr>
        <p:spPr/>
        <p:txBody>
          <a:bodyPr/>
          <a:lstStyle/>
          <a:p>
            <a:fld id="{99EED06C-9777-4A23-9D28-3F9417DAFDA3}" type="slidenum">
              <a:rPr lang="fr-FR" smtClean="0"/>
              <a:t>24</a:t>
            </a:fld>
            <a:endParaRPr lang="fr-FR"/>
          </a:p>
        </p:txBody>
      </p:sp>
    </p:spTree>
    <p:extLst>
      <p:ext uri="{BB962C8B-B14F-4D97-AF65-F5344CB8AC3E}">
        <p14:creationId xmlns:p14="http://schemas.microsoft.com/office/powerpoint/2010/main" val="3545099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25</a:t>
            </a:fld>
            <a:endParaRPr lang="fr-FR"/>
          </a:p>
        </p:txBody>
      </p:sp>
    </p:spTree>
    <p:extLst>
      <p:ext uri="{BB962C8B-B14F-4D97-AF65-F5344CB8AC3E}">
        <p14:creationId xmlns:p14="http://schemas.microsoft.com/office/powerpoint/2010/main" val="4051476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r>
              <a:rPr lang="fr-FR"/>
              <a:t>A conserver car peut être nécessaire dans certaines formations délocalisée =&gt; sinon on passe</a:t>
            </a:r>
          </a:p>
          <a:p>
            <a:pPr>
              <a:defRPr/>
            </a:pPr>
            <a:endParaRPr lang="fr-FR"/>
          </a:p>
          <a:p>
            <a:pPr>
              <a:defRPr/>
            </a:pPr>
            <a:r>
              <a:rPr lang="fr-FR"/>
              <a:t>Mettre copie des pops up à jour</a:t>
            </a:r>
          </a:p>
        </p:txBody>
      </p:sp>
      <p:sp>
        <p:nvSpPr>
          <p:cNvPr id="4" name="Espace réservé du numéro de diapositive 3"/>
          <p:cNvSpPr>
            <a:spLocks noGrp="1"/>
          </p:cNvSpPr>
          <p:nvPr>
            <p:ph type="sldNum" sz="quarter" idx="10"/>
          </p:nvPr>
        </p:nvSpPr>
        <p:spPr/>
        <p:txBody>
          <a:bodyPr/>
          <a:lstStyle/>
          <a:p>
            <a:fld id="{99EED06C-9777-4A23-9D28-3F9417DAFDA3}" type="slidenum">
              <a:rPr lang="fr-FR" smtClean="0"/>
              <a:t>26</a:t>
            </a:fld>
            <a:endParaRPr lang="fr-FR"/>
          </a:p>
        </p:txBody>
      </p:sp>
    </p:spTree>
    <p:extLst>
      <p:ext uri="{BB962C8B-B14F-4D97-AF65-F5344CB8AC3E}">
        <p14:creationId xmlns:p14="http://schemas.microsoft.com/office/powerpoint/2010/main" val="4159969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r>
              <a:rPr lang="fr-FR"/>
              <a:t>Nouveauté </a:t>
            </a:r>
            <a:r>
              <a:rPr lang="fr-FR" err="1"/>
              <a:t>oct</a:t>
            </a:r>
            <a:r>
              <a:rPr lang="fr-FR"/>
              <a:t> 2023</a:t>
            </a:r>
          </a:p>
        </p:txBody>
      </p:sp>
      <p:sp>
        <p:nvSpPr>
          <p:cNvPr id="4" name="Espace réservé du numéro de diapositive 3"/>
          <p:cNvSpPr>
            <a:spLocks noGrp="1"/>
          </p:cNvSpPr>
          <p:nvPr>
            <p:ph type="sldNum" sz="quarter" idx="10"/>
          </p:nvPr>
        </p:nvSpPr>
        <p:spPr/>
        <p:txBody>
          <a:bodyPr/>
          <a:lstStyle/>
          <a:p>
            <a:fld id="{99EED06C-9777-4A23-9D28-3F9417DAFDA3}" type="slidenum">
              <a:rPr lang="fr-FR" smtClean="0"/>
              <a:t>27</a:t>
            </a:fld>
            <a:endParaRPr lang="fr-FR"/>
          </a:p>
        </p:txBody>
      </p:sp>
    </p:spTree>
    <p:extLst>
      <p:ext uri="{BB962C8B-B14F-4D97-AF65-F5344CB8AC3E}">
        <p14:creationId xmlns:p14="http://schemas.microsoft.com/office/powerpoint/2010/main" val="3064130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p>
        </p:txBody>
      </p:sp>
      <p:sp>
        <p:nvSpPr>
          <p:cNvPr id="4" name="Espace réservé du numéro de diapositive 3"/>
          <p:cNvSpPr>
            <a:spLocks noGrp="1"/>
          </p:cNvSpPr>
          <p:nvPr>
            <p:ph type="sldNum" sz="quarter" idx="10"/>
          </p:nvPr>
        </p:nvSpPr>
        <p:spPr/>
        <p:txBody>
          <a:bodyPr/>
          <a:lstStyle/>
          <a:p>
            <a:fld id="{99EED06C-9777-4A23-9D28-3F9417DAFDA3}" type="slidenum">
              <a:rPr lang="fr-FR" smtClean="0"/>
              <a:t>28</a:t>
            </a:fld>
            <a:endParaRPr lang="fr-FR"/>
          </a:p>
        </p:txBody>
      </p:sp>
    </p:spTree>
    <p:extLst>
      <p:ext uri="{BB962C8B-B14F-4D97-AF65-F5344CB8AC3E}">
        <p14:creationId xmlns:p14="http://schemas.microsoft.com/office/powerpoint/2010/main" val="2724071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29</a:t>
            </a:fld>
            <a:endParaRPr lang="fr-FR"/>
          </a:p>
        </p:txBody>
      </p:sp>
    </p:spTree>
    <p:extLst>
      <p:ext uri="{BB962C8B-B14F-4D97-AF65-F5344CB8AC3E}">
        <p14:creationId xmlns:p14="http://schemas.microsoft.com/office/powerpoint/2010/main" val="910963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158"/>
          <p:cNvSpPr>
            <a:spLocks noGrp="1" noRot="1" noChangeAspect="1"/>
          </p:cNvSpPr>
          <p:nvPr>
            <p:ph type="sldImg" idx="2"/>
          </p:nvPr>
        </p:nvSpPr>
        <p:spPr bwMode="auto">
          <a:xfrm>
            <a:off x="969963" y="725488"/>
            <a:ext cx="5087937" cy="38179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159"/>
          <p:cNvSpPr>
            <a:spLocks noGrp="1"/>
          </p:cNvSpPr>
          <p:nvPr>
            <p:ph type="body" idx="1"/>
          </p:nvPr>
        </p:nvSpPr>
        <p:spPr bwMode="auto">
          <a:xfrm>
            <a:off x="709614" y="4860928"/>
            <a:ext cx="5680075" cy="4605337"/>
          </a:xfrm>
          <a:prstGeom prst="rect">
            <a:avLst/>
          </a:prstGeom>
          <a:noFill/>
          <a:ln>
            <a:noFill/>
          </a:ln>
        </p:spPr>
        <p:txBody>
          <a:bodyPr lIns="91425" tIns="45700" rIns="91425" bIns="45700" anchor="t" anchorCtr="0">
            <a:noAutofit/>
          </a:bodyPr>
          <a:lstStyle/>
          <a:p>
            <a:pPr marL="0" marR="0" lvl="0" indent="0" algn="l">
              <a:spcBef>
                <a:spcPts val="330"/>
              </a:spcBef>
              <a:spcAft>
                <a:spcPts val="0"/>
              </a:spcAft>
              <a:buNone/>
              <a:defRPr/>
            </a:pPr>
            <a:r>
              <a:rPr lang="fr-FR" sz="1100" b="0" i="0" u="none" strike="noStrike" cap="none" err="1">
                <a:solidFill>
                  <a:schemeClr val="dk1"/>
                </a:solidFill>
                <a:latin typeface="Calibri"/>
                <a:ea typeface="Calibri"/>
                <a:cs typeface="Calibri"/>
              </a:rPr>
              <a:t>Nov-dec</a:t>
            </a:r>
            <a:r>
              <a:rPr lang="fr-FR" sz="1100" b="0" i="0" u="none" strike="noStrike" cap="none">
                <a:solidFill>
                  <a:schemeClr val="dk1"/>
                </a:solidFill>
                <a:latin typeface="Calibri"/>
                <a:ea typeface="Calibri"/>
                <a:cs typeface="Calibri"/>
              </a:rPr>
              <a:t> 2019 : change copie écran pour faire voir les dossiers gris</a:t>
            </a:r>
            <a:endParaRPr sz="1100" b="0" i="0" u="none" strike="noStrike" cap="none">
              <a:solidFill>
                <a:schemeClr val="dk1"/>
              </a:solidFill>
              <a:latin typeface="Calibri"/>
              <a:ea typeface="Calibri"/>
              <a:cs typeface="Calibri"/>
            </a:endParaRPr>
          </a:p>
        </p:txBody>
      </p:sp>
    </p:spTree>
    <p:extLst>
      <p:ext uri="{BB962C8B-B14F-4D97-AF65-F5344CB8AC3E}">
        <p14:creationId xmlns:p14="http://schemas.microsoft.com/office/powerpoint/2010/main" val="2643035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177"/>
          <p:cNvSpPr>
            <a:spLocks noGrp="1" noRot="1" noChangeAspect="1"/>
          </p:cNvSpPr>
          <p:nvPr>
            <p:ph type="sldImg" idx="2"/>
          </p:nvPr>
        </p:nvSpPr>
        <p:spPr bwMode="auto">
          <a:xfrm>
            <a:off x="1028700" y="725488"/>
            <a:ext cx="5111750" cy="38338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178"/>
          <p:cNvSpPr>
            <a:spLocks noGrp="1"/>
          </p:cNvSpPr>
          <p:nvPr>
            <p:ph type="body" idx="1"/>
          </p:nvPr>
        </p:nvSpPr>
        <p:spPr bwMode="auto">
          <a:xfrm>
            <a:off x="709614" y="4860928"/>
            <a:ext cx="5680075" cy="4605337"/>
          </a:xfrm>
          <a:prstGeom prst="rect">
            <a:avLst/>
          </a:prstGeom>
          <a:noFill/>
          <a:ln>
            <a:noFill/>
          </a:ln>
        </p:spPr>
        <p:txBody>
          <a:bodyPr lIns="91425" tIns="45700" rIns="91425" bIns="45700" anchor="t" anchorCtr="0">
            <a:noAutofit/>
          </a:bodyPr>
          <a:lstStyle/>
          <a:p>
            <a:pPr marL="0" marR="0" lvl="0" indent="0" algn="l">
              <a:lnSpc>
                <a:spcPct val="80000"/>
              </a:lnSpc>
              <a:spcBef>
                <a:spcPts val="281"/>
              </a:spcBef>
              <a:spcAft>
                <a:spcPts val="0"/>
              </a:spcAft>
              <a:buNone/>
              <a:defRPr/>
            </a:pPr>
            <a:r>
              <a:rPr lang="fr-FR" sz="950" b="0" i="0" u="none" strike="noStrike" cap="none">
                <a:solidFill>
                  <a:schemeClr val="dk1"/>
                </a:solidFill>
                <a:latin typeface="Calibri"/>
                <a:ea typeface="Calibri"/>
                <a:cs typeface="Calibri"/>
              </a:rPr>
              <a:t>Janvier 2021 : mise à jour copie écran 1 qui était le menu d l’</a:t>
            </a:r>
            <a:r>
              <a:rPr lang="fr-FR" sz="950" b="0" i="0" u="none" strike="noStrike" cap="none" err="1">
                <a:solidFill>
                  <a:schemeClr val="dk1"/>
                </a:solidFill>
                <a:latin typeface="Calibri"/>
                <a:ea typeface="Calibri"/>
                <a:cs typeface="Calibri"/>
              </a:rPr>
              <a:t>Abes</a:t>
            </a:r>
            <a:r>
              <a:rPr lang="fr-FR" sz="950" b="0" i="0" u="none" strike="noStrike" cap="none">
                <a:solidFill>
                  <a:schemeClr val="dk1"/>
                </a:solidFill>
                <a:latin typeface="Calibri"/>
                <a:ea typeface="Calibri"/>
                <a:cs typeface="Calibri"/>
              </a:rPr>
              <a:t> et non des établissements</a:t>
            </a:r>
          </a:p>
          <a:p>
            <a:pPr marL="0" marR="0" lvl="0" indent="0" algn="l">
              <a:lnSpc>
                <a:spcPct val="80000"/>
              </a:lnSpc>
              <a:spcBef>
                <a:spcPts val="281"/>
              </a:spcBef>
              <a:spcAft>
                <a:spcPts val="0"/>
              </a:spcAft>
              <a:buNone/>
              <a:defRPr/>
            </a:pPr>
            <a:r>
              <a:rPr lang="fr-FR" sz="950" b="0" i="0" u="none" strike="noStrike" cap="none">
                <a:solidFill>
                  <a:schemeClr val="dk1"/>
                </a:solidFill>
                <a:latin typeface="Calibri"/>
                <a:ea typeface="Calibri"/>
                <a:cs typeface="Calibri"/>
              </a:rPr>
              <a:t>Pb </a:t>
            </a:r>
            <a:r>
              <a:rPr lang="fr-FR" sz="950" b="0" i="0" u="none" strike="noStrike" cap="none" err="1">
                <a:solidFill>
                  <a:schemeClr val="dk1"/>
                </a:solidFill>
                <a:latin typeface="Calibri"/>
                <a:ea typeface="Calibri"/>
                <a:cs typeface="Calibri"/>
              </a:rPr>
              <a:t>vocab</a:t>
            </a:r>
            <a:r>
              <a:rPr lang="fr-FR" sz="950" b="0" i="0" u="none" strike="noStrike" cap="none">
                <a:solidFill>
                  <a:schemeClr val="dk1"/>
                </a:solidFill>
                <a:latin typeface="Calibri"/>
                <a:ea typeface="Calibri"/>
                <a:cs typeface="Calibri"/>
              </a:rPr>
              <a:t> « </a:t>
            </a:r>
            <a:r>
              <a:rPr lang="fr-FR" sz="950" b="0" i="0" u="none" strike="noStrike" cap="none" err="1">
                <a:solidFill>
                  <a:schemeClr val="dk1"/>
                </a:solidFill>
                <a:latin typeface="Calibri"/>
                <a:ea typeface="Calibri"/>
                <a:cs typeface="Calibri"/>
              </a:rPr>
              <a:t>ints,ace</a:t>
            </a:r>
            <a:endParaRPr sz="950" b="0" i="0" u="none" strike="noStrike" cap="none">
              <a:solidFill>
                <a:schemeClr val="dk1"/>
              </a:solidFill>
              <a:latin typeface="Calibri"/>
              <a:ea typeface="Calibri"/>
              <a:cs typeface="Calibri"/>
            </a:endParaRPr>
          </a:p>
        </p:txBody>
      </p:sp>
    </p:spTree>
    <p:extLst>
      <p:ext uri="{BB962C8B-B14F-4D97-AF65-F5344CB8AC3E}">
        <p14:creationId xmlns:p14="http://schemas.microsoft.com/office/powerpoint/2010/main" val="1235643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4</a:t>
            </a:fld>
            <a:endParaRPr lang="fr-FR"/>
          </a:p>
        </p:txBody>
      </p:sp>
    </p:spTree>
    <p:extLst>
      <p:ext uri="{BB962C8B-B14F-4D97-AF65-F5344CB8AC3E}">
        <p14:creationId xmlns:p14="http://schemas.microsoft.com/office/powerpoint/2010/main" val="3885003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32</a:t>
            </a:fld>
            <a:endParaRPr lang="fr-FR"/>
          </a:p>
        </p:txBody>
      </p:sp>
    </p:spTree>
    <p:extLst>
      <p:ext uri="{BB962C8B-B14F-4D97-AF65-F5344CB8AC3E}">
        <p14:creationId xmlns:p14="http://schemas.microsoft.com/office/powerpoint/2010/main" val="1921880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Je propose cet ordre car même si les exercices se font par ordre de complexité de manipulation : l’import d’un fichier extérieur  est plus délicat pour le traitement des données </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33</a:t>
            </a:fld>
            <a:endParaRPr lang="fr-FR"/>
          </a:p>
        </p:txBody>
      </p:sp>
    </p:spTree>
    <p:extLst>
      <p:ext uri="{BB962C8B-B14F-4D97-AF65-F5344CB8AC3E}">
        <p14:creationId xmlns:p14="http://schemas.microsoft.com/office/powerpoint/2010/main" val="1469144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Lien : mémo nommage</a:t>
            </a:r>
          </a:p>
          <a:p>
            <a:r>
              <a:rPr lang="fr-FR"/>
              <a:t>Balise crée = Tout ce qui est obligatoire pour la DTD (a précisé dans le commentaire) allusion au mémo</a:t>
            </a:r>
          </a:p>
          <a:p>
            <a:r>
              <a:rPr lang="fr-FR"/>
              <a:t>MPD : ajouter au discours habituel sur les balises EAD obligatoires présentes dans l’</a:t>
            </a:r>
            <a:r>
              <a:rPr lang="fr-FR" err="1"/>
              <a:t>eadheader</a:t>
            </a:r>
            <a:r>
              <a:rPr lang="fr-FR"/>
              <a:t>, l’existence d’un mémo sur lequel on reviendra dans la séquence 8 (synthèse bonnes pratiques)</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34</a:t>
            </a:fld>
            <a:endParaRPr lang="fr-FR"/>
          </a:p>
        </p:txBody>
      </p:sp>
    </p:spTree>
    <p:extLst>
      <p:ext uri="{BB962C8B-B14F-4D97-AF65-F5344CB8AC3E}">
        <p14:creationId xmlns:p14="http://schemas.microsoft.com/office/powerpoint/2010/main" val="17713315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Tout établissement dispose à son entrée dans Calames d’un tel fichier modèle</a:t>
            </a:r>
          </a:p>
          <a:p>
            <a:endParaRPr lang="fr-FR"/>
          </a:p>
          <a:p>
            <a:r>
              <a:rPr lang="fr-FR"/>
              <a:t>NB : Retour sur l’amélioration et </a:t>
            </a:r>
            <a:r>
              <a:rPr lang="fr-FR" err="1"/>
              <a:t>personnalsation</a:t>
            </a:r>
            <a:r>
              <a:rPr lang="fr-FR"/>
              <a:t> de ce fichier modèle dans la partie correspondant</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35</a:t>
            </a:fld>
            <a:endParaRPr lang="fr-FR"/>
          </a:p>
        </p:txBody>
      </p:sp>
    </p:spTree>
    <p:extLst>
      <p:ext uri="{BB962C8B-B14F-4D97-AF65-F5344CB8AC3E}">
        <p14:creationId xmlns:p14="http://schemas.microsoft.com/office/powerpoint/2010/main" val="1989960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2"/>
            <a:endParaRPr lang="fr-FR"/>
          </a:p>
          <a:p>
            <a:pPr lvl="2"/>
            <a:r>
              <a:rPr lang="fr-FR"/>
              <a:t>Attention : les propriétés de fichiers (numérotation, liaisons / inclusions…) sont des données hors EAD et ne sont pas exportables. Seul le contenu XML-EAD est exporté.</a:t>
            </a:r>
          </a:p>
          <a:p>
            <a:pPr lvl="2"/>
            <a:endParaRPr lang="fr-FR"/>
          </a:p>
          <a:p>
            <a:pPr lvl="2"/>
            <a:r>
              <a:rPr lang="fr-FR"/>
              <a:t>Lien mémo sur </a:t>
            </a:r>
            <a:r>
              <a:rPr lang="fr-FR" err="1"/>
              <a:t>eadhearder</a:t>
            </a:r>
            <a:endParaRPr lang="fr-FR"/>
          </a:p>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36</a:t>
            </a:fld>
            <a:endParaRPr lang="fr-FR"/>
          </a:p>
        </p:txBody>
      </p:sp>
    </p:spTree>
    <p:extLst>
      <p:ext uri="{BB962C8B-B14F-4D97-AF65-F5344CB8AC3E}">
        <p14:creationId xmlns:p14="http://schemas.microsoft.com/office/powerpoint/2010/main" val="4184323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309"/>
          <p:cNvSpPr>
            <a:spLocks noGrp="1" noRot="1" noChangeAspect="1"/>
          </p:cNvSpPr>
          <p:nvPr>
            <p:ph type="sldImg" idx="2"/>
          </p:nvPr>
        </p:nvSpPr>
        <p:spPr bwMode="auto">
          <a:xfrm>
            <a:off x="958850" y="725488"/>
            <a:ext cx="5181600" cy="38877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310"/>
          <p:cNvSpPr>
            <a:spLocks noGrp="1"/>
          </p:cNvSpPr>
          <p:nvPr>
            <p:ph type="body" idx="1"/>
          </p:nvPr>
        </p:nvSpPr>
        <p:spPr bwMode="auto">
          <a:xfrm>
            <a:off x="709614" y="4860928"/>
            <a:ext cx="5680075" cy="4605337"/>
          </a:xfrm>
          <a:prstGeom prst="rect">
            <a:avLst/>
          </a:prstGeom>
          <a:noFill/>
          <a:ln>
            <a:noFill/>
          </a:ln>
        </p:spPr>
        <p:txBody>
          <a:bodyPr lIns="91425" tIns="45700" rIns="91425" bIns="45700" anchor="t" anchorCtr="0">
            <a:noAutofit/>
          </a:bodyPr>
          <a:lstStyle/>
          <a:p>
            <a:pPr marL="0" marR="0" lvl="0" indent="0" algn="l">
              <a:spcBef>
                <a:spcPts val="0"/>
              </a:spcBef>
              <a:spcAft>
                <a:spcPts val="0"/>
              </a:spcAft>
              <a:buNone/>
              <a:defRPr/>
            </a:pPr>
            <a:endParaRPr sz="1100" b="0" i="0" u="none" strike="noStrike" cap="none">
              <a:solidFill>
                <a:schemeClr val="dk1"/>
              </a:solidFill>
              <a:latin typeface="Times New Roman"/>
              <a:ea typeface="Times New Roman"/>
              <a:cs typeface="Times New Roman"/>
            </a:endParaRPr>
          </a:p>
        </p:txBody>
      </p:sp>
    </p:spTree>
    <p:extLst>
      <p:ext uri="{BB962C8B-B14F-4D97-AF65-F5344CB8AC3E}">
        <p14:creationId xmlns:p14="http://schemas.microsoft.com/office/powerpoint/2010/main" val="8209852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Revenir sur « intitulé »</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38</a:t>
            </a:fld>
            <a:endParaRPr lang="fr-FR"/>
          </a:p>
        </p:txBody>
      </p:sp>
    </p:spTree>
    <p:extLst>
      <p:ext uri="{BB962C8B-B14F-4D97-AF65-F5344CB8AC3E}">
        <p14:creationId xmlns:p14="http://schemas.microsoft.com/office/powerpoint/2010/main" val="4042445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39</a:t>
            </a:fld>
            <a:endParaRPr lang="fr-FR"/>
          </a:p>
        </p:txBody>
      </p:sp>
    </p:spTree>
    <p:extLst>
      <p:ext uri="{BB962C8B-B14F-4D97-AF65-F5344CB8AC3E}">
        <p14:creationId xmlns:p14="http://schemas.microsoft.com/office/powerpoint/2010/main" val="2773836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Revoir formulation bonne pratiques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0" u="none" strike="noStrike" cap="none">
                <a:solidFill>
                  <a:srgbClr val="C00000"/>
                </a:solidFill>
                <a:ea typeface="Verdana"/>
                <a:cs typeface="Verdana"/>
                <a:sym typeface="Wingdings" panose="05000000000000000000" pitchFamily="2" charset="2"/>
              </a:rPr>
              <a:t>Dans Calames il est obligatoire dans le &lt;</a:t>
            </a:r>
            <a:r>
              <a:rPr lang="fr-FR" sz="1200" i="0" u="none" strike="noStrike" cap="none" err="1">
                <a:solidFill>
                  <a:srgbClr val="C00000"/>
                </a:solidFill>
                <a:ea typeface="Verdana"/>
                <a:cs typeface="Verdana"/>
                <a:sym typeface="Wingdings" panose="05000000000000000000" pitchFamily="2" charset="2"/>
              </a:rPr>
              <a:t>archdesc</a:t>
            </a:r>
            <a:r>
              <a:rPr lang="fr-FR" sz="1200" i="0" u="none" strike="noStrike" cap="none">
                <a:solidFill>
                  <a:srgbClr val="C00000"/>
                </a:solidFill>
                <a:ea typeface="Verdana"/>
                <a:cs typeface="Verdana"/>
                <a:sym typeface="Wingdings" panose="05000000000000000000" pitchFamily="2" charset="2"/>
              </a:rPr>
              <a:t>&gt;</a:t>
            </a:r>
            <a:endParaRPr lang="fr-FR" sz="1400" i="1">
              <a:solidFill>
                <a:srgbClr val="C00000"/>
              </a:solidFill>
            </a:endParaRPr>
          </a:p>
          <a:p>
            <a:endParaRPr lang="fr-FR"/>
          </a:p>
          <a:p>
            <a:r>
              <a:rPr lang="fr-FR"/>
              <a:t>Revoir « dans le </a:t>
            </a:r>
            <a:r>
              <a:rPr lang="fr-FR" err="1"/>
              <a:t>archdesc</a:t>
            </a:r>
            <a:r>
              <a:rPr lang="fr-FR"/>
              <a:t> dans ancienne version</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40</a:t>
            </a:fld>
            <a:endParaRPr lang="fr-FR"/>
          </a:p>
        </p:txBody>
      </p:sp>
    </p:spTree>
    <p:extLst>
      <p:ext uri="{BB962C8B-B14F-4D97-AF65-F5344CB8AC3E}">
        <p14:creationId xmlns:p14="http://schemas.microsoft.com/office/powerpoint/2010/main" val="36945196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Je ne propose pas de modifier l’ordre des exercice de ce TP</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41</a:t>
            </a:fld>
            <a:endParaRPr lang="fr-FR"/>
          </a:p>
        </p:txBody>
      </p:sp>
    </p:spTree>
    <p:extLst>
      <p:ext uri="{BB962C8B-B14F-4D97-AF65-F5344CB8AC3E}">
        <p14:creationId xmlns:p14="http://schemas.microsoft.com/office/powerpoint/2010/main" val="2543157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r>
              <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rPr>
              <a:t>Archives publiques - MNHN : </a:t>
            </a:r>
            <a:r>
              <a:rPr lang="fr-FR" sz="1200" u="sng">
                <a:solidFill>
                  <a:srgbClr val="000000"/>
                </a:solidFill>
                <a:effectLst/>
                <a:latin typeface="Calibri" panose="020F0502020204030204" pitchFamily="34" charset="0"/>
                <a:ea typeface="Arial" panose="020B0604020202020204" pitchFamily="34" charset="0"/>
                <a:cs typeface="Calibri" panose="020F0502020204030204" pitchFamily="34" charset="0"/>
                <a:hlinkClick r:id="rId3"/>
              </a:rPr>
              <a:t>https://calames.abes.fr/pub/#details?id=FileId-1356</a:t>
            </a:r>
            <a:endPar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r>
              <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rPr>
              <a:t>Archives produite par la recherche - Observatoire : </a:t>
            </a:r>
            <a:r>
              <a:rPr lang="fr-FR" sz="1200" u="sng">
                <a:solidFill>
                  <a:srgbClr val="000000"/>
                </a:solidFill>
                <a:effectLst/>
                <a:latin typeface="Calibri" panose="020F0502020204030204" pitchFamily="34" charset="0"/>
                <a:ea typeface="Arial" panose="020B0604020202020204" pitchFamily="34" charset="0"/>
                <a:cs typeface="Calibri" panose="020F0502020204030204" pitchFamily="34" charset="0"/>
                <a:hlinkClick r:id="rId4"/>
              </a:rPr>
              <a:t>https://www.calames.abes.fr/pub/#details?id=FileId-3100</a:t>
            </a:r>
            <a:endPar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r>
              <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rPr>
              <a:t>Archives privées – LDH à la Contemporaine : </a:t>
            </a:r>
            <a:r>
              <a:rPr lang="fr-FR" sz="1200" u="sng">
                <a:solidFill>
                  <a:srgbClr val="000000"/>
                </a:solidFill>
                <a:effectLst/>
                <a:latin typeface="Calibri" panose="020F0502020204030204" pitchFamily="34" charset="0"/>
                <a:ea typeface="Arial" panose="020B0604020202020204" pitchFamily="34" charset="0"/>
                <a:cs typeface="Calibri" panose="020F0502020204030204" pitchFamily="34" charset="0"/>
                <a:hlinkClick r:id="rId5"/>
              </a:rPr>
              <a:t>https://www.calames.abes.fr/pub/#details?id=FileId-928</a:t>
            </a:r>
            <a:endPar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r>
              <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rPr>
              <a:t>Production de la recherche : phonothèque MMSH : </a:t>
            </a:r>
            <a:r>
              <a:rPr lang="fr-FR" sz="1200" u="sng">
                <a:solidFill>
                  <a:srgbClr val="000000"/>
                </a:solidFill>
                <a:effectLst/>
                <a:latin typeface="Calibri" panose="020F0502020204030204" pitchFamily="34" charset="0"/>
                <a:ea typeface="Arial" panose="020B0604020202020204" pitchFamily="34" charset="0"/>
                <a:cs typeface="Calibri" panose="020F0502020204030204" pitchFamily="34" charset="0"/>
                <a:hlinkClick r:id="rId6"/>
              </a:rPr>
              <a:t>https://www.calames.abes.fr/pub/#details?id=FileId-1286</a:t>
            </a:r>
            <a:endPar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r>
              <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rPr>
              <a:t>Diversité de typologie :  sculpture, peinture et objets du MNHN https://www.calames.abes.fr/pub/#details?id=FileId-2780</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5</a:t>
            </a:fld>
            <a:endParaRPr lang="fr-FR"/>
          </a:p>
        </p:txBody>
      </p:sp>
    </p:spTree>
    <p:extLst>
      <p:ext uri="{BB962C8B-B14F-4D97-AF65-F5344CB8AC3E}">
        <p14:creationId xmlns:p14="http://schemas.microsoft.com/office/powerpoint/2010/main" val="5238586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42</a:t>
            </a:fld>
            <a:endParaRPr lang="fr-FR"/>
          </a:p>
        </p:txBody>
      </p:sp>
    </p:spTree>
    <p:extLst>
      <p:ext uri="{BB962C8B-B14F-4D97-AF65-F5344CB8AC3E}">
        <p14:creationId xmlns:p14="http://schemas.microsoft.com/office/powerpoint/2010/main" val="23152299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382"/>
          <p:cNvSpPr>
            <a:spLocks noGrp="1" noRot="1" noChangeAspect="1"/>
          </p:cNvSpPr>
          <p:nvPr>
            <p:ph type="sldImg" idx="2"/>
          </p:nvPr>
        </p:nvSpPr>
        <p:spPr bwMode="auto">
          <a:xfrm>
            <a:off x="776288" y="652463"/>
            <a:ext cx="5473700" cy="4105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383"/>
          <p:cNvSpPr>
            <a:spLocks noGrp="1"/>
          </p:cNvSpPr>
          <p:nvPr>
            <p:ph type="body" idx="1"/>
          </p:nvPr>
        </p:nvSpPr>
        <p:spPr bwMode="auto">
          <a:xfrm>
            <a:off x="709614" y="4860928"/>
            <a:ext cx="5680075" cy="4605337"/>
          </a:xfrm>
          <a:prstGeom prst="rect">
            <a:avLst/>
          </a:prstGeom>
          <a:noFill/>
          <a:ln>
            <a:noFill/>
          </a:ln>
        </p:spPr>
        <p:txBody>
          <a:bodyPr lIns="91425" tIns="45700" rIns="91425" bIns="45700" anchor="t" anchorCtr="0">
            <a:noAutofit/>
          </a:bodyPr>
          <a:lstStyle/>
          <a:p>
            <a:pPr marL="0" marR="0" lvl="0" indent="0" algn="l">
              <a:spcBef>
                <a:spcPts val="0"/>
              </a:spcBef>
              <a:spcAft>
                <a:spcPts val="0"/>
              </a:spcAft>
              <a:buNone/>
              <a:defRPr/>
            </a:pPr>
            <a:r>
              <a:rPr lang="fr-FR" sz="1100" b="0" i="0" u="none" strike="noStrike" cap="none">
                <a:solidFill>
                  <a:schemeClr val="dk1"/>
                </a:solidFill>
                <a:latin typeface="Calibri"/>
                <a:ea typeface="Calibri"/>
                <a:cs typeface="Calibri"/>
              </a:rPr>
              <a:t>Mise à jour </a:t>
            </a:r>
            <a:r>
              <a:rPr lang="fr-FR" sz="1100" b="0" i="0" u="none" strike="noStrike" cap="none" err="1">
                <a:solidFill>
                  <a:schemeClr val="dk1"/>
                </a:solidFill>
                <a:latin typeface="Calibri"/>
                <a:ea typeface="Calibri"/>
                <a:cs typeface="Calibri"/>
              </a:rPr>
              <a:t>oct</a:t>
            </a:r>
            <a:r>
              <a:rPr lang="fr-FR" sz="1100" b="0" i="0" u="none" strike="noStrike" cap="none">
                <a:solidFill>
                  <a:schemeClr val="dk1"/>
                </a:solidFill>
                <a:latin typeface="Calibri"/>
                <a:ea typeface="Calibri"/>
                <a:cs typeface="Calibri"/>
              </a:rPr>
              <a:t> 2023</a:t>
            </a:r>
          </a:p>
        </p:txBody>
      </p:sp>
    </p:spTree>
    <p:extLst>
      <p:ext uri="{BB962C8B-B14F-4D97-AF65-F5344CB8AC3E}">
        <p14:creationId xmlns:p14="http://schemas.microsoft.com/office/powerpoint/2010/main" val="3583578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382"/>
          <p:cNvSpPr>
            <a:spLocks noGrp="1" noRot="1" noChangeAspect="1"/>
          </p:cNvSpPr>
          <p:nvPr>
            <p:ph type="sldImg" idx="2"/>
          </p:nvPr>
        </p:nvSpPr>
        <p:spPr bwMode="auto">
          <a:xfrm>
            <a:off x="776288" y="652463"/>
            <a:ext cx="5473700" cy="4105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383"/>
          <p:cNvSpPr>
            <a:spLocks noGrp="1"/>
          </p:cNvSpPr>
          <p:nvPr>
            <p:ph type="body" idx="1"/>
          </p:nvPr>
        </p:nvSpPr>
        <p:spPr bwMode="auto">
          <a:xfrm>
            <a:off x="709614" y="4860928"/>
            <a:ext cx="5680075" cy="4605337"/>
          </a:xfrm>
          <a:prstGeom prst="rect">
            <a:avLst/>
          </a:prstGeom>
          <a:noFill/>
          <a:ln>
            <a:noFill/>
          </a:ln>
        </p:spPr>
        <p:txBody>
          <a:bodyPr lIns="91425" tIns="45700" rIns="91425" bIns="45700" anchor="t" anchorCtr="0">
            <a:noAutofit/>
          </a:bodyPr>
          <a:lstStyle/>
          <a:p>
            <a:pPr marL="0" marR="0" lvl="0" indent="0" algn="l">
              <a:spcBef>
                <a:spcPts val="0"/>
              </a:spcBef>
              <a:spcAft>
                <a:spcPts val="0"/>
              </a:spcAft>
              <a:buNone/>
              <a:defRPr/>
            </a:pPr>
            <a:r>
              <a:rPr lang="fr-FR" sz="1100" b="0" i="0" u="none" strike="noStrike" cap="none">
                <a:solidFill>
                  <a:schemeClr val="dk1"/>
                </a:solidFill>
                <a:latin typeface="Calibri"/>
                <a:ea typeface="Calibri"/>
                <a:cs typeface="Calibri"/>
              </a:rPr>
              <a:t>Créé pour formation déploiement/correspondant </a:t>
            </a:r>
            <a:r>
              <a:rPr lang="fr-FR" sz="1100" b="0" i="0" u="none" strike="noStrike" cap="none" err="1">
                <a:solidFill>
                  <a:schemeClr val="dk1"/>
                </a:solidFill>
                <a:latin typeface="Calibri"/>
                <a:ea typeface="Calibri"/>
                <a:cs typeface="Calibri"/>
              </a:rPr>
              <a:t>nov</a:t>
            </a:r>
            <a:r>
              <a:rPr lang="fr-FR" sz="1100" b="0" i="0" u="none" strike="noStrike" cap="none">
                <a:solidFill>
                  <a:schemeClr val="dk1"/>
                </a:solidFill>
                <a:latin typeface="Calibri"/>
                <a:ea typeface="Calibri"/>
                <a:cs typeface="Calibri"/>
              </a:rPr>
              <a:t> 2022</a:t>
            </a:r>
          </a:p>
        </p:txBody>
      </p:sp>
    </p:spTree>
    <p:extLst>
      <p:ext uri="{BB962C8B-B14F-4D97-AF65-F5344CB8AC3E}">
        <p14:creationId xmlns:p14="http://schemas.microsoft.com/office/powerpoint/2010/main" val="36062442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46</a:t>
            </a:fld>
            <a:endParaRPr lang="fr-FR"/>
          </a:p>
        </p:txBody>
      </p:sp>
    </p:spTree>
    <p:extLst>
      <p:ext uri="{BB962C8B-B14F-4D97-AF65-F5344CB8AC3E}">
        <p14:creationId xmlns:p14="http://schemas.microsoft.com/office/powerpoint/2010/main" val="13585961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398"/>
          <p:cNvSpPr>
            <a:spLocks noGrp="1" noRot="1" noChangeAspect="1"/>
          </p:cNvSpPr>
          <p:nvPr>
            <p:ph type="sldImg" idx="2"/>
          </p:nvPr>
        </p:nvSpPr>
        <p:spPr bwMode="auto">
          <a:xfrm>
            <a:off x="1066800" y="725488"/>
            <a:ext cx="5181600" cy="38877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399"/>
          <p:cNvSpPr>
            <a:spLocks noGrp="1"/>
          </p:cNvSpPr>
          <p:nvPr>
            <p:ph type="body" idx="1"/>
          </p:nvPr>
        </p:nvSpPr>
        <p:spPr bwMode="auto">
          <a:xfrm>
            <a:off x="709614" y="4860928"/>
            <a:ext cx="5680075" cy="4605337"/>
          </a:xfrm>
          <a:prstGeom prst="rect">
            <a:avLst/>
          </a:prstGeom>
          <a:noFill/>
          <a:ln>
            <a:noFill/>
          </a:ln>
        </p:spPr>
        <p:txBody>
          <a:bodyPr lIns="91425" tIns="45700" rIns="91425" bIns="45700" anchor="t" anchorCtr="0">
            <a:noAutofit/>
          </a:bodyPr>
          <a:lstStyle/>
          <a:p>
            <a:pPr marL="0" marR="0" lvl="0" indent="0" algn="l">
              <a:spcBef>
                <a:spcPts val="0"/>
              </a:spcBef>
              <a:spcAft>
                <a:spcPts val="0"/>
              </a:spcAft>
              <a:buSzPct val="25000"/>
              <a:buNone/>
              <a:defRPr/>
            </a:pPr>
            <a:endParaRPr lang="fr-FR" sz="1100" b="0" i="0" u="none" strike="noStrike" cap="none">
              <a:solidFill>
                <a:schemeClr val="dk1"/>
              </a:solidFill>
              <a:latin typeface="Calibri"/>
              <a:ea typeface="Calibri"/>
              <a:cs typeface="Calibri"/>
            </a:endParaRPr>
          </a:p>
        </p:txBody>
      </p:sp>
    </p:spTree>
    <p:extLst>
      <p:ext uri="{BB962C8B-B14F-4D97-AF65-F5344CB8AC3E}">
        <p14:creationId xmlns:p14="http://schemas.microsoft.com/office/powerpoint/2010/main" val="9154998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398"/>
          <p:cNvSpPr>
            <a:spLocks noGrp="1" noRot="1" noChangeAspect="1"/>
          </p:cNvSpPr>
          <p:nvPr>
            <p:ph type="sldImg" idx="2"/>
          </p:nvPr>
        </p:nvSpPr>
        <p:spPr bwMode="auto">
          <a:xfrm>
            <a:off x="1066800" y="725488"/>
            <a:ext cx="5181600" cy="38877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399"/>
          <p:cNvSpPr>
            <a:spLocks noGrp="1"/>
          </p:cNvSpPr>
          <p:nvPr>
            <p:ph type="body" idx="1"/>
          </p:nvPr>
        </p:nvSpPr>
        <p:spPr bwMode="auto">
          <a:xfrm>
            <a:off x="709614" y="4860928"/>
            <a:ext cx="5680075" cy="4605337"/>
          </a:xfrm>
          <a:prstGeom prst="rect">
            <a:avLst/>
          </a:prstGeom>
          <a:noFill/>
          <a:ln>
            <a:noFill/>
          </a:ln>
        </p:spPr>
        <p:txBody>
          <a:bodyPr lIns="91425" tIns="45700" rIns="91425" bIns="45700" anchor="t" anchorCtr="0">
            <a:noAutofit/>
          </a:bodyPr>
          <a:lstStyle/>
          <a:p>
            <a:pPr marL="0" marR="0" lvl="0" indent="0" algn="l">
              <a:spcBef>
                <a:spcPts val="0"/>
              </a:spcBef>
              <a:spcAft>
                <a:spcPts val="0"/>
              </a:spcAft>
              <a:buSzPct val="25000"/>
              <a:buNone/>
              <a:defRPr/>
            </a:pPr>
            <a:endParaRPr lang="fr-FR" sz="1100" b="0" i="0" u="none" strike="noStrike" cap="none">
              <a:solidFill>
                <a:schemeClr val="dk1"/>
              </a:solidFill>
              <a:latin typeface="Calibri"/>
              <a:ea typeface="Calibri"/>
              <a:cs typeface="Calibri"/>
            </a:endParaRPr>
          </a:p>
        </p:txBody>
      </p:sp>
    </p:spTree>
    <p:extLst>
      <p:ext uri="{BB962C8B-B14F-4D97-AF65-F5344CB8AC3E}">
        <p14:creationId xmlns:p14="http://schemas.microsoft.com/office/powerpoint/2010/main" val="40922572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398"/>
          <p:cNvSpPr>
            <a:spLocks noGrp="1" noRot="1" noChangeAspect="1"/>
          </p:cNvSpPr>
          <p:nvPr>
            <p:ph type="sldImg" idx="2"/>
          </p:nvPr>
        </p:nvSpPr>
        <p:spPr bwMode="auto">
          <a:xfrm>
            <a:off x="1066800" y="725488"/>
            <a:ext cx="5181600" cy="38877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399"/>
          <p:cNvSpPr>
            <a:spLocks noGrp="1"/>
          </p:cNvSpPr>
          <p:nvPr>
            <p:ph type="body" idx="1"/>
          </p:nvPr>
        </p:nvSpPr>
        <p:spPr bwMode="auto">
          <a:xfrm>
            <a:off x="709614" y="4860928"/>
            <a:ext cx="5680075" cy="4605337"/>
          </a:xfrm>
          <a:prstGeom prst="rect">
            <a:avLst/>
          </a:prstGeom>
          <a:noFill/>
          <a:ln>
            <a:noFill/>
          </a:ln>
        </p:spPr>
        <p:txBody>
          <a:bodyPr lIns="91425" tIns="45700" rIns="91425" bIns="45700" anchor="t" anchorCtr="0">
            <a:noAutofit/>
          </a:bodyPr>
          <a:lstStyle/>
          <a:p>
            <a:pPr marL="0" marR="0" lvl="0" indent="0" algn="l">
              <a:spcBef>
                <a:spcPts val="0"/>
              </a:spcBef>
              <a:spcAft>
                <a:spcPts val="0"/>
              </a:spcAft>
              <a:buSzPct val="25000"/>
              <a:buNone/>
              <a:defRPr/>
            </a:pPr>
            <a:endParaRPr lang="fr-FR" sz="1100" b="0" i="0" u="none" strike="noStrike" cap="none">
              <a:solidFill>
                <a:schemeClr val="dk1"/>
              </a:solidFill>
              <a:latin typeface="Calibri"/>
              <a:ea typeface="Calibri"/>
              <a:cs typeface="Calibri"/>
            </a:endParaRPr>
          </a:p>
        </p:txBody>
      </p:sp>
    </p:spTree>
    <p:extLst>
      <p:ext uri="{BB962C8B-B14F-4D97-AF65-F5344CB8AC3E}">
        <p14:creationId xmlns:p14="http://schemas.microsoft.com/office/powerpoint/2010/main" val="14381369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50</a:t>
            </a:fld>
            <a:endParaRPr lang="fr-FR"/>
          </a:p>
        </p:txBody>
      </p:sp>
    </p:spTree>
    <p:extLst>
      <p:ext uri="{BB962C8B-B14F-4D97-AF65-F5344CB8AC3E}">
        <p14:creationId xmlns:p14="http://schemas.microsoft.com/office/powerpoint/2010/main" val="21735520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51</a:t>
            </a:fld>
            <a:endParaRPr lang="fr-FR"/>
          </a:p>
        </p:txBody>
      </p:sp>
    </p:spTree>
    <p:extLst>
      <p:ext uri="{BB962C8B-B14F-4D97-AF65-F5344CB8AC3E}">
        <p14:creationId xmlns:p14="http://schemas.microsoft.com/office/powerpoint/2010/main" val="7787422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423"/>
          <p:cNvSpPr>
            <a:spLocks noGrp="1" noRot="1" noChangeAspect="1"/>
          </p:cNvSpPr>
          <p:nvPr>
            <p:ph type="sldImg" idx="2"/>
          </p:nvPr>
        </p:nvSpPr>
        <p:spPr bwMode="auto">
          <a:xfrm>
            <a:off x="909638" y="652463"/>
            <a:ext cx="5280025" cy="39608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424"/>
          <p:cNvSpPr>
            <a:spLocks noGrp="1"/>
          </p:cNvSpPr>
          <p:nvPr>
            <p:ph type="body" idx="1"/>
          </p:nvPr>
        </p:nvSpPr>
        <p:spPr bwMode="auto">
          <a:xfrm>
            <a:off x="709925" y="4861426"/>
            <a:ext cx="5679424" cy="4605548"/>
          </a:xfrm>
          <a:prstGeom prst="rect">
            <a:avLst/>
          </a:prstGeom>
        </p:spPr>
        <p:txBody>
          <a:bodyPr lIns="91425" tIns="91425" rIns="91425" bIns="91425" anchor="ctr" anchorCtr="0">
            <a:noAutofit/>
          </a:bodyPr>
          <a:lstStyle/>
          <a:p>
            <a:pPr>
              <a:spcBef>
                <a:spcPts val="0"/>
              </a:spcBef>
              <a:buNone/>
              <a:defRPr/>
            </a:pPr>
            <a:endParaRPr/>
          </a:p>
        </p:txBody>
      </p:sp>
    </p:spTree>
    <p:extLst>
      <p:ext uri="{BB962C8B-B14F-4D97-AF65-F5344CB8AC3E}">
        <p14:creationId xmlns:p14="http://schemas.microsoft.com/office/powerpoint/2010/main" val="3284004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rPr>
              <a:t>Manuscrits isolés de divers époques – Caen - </a:t>
            </a:r>
            <a:r>
              <a:rPr lang="fr-FR" sz="1200" u="sng">
                <a:solidFill>
                  <a:srgbClr val="000000"/>
                </a:solidFill>
                <a:effectLst/>
                <a:latin typeface="Calibri" panose="020F0502020204030204" pitchFamily="34" charset="0"/>
                <a:ea typeface="Arial" panose="020B0604020202020204" pitchFamily="34" charset="0"/>
                <a:cs typeface="Calibri" panose="020F0502020204030204" pitchFamily="34" charset="0"/>
                <a:hlinkClick r:id="rId3"/>
              </a:rPr>
              <a:t>https://www.calames.abes.fr/pub/#details?id=FileId-133</a:t>
            </a:r>
            <a:endPar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r>
              <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rPr>
              <a:t>Permet au passage de voir que Calames peut signalés des manuscrits perdus </a:t>
            </a:r>
          </a:p>
          <a:p>
            <a:r>
              <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p>
          <a:p>
            <a:r>
              <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rPr>
              <a:t>Manuscrits réunis en collections : Mazarinades </a:t>
            </a:r>
            <a:r>
              <a:rPr lang="fr-FR" sz="1200" u="sng">
                <a:solidFill>
                  <a:srgbClr val="000000"/>
                </a:solidFill>
                <a:effectLst/>
                <a:latin typeface="Calibri" panose="020F0502020204030204" pitchFamily="34" charset="0"/>
                <a:ea typeface="Arial" panose="020B0604020202020204" pitchFamily="34" charset="0"/>
                <a:cs typeface="Calibri" panose="020F0502020204030204" pitchFamily="34" charset="0"/>
                <a:hlinkClick r:id="rId4"/>
              </a:rPr>
              <a:t>https://www.calames.abes.fr/pub/#details?id=FileId-337</a:t>
            </a:r>
            <a:endPar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r>
              <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p>
          <a:p>
            <a:r>
              <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rPr>
              <a:t>Manuscrit dactylographié – BLJD </a:t>
            </a:r>
            <a:r>
              <a:rPr lang="fr-FR" sz="1200" u="sng">
                <a:solidFill>
                  <a:srgbClr val="000000"/>
                </a:solidFill>
                <a:effectLst/>
                <a:latin typeface="Calibri" panose="020F0502020204030204" pitchFamily="34" charset="0"/>
                <a:ea typeface="Arial" panose="020B0604020202020204" pitchFamily="34" charset="0"/>
                <a:cs typeface="Calibri" panose="020F0502020204030204" pitchFamily="34" charset="0"/>
                <a:hlinkClick r:id="rId5"/>
              </a:rPr>
              <a:t>https://www.calames.abes.fr/pub/#details?id=Calames-2011322143948180</a:t>
            </a:r>
            <a:endPar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pPr marL="630555"/>
            <a:r>
              <a:rPr lang="fr-FR" sz="1200" b="1" i="1">
                <a:solidFill>
                  <a:srgbClr val="000000"/>
                </a:solidFill>
                <a:effectLst/>
                <a:latin typeface="Calibri" panose="020F0502020204030204" pitchFamily="34" charset="0"/>
                <a:ea typeface="Arial" panose="020B0604020202020204" pitchFamily="34" charset="0"/>
                <a:cs typeface="Calibri" panose="020F0502020204030204" pitchFamily="34" charset="0"/>
              </a:rPr>
              <a:t>« Manuscrit autographe</a:t>
            </a:r>
            <a:r>
              <a:rPr lang="fr-FR" sz="1200" i="1">
                <a:solidFill>
                  <a:srgbClr val="000000"/>
                </a:solidFill>
                <a:effectLst/>
                <a:latin typeface="Calibri" panose="020F0502020204030204" pitchFamily="34" charset="0"/>
                <a:ea typeface="Arial" panose="020B0604020202020204" pitchFamily="34" charset="0"/>
                <a:cs typeface="Calibri" panose="020F0502020204030204" pitchFamily="34" charset="0"/>
              </a:rPr>
              <a:t> (8 feuillets), </a:t>
            </a:r>
            <a:r>
              <a:rPr lang="fr-FR" sz="1200" b="1" i="1">
                <a:solidFill>
                  <a:srgbClr val="000000"/>
                </a:solidFill>
                <a:effectLst/>
                <a:latin typeface="Calibri" panose="020F0502020204030204" pitchFamily="34" charset="0"/>
                <a:ea typeface="Arial" panose="020B0604020202020204" pitchFamily="34" charset="0"/>
                <a:cs typeface="Calibri" panose="020F0502020204030204" pitchFamily="34" charset="0"/>
              </a:rPr>
              <a:t>manuscrit dactylographié avec corrections autographes </a:t>
            </a:r>
            <a:r>
              <a:rPr lang="fr-FR" sz="1200" i="1">
                <a:solidFill>
                  <a:srgbClr val="000000"/>
                </a:solidFill>
                <a:effectLst/>
                <a:latin typeface="Calibri" panose="020F0502020204030204" pitchFamily="34" charset="0"/>
                <a:ea typeface="Arial" panose="020B0604020202020204" pitchFamily="34" charset="0"/>
                <a:cs typeface="Calibri" panose="020F0502020204030204" pitchFamily="34" charset="0"/>
              </a:rPr>
              <a:t>(5 feuillets), manuscrit dactylographié avec corrections autographes (4 feuillets), </a:t>
            </a:r>
            <a:r>
              <a:rPr lang="fr-FR" sz="1200" b="1" i="1">
                <a:solidFill>
                  <a:srgbClr val="000000"/>
                </a:solidFill>
                <a:effectLst/>
                <a:latin typeface="Calibri" panose="020F0502020204030204" pitchFamily="34" charset="0"/>
                <a:ea typeface="Arial" panose="020B0604020202020204" pitchFamily="34" charset="0"/>
                <a:cs typeface="Calibri" panose="020F0502020204030204" pitchFamily="34" charset="0"/>
              </a:rPr>
              <a:t>photocopies d'un manuscrit dactylographié, il comporte des corrections autographes</a:t>
            </a:r>
            <a:r>
              <a:rPr lang="fr-FR" sz="1200" i="1">
                <a:solidFill>
                  <a:srgbClr val="000000"/>
                </a:solidFill>
                <a:effectLst/>
                <a:latin typeface="Calibri" panose="020F0502020204030204" pitchFamily="34" charset="0"/>
                <a:ea typeface="Arial" panose="020B0604020202020204" pitchFamily="34" charset="0"/>
                <a:cs typeface="Calibri" panose="020F0502020204030204" pitchFamily="34" charset="0"/>
              </a:rPr>
              <a:t> (5 feuillets). »</a:t>
            </a:r>
            <a:endPar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r>
              <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p>
          <a:p>
            <a:r>
              <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rPr>
              <a:t>Document électronique </a:t>
            </a:r>
            <a:r>
              <a:rPr lang="fr-FR" sz="1200" u="sng">
                <a:solidFill>
                  <a:srgbClr val="000000"/>
                </a:solidFill>
                <a:effectLst/>
                <a:latin typeface="Calibri" panose="020F0502020204030204" pitchFamily="34" charset="0"/>
                <a:ea typeface="Arial" panose="020B0604020202020204" pitchFamily="34" charset="0"/>
                <a:cs typeface="Calibri" panose="020F0502020204030204" pitchFamily="34" charset="0"/>
                <a:hlinkClick r:id="rId6"/>
              </a:rPr>
              <a:t>https://www.calames.abes.fr/pub/#details?id=FileId-3613</a:t>
            </a:r>
            <a:endPar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pPr marL="630555"/>
            <a:r>
              <a:rPr lang="fr-FR" sz="1200" i="1">
                <a:solidFill>
                  <a:srgbClr val="000000"/>
                </a:solidFill>
                <a:effectLst/>
                <a:latin typeface="Calibri" panose="020F0502020204030204" pitchFamily="34" charset="0"/>
                <a:ea typeface="Arial" panose="020B0604020202020204" pitchFamily="34" charset="0"/>
                <a:cs typeface="Calibri" panose="020F0502020204030204" pitchFamily="34" charset="0"/>
              </a:rPr>
              <a:t>« Ensemble de fichiers informatiques avec des envois de mise à jour. »</a:t>
            </a:r>
            <a:endPar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6</a:t>
            </a:fld>
            <a:endParaRPr lang="fr-FR"/>
          </a:p>
        </p:txBody>
      </p:sp>
    </p:spTree>
    <p:extLst>
      <p:ext uri="{BB962C8B-B14F-4D97-AF65-F5344CB8AC3E}">
        <p14:creationId xmlns:p14="http://schemas.microsoft.com/office/powerpoint/2010/main" val="12827314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429"/>
          <p:cNvSpPr>
            <a:spLocks noGrp="1" noRot="1" noChangeAspect="1"/>
          </p:cNvSpPr>
          <p:nvPr>
            <p:ph type="sldImg" idx="2"/>
          </p:nvPr>
        </p:nvSpPr>
        <p:spPr bwMode="auto">
          <a:xfrm>
            <a:off x="908050" y="581025"/>
            <a:ext cx="5283200" cy="39624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430"/>
          <p:cNvSpPr>
            <a:spLocks noGrp="1"/>
          </p:cNvSpPr>
          <p:nvPr>
            <p:ph type="body" idx="1"/>
          </p:nvPr>
        </p:nvSpPr>
        <p:spPr bwMode="auto">
          <a:xfrm>
            <a:off x="709614" y="4860928"/>
            <a:ext cx="5680075" cy="4605337"/>
          </a:xfrm>
          <a:prstGeom prst="rect">
            <a:avLst/>
          </a:prstGeom>
          <a:noFill/>
          <a:ln>
            <a:noFill/>
          </a:ln>
        </p:spPr>
        <p:txBody>
          <a:bodyPr lIns="91425" tIns="45700" rIns="91425" bIns="45700" anchor="t" anchorCtr="0">
            <a:noAutofit/>
          </a:bodyPr>
          <a:lstStyle/>
          <a:p>
            <a:pPr marL="0" marR="0" lvl="0" indent="0" algn="l">
              <a:lnSpc>
                <a:spcPct val="90000"/>
              </a:lnSpc>
              <a:spcBef>
                <a:spcPts val="0"/>
              </a:spcBef>
              <a:spcAft>
                <a:spcPts val="0"/>
              </a:spcAft>
              <a:buNone/>
              <a:defRPr/>
            </a:pPr>
            <a:r>
              <a:rPr lang="fr-FR" sz="1000" b="0" i="0" u="none" strike="noStrike" cap="none" err="1">
                <a:solidFill>
                  <a:schemeClr val="dk1"/>
                </a:solidFill>
                <a:latin typeface="Times New Roman"/>
                <a:ea typeface="Times New Roman"/>
                <a:cs typeface="Times New Roman"/>
              </a:rPr>
              <a:t>Nov-dec</a:t>
            </a:r>
            <a:r>
              <a:rPr lang="fr-FR" sz="1000" b="0" i="0" u="none" strike="noStrike" cap="none">
                <a:solidFill>
                  <a:schemeClr val="dk1"/>
                </a:solidFill>
                <a:latin typeface="Times New Roman"/>
                <a:ea typeface="Times New Roman"/>
                <a:cs typeface="Times New Roman"/>
              </a:rPr>
              <a:t> 2019 : Diapo divisée en 2 pour ajouter des </a:t>
            </a:r>
            <a:r>
              <a:rPr lang="fr-FR" sz="1000">
                <a:solidFill>
                  <a:schemeClr val="dk1"/>
                </a:solidFill>
                <a:latin typeface="Times New Roman"/>
                <a:ea typeface="Times New Roman"/>
                <a:cs typeface="Times New Roman"/>
              </a:rPr>
              <a:t>copies d’écrans</a:t>
            </a:r>
            <a:endParaRPr sz="1000" b="0" i="0" u="none" strike="noStrike" cap="none">
              <a:solidFill>
                <a:schemeClr val="dk1"/>
              </a:solidFill>
              <a:latin typeface="Times New Roman"/>
              <a:ea typeface="Times New Roman"/>
              <a:cs typeface="Times New Roman"/>
            </a:endParaRPr>
          </a:p>
        </p:txBody>
      </p:sp>
    </p:spTree>
    <p:extLst>
      <p:ext uri="{BB962C8B-B14F-4D97-AF65-F5344CB8AC3E}">
        <p14:creationId xmlns:p14="http://schemas.microsoft.com/office/powerpoint/2010/main" val="15438968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54</a:t>
            </a:fld>
            <a:endParaRPr lang="fr-FR"/>
          </a:p>
        </p:txBody>
      </p:sp>
    </p:spTree>
    <p:extLst>
      <p:ext uri="{BB962C8B-B14F-4D97-AF65-F5344CB8AC3E}">
        <p14:creationId xmlns:p14="http://schemas.microsoft.com/office/powerpoint/2010/main" val="5715309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55</a:t>
            </a:fld>
            <a:endParaRPr lang="fr-FR"/>
          </a:p>
        </p:txBody>
      </p:sp>
    </p:spTree>
    <p:extLst>
      <p:ext uri="{BB962C8B-B14F-4D97-AF65-F5344CB8AC3E}">
        <p14:creationId xmlns:p14="http://schemas.microsoft.com/office/powerpoint/2010/main" val="25579547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A </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58</a:t>
            </a:fld>
            <a:endParaRPr lang="fr-FR"/>
          </a:p>
        </p:txBody>
      </p:sp>
    </p:spTree>
    <p:extLst>
      <p:ext uri="{BB962C8B-B14F-4D97-AF65-F5344CB8AC3E}">
        <p14:creationId xmlns:p14="http://schemas.microsoft.com/office/powerpoint/2010/main" val="24451548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60</a:t>
            </a:fld>
            <a:endParaRPr lang="fr-FR"/>
          </a:p>
        </p:txBody>
      </p:sp>
    </p:spTree>
    <p:extLst>
      <p:ext uri="{BB962C8B-B14F-4D97-AF65-F5344CB8AC3E}">
        <p14:creationId xmlns:p14="http://schemas.microsoft.com/office/powerpoint/2010/main" val="37782523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639-2 liste officielle : https://www.loc.gov/standards/iso639-2/php/code_list.php</a:t>
            </a:r>
          </a:p>
          <a:p>
            <a:r>
              <a:rPr lang="fr-FR" sz="1200">
                <a:solidFill>
                  <a:srgbClr val="000000"/>
                </a:solidFill>
                <a:effectLst/>
                <a:latin typeface="Calibri" panose="020F0502020204030204" pitchFamily="34" charset="0"/>
                <a:ea typeface="Arial" panose="020B0604020202020204" pitchFamily="34" charset="0"/>
              </a:rPr>
              <a:t>Pour correspondance 639-3 et 639-2</a:t>
            </a:r>
            <a:r>
              <a:rPr lang="fr-FR" sz="1200">
                <a:solidFill>
                  <a:srgbClr val="000000"/>
                </a:solidFill>
                <a:effectLst/>
                <a:latin typeface="Arial" panose="020B0604020202020204" pitchFamily="34" charset="0"/>
                <a:ea typeface="Arial" panose="020B0604020202020204" pitchFamily="34" charset="0"/>
              </a:rPr>
              <a:t> : https://iso639-3.sil.org/code_tables/639/data</a:t>
            </a:r>
          </a:p>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61</a:t>
            </a:fld>
            <a:endParaRPr lang="fr-FR"/>
          </a:p>
        </p:txBody>
      </p:sp>
    </p:spTree>
    <p:extLst>
      <p:ext uri="{BB962C8B-B14F-4D97-AF65-F5344CB8AC3E}">
        <p14:creationId xmlns:p14="http://schemas.microsoft.com/office/powerpoint/2010/main" val="25873377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https://documentation.abes.fr/aidecalames/manuelcatalogageead/index.html#annexe2</a:t>
            </a:r>
          </a:p>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62</a:t>
            </a:fld>
            <a:endParaRPr lang="fr-FR"/>
          </a:p>
        </p:txBody>
      </p:sp>
    </p:spTree>
    <p:extLst>
      <p:ext uri="{BB962C8B-B14F-4D97-AF65-F5344CB8AC3E}">
        <p14:creationId xmlns:p14="http://schemas.microsoft.com/office/powerpoint/2010/main" val="7252041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BP : https://www.ead-bibliotheque.fr/guide/indexation/genreform/</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63</a:t>
            </a:fld>
            <a:endParaRPr lang="fr-FR"/>
          </a:p>
        </p:txBody>
      </p:sp>
    </p:spTree>
    <p:extLst>
      <p:ext uri="{BB962C8B-B14F-4D97-AF65-F5344CB8AC3E}">
        <p14:creationId xmlns:p14="http://schemas.microsoft.com/office/powerpoint/2010/main" val="22908676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Liste GFF : https://documentation.abes.fr/aidecalames/manuelcatalogageead/index.html#ElementGenreformTypeGenre</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64</a:t>
            </a:fld>
            <a:endParaRPr lang="fr-FR"/>
          </a:p>
        </p:txBody>
      </p:sp>
    </p:spTree>
    <p:extLst>
      <p:ext uri="{BB962C8B-B14F-4D97-AF65-F5344CB8AC3E}">
        <p14:creationId xmlns:p14="http://schemas.microsoft.com/office/powerpoint/2010/main" val="26638685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Dans commentaire introduire modèle entités-relations : pas de diapo dédiée</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65</a:t>
            </a:fld>
            <a:endParaRPr lang="fr-FR"/>
          </a:p>
        </p:txBody>
      </p:sp>
    </p:spTree>
    <p:extLst>
      <p:ext uri="{BB962C8B-B14F-4D97-AF65-F5344CB8AC3E}">
        <p14:creationId xmlns:p14="http://schemas.microsoft.com/office/powerpoint/2010/main" val="2795539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a:solidFill>
                  <a:srgbClr val="000000"/>
                </a:solidFill>
                <a:effectLst/>
                <a:latin typeface="Calibri" panose="020F0502020204030204" pitchFamily="34" charset="0"/>
                <a:ea typeface="Arial" panose="020B0604020202020204" pitchFamily="34" charset="0"/>
              </a:rPr>
              <a:t>Collection d’un collectionneur de Jacque Doucet </a:t>
            </a:r>
            <a:r>
              <a:rPr lang="fr-FR" sz="1200" u="sng">
                <a:solidFill>
                  <a:srgbClr val="000000"/>
                </a:solidFill>
                <a:effectLst/>
                <a:latin typeface="Calibri" panose="020F0502020204030204" pitchFamily="34" charset="0"/>
                <a:ea typeface="Arial" panose="020B0604020202020204" pitchFamily="34" charset="0"/>
                <a:cs typeface="Calibri" panose="020F0502020204030204" pitchFamily="34" charset="0"/>
                <a:hlinkClick r:id="rId3"/>
              </a:rPr>
              <a:t>https://www.calames.abes.fr/pub/#details?id=FileId-243</a:t>
            </a:r>
            <a:endPar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r>
              <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rPr>
              <a:t>Estampes MNHN   https://www.calames.abes.fr/pub/#details?id=FileId-2788</a:t>
            </a:r>
          </a:p>
          <a:p>
            <a:r>
              <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rPr>
              <a:t>Affiches de prévention contre le cancer – Musée Curie https://www.calames.abes.fr/pub/#details?id=FileId-1638</a:t>
            </a:r>
          </a:p>
          <a:p>
            <a:r>
              <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rPr>
              <a:t>Cartes postales de la grande guerre – BIS : https://www.calames.abes.fr/pub/#details?id=FileId-3190</a:t>
            </a:r>
          </a:p>
          <a:p>
            <a:endPar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r>
              <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rPr>
              <a:t>Papyrus antiques - Institut : </a:t>
            </a:r>
            <a:r>
              <a:rPr lang="fr-FR" sz="1200" u="sng">
                <a:solidFill>
                  <a:srgbClr val="000000"/>
                </a:solidFill>
                <a:effectLst/>
                <a:latin typeface="Calibri" panose="020F0502020204030204" pitchFamily="34" charset="0"/>
                <a:ea typeface="Arial" panose="020B0604020202020204" pitchFamily="34" charset="0"/>
                <a:cs typeface="Calibri" panose="020F0502020204030204" pitchFamily="34" charset="0"/>
                <a:hlinkClick r:id="rId4"/>
              </a:rPr>
              <a:t>https://www.calames.abes.fr/pub/#details?id=Calames-20152251522830537</a:t>
            </a:r>
            <a:endPar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r>
              <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rPr>
              <a:t>Correspondance contemporaine (2012-2022) – Doucet https://www.calames.abes.fr/pub/#details?id=Calames-20217161173796878</a:t>
            </a:r>
          </a:p>
          <a:p>
            <a:endParaRPr lang="fr-FR"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7</a:t>
            </a:fld>
            <a:endParaRPr lang="fr-FR"/>
          </a:p>
        </p:txBody>
      </p:sp>
    </p:spTree>
    <p:extLst>
      <p:ext uri="{BB962C8B-B14F-4D97-AF65-F5344CB8AC3E}">
        <p14:creationId xmlns:p14="http://schemas.microsoft.com/office/powerpoint/2010/main" val="41865957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66</a:t>
            </a:fld>
            <a:endParaRPr lang="fr-FR"/>
          </a:p>
        </p:txBody>
      </p:sp>
    </p:spTree>
    <p:extLst>
      <p:ext uri="{BB962C8B-B14F-4D97-AF65-F5344CB8AC3E}">
        <p14:creationId xmlns:p14="http://schemas.microsoft.com/office/powerpoint/2010/main" val="28258495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Privilégier recherche dynamique dans </a:t>
            </a:r>
            <a:r>
              <a:rPr lang="fr-FR" err="1"/>
              <a:t>Idref</a:t>
            </a:r>
            <a:r>
              <a:rPr lang="fr-FR"/>
              <a:t> Annie </a:t>
            </a:r>
            <a:r>
              <a:rPr lang="fr-FR" err="1"/>
              <a:t>Birreaux</a:t>
            </a:r>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67</a:t>
            </a:fld>
            <a:endParaRPr lang="fr-FR"/>
          </a:p>
        </p:txBody>
      </p:sp>
    </p:spTree>
    <p:extLst>
      <p:ext uri="{BB962C8B-B14F-4D97-AF65-F5344CB8AC3E}">
        <p14:creationId xmlns:p14="http://schemas.microsoft.com/office/powerpoint/2010/main" val="5187916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Privilégier recherche dynamique dans </a:t>
            </a:r>
            <a:r>
              <a:rPr lang="fr-FR" err="1"/>
              <a:t>Idref</a:t>
            </a:r>
            <a:r>
              <a:rPr lang="fr-FR"/>
              <a:t> Annie </a:t>
            </a:r>
            <a:r>
              <a:rPr lang="fr-FR" err="1"/>
              <a:t>Birreaux</a:t>
            </a:r>
            <a:endParaRPr lang="fr-FR"/>
          </a:p>
          <a:p>
            <a:r>
              <a:rPr lang="fr-FR"/>
              <a:t>Trouver un exemple de référence</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68</a:t>
            </a:fld>
            <a:endParaRPr lang="fr-FR"/>
          </a:p>
        </p:txBody>
      </p:sp>
    </p:spTree>
    <p:extLst>
      <p:ext uri="{BB962C8B-B14F-4D97-AF65-F5344CB8AC3E}">
        <p14:creationId xmlns:p14="http://schemas.microsoft.com/office/powerpoint/2010/main" val="12439737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581"/>
          <p:cNvSpPr>
            <a:spLocks noGrp="1" noRot="1" noChangeAspect="1"/>
          </p:cNvSpPr>
          <p:nvPr>
            <p:ph type="sldImg" idx="2"/>
          </p:nvPr>
        </p:nvSpPr>
        <p:spPr bwMode="auto">
          <a:xfrm>
            <a:off x="955675" y="652463"/>
            <a:ext cx="5187950" cy="38909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582"/>
          <p:cNvSpPr>
            <a:spLocks noGrp="1"/>
          </p:cNvSpPr>
          <p:nvPr>
            <p:ph type="body" idx="1"/>
          </p:nvPr>
        </p:nvSpPr>
        <p:spPr bwMode="auto">
          <a:xfrm>
            <a:off x="709614" y="4860928"/>
            <a:ext cx="5680075" cy="460533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330"/>
              </a:spcBef>
              <a:spcAft>
                <a:spcPts val="0"/>
              </a:spcAft>
              <a:buClrTx/>
              <a:buSzTx/>
              <a:buFontTx/>
              <a:buNone/>
              <a:tabLst/>
              <a:defRPr/>
            </a:pPr>
            <a:r>
              <a:rPr lang="fr-FR" sz="1100" b="0" i="0" u="none" strike="noStrike" cap="none" err="1">
                <a:solidFill>
                  <a:schemeClr val="dk1"/>
                </a:solidFill>
                <a:latin typeface="Calibri"/>
                <a:ea typeface="Calibri"/>
                <a:cs typeface="Calibri"/>
              </a:rPr>
              <a:t>Nov-dec</a:t>
            </a:r>
            <a:r>
              <a:rPr lang="fr-FR" sz="1100" b="0" i="0" u="none" strike="noStrike" cap="none">
                <a:solidFill>
                  <a:schemeClr val="dk1"/>
                </a:solidFill>
                <a:latin typeface="Calibri"/>
                <a:ea typeface="Calibri"/>
                <a:cs typeface="Calibri"/>
              </a:rPr>
              <a:t> 2019 : change l’exemple pour avoir plusieurs réponses dans IdRef et alerter sur la nécessité de vérifier sur qui on tombe</a:t>
            </a:r>
          </a:p>
          <a:p>
            <a:pPr marL="0" marR="0" lvl="0" indent="0" algn="l">
              <a:spcBef>
                <a:spcPts val="330"/>
              </a:spcBef>
              <a:spcAft>
                <a:spcPts val="0"/>
              </a:spcAft>
              <a:buNone/>
              <a:defRPr/>
            </a:pPr>
            <a:endParaRPr sz="1100" b="0" i="0" u="none" strike="noStrike" cap="none">
              <a:solidFill>
                <a:schemeClr val="dk1"/>
              </a:solidFill>
              <a:latin typeface="Calibri"/>
              <a:ea typeface="Calibri"/>
              <a:cs typeface="Calibri"/>
            </a:endParaRPr>
          </a:p>
        </p:txBody>
      </p:sp>
    </p:spTree>
    <p:extLst>
      <p:ext uri="{BB962C8B-B14F-4D97-AF65-F5344CB8AC3E}">
        <p14:creationId xmlns:p14="http://schemas.microsoft.com/office/powerpoint/2010/main" val="37826780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581"/>
          <p:cNvSpPr>
            <a:spLocks noGrp="1" noRot="1" noChangeAspect="1"/>
          </p:cNvSpPr>
          <p:nvPr>
            <p:ph type="sldImg" idx="2"/>
          </p:nvPr>
        </p:nvSpPr>
        <p:spPr bwMode="auto">
          <a:xfrm>
            <a:off x="955675" y="652463"/>
            <a:ext cx="5187950" cy="38909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582"/>
          <p:cNvSpPr>
            <a:spLocks noGrp="1"/>
          </p:cNvSpPr>
          <p:nvPr>
            <p:ph type="body" idx="1"/>
          </p:nvPr>
        </p:nvSpPr>
        <p:spPr bwMode="auto">
          <a:xfrm>
            <a:off x="709614" y="4860928"/>
            <a:ext cx="5680075" cy="460533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330"/>
              </a:spcBef>
              <a:spcAft>
                <a:spcPts val="0"/>
              </a:spcAft>
              <a:buClrTx/>
              <a:buSzTx/>
              <a:buFontTx/>
              <a:buNone/>
              <a:tabLst/>
              <a:defRPr/>
            </a:pPr>
            <a:r>
              <a:rPr lang="fr-FR" sz="1100" b="0" i="0" u="none" strike="noStrike" cap="none" err="1">
                <a:solidFill>
                  <a:schemeClr val="dk1"/>
                </a:solidFill>
                <a:latin typeface="Calibri"/>
                <a:ea typeface="Calibri"/>
                <a:cs typeface="Calibri"/>
              </a:rPr>
              <a:t>Nov-dec</a:t>
            </a:r>
            <a:r>
              <a:rPr lang="fr-FR" sz="1100" b="0" i="0" u="none" strike="noStrike" cap="none">
                <a:solidFill>
                  <a:schemeClr val="dk1"/>
                </a:solidFill>
                <a:latin typeface="Calibri"/>
                <a:ea typeface="Calibri"/>
                <a:cs typeface="Calibri"/>
              </a:rPr>
              <a:t> 2019 : change l’exemple pour avoir plusieurs réponse dans </a:t>
            </a:r>
            <a:r>
              <a:rPr lang="fr-FR" sz="1100" b="0" i="0" u="none" strike="noStrike" cap="none" err="1">
                <a:solidFill>
                  <a:schemeClr val="dk1"/>
                </a:solidFill>
                <a:latin typeface="Calibri"/>
                <a:ea typeface="Calibri"/>
                <a:cs typeface="Calibri"/>
              </a:rPr>
              <a:t>IdRef</a:t>
            </a:r>
            <a:r>
              <a:rPr lang="fr-FR" sz="1100" b="0" i="0" u="none" strike="noStrike" cap="none">
                <a:solidFill>
                  <a:schemeClr val="dk1"/>
                </a:solidFill>
                <a:latin typeface="Calibri"/>
                <a:ea typeface="Calibri"/>
                <a:cs typeface="Calibri"/>
              </a:rPr>
              <a:t> et alerter sur la nécessité de vérifier su qui on tombe</a:t>
            </a:r>
          </a:p>
          <a:p>
            <a:pPr marL="0" marR="0" lvl="0" indent="0" algn="l">
              <a:spcBef>
                <a:spcPts val="330"/>
              </a:spcBef>
              <a:spcAft>
                <a:spcPts val="0"/>
              </a:spcAft>
              <a:buNone/>
              <a:defRPr/>
            </a:pPr>
            <a:endParaRPr sz="1100" b="0" i="0" u="none" strike="noStrike" cap="none">
              <a:solidFill>
                <a:schemeClr val="dk1"/>
              </a:solidFill>
              <a:latin typeface="Calibri"/>
              <a:ea typeface="Calibri"/>
              <a:cs typeface="Calibri"/>
            </a:endParaRPr>
          </a:p>
        </p:txBody>
      </p:sp>
    </p:spTree>
    <p:extLst>
      <p:ext uri="{BB962C8B-B14F-4D97-AF65-F5344CB8AC3E}">
        <p14:creationId xmlns:p14="http://schemas.microsoft.com/office/powerpoint/2010/main" val="41242074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588"/>
          <p:cNvSpPr>
            <a:spLocks noGrp="1" noRot="1" noChangeAspect="1"/>
          </p:cNvSpPr>
          <p:nvPr>
            <p:ph type="sldImg" idx="2"/>
          </p:nvPr>
        </p:nvSpPr>
        <p:spPr bwMode="auto">
          <a:xfrm>
            <a:off x="990600" y="652463"/>
            <a:ext cx="5187950" cy="38909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589"/>
          <p:cNvSpPr>
            <a:spLocks noGrp="1"/>
          </p:cNvSpPr>
          <p:nvPr>
            <p:ph type="body" idx="1"/>
          </p:nvPr>
        </p:nvSpPr>
        <p:spPr bwMode="auto">
          <a:xfrm>
            <a:off x="709614" y="4860928"/>
            <a:ext cx="5680075" cy="4605337"/>
          </a:xfrm>
          <a:prstGeom prst="rect">
            <a:avLst/>
          </a:prstGeom>
          <a:noFill/>
          <a:ln>
            <a:noFill/>
          </a:ln>
        </p:spPr>
        <p:txBody>
          <a:bodyPr lIns="91425" tIns="45700" rIns="91425" bIns="45700" anchor="t" anchorCtr="0">
            <a:noAutofit/>
          </a:bodyPr>
          <a:lstStyle/>
          <a:p>
            <a:pPr marL="0" marR="0" lvl="0" indent="0" algn="l">
              <a:spcBef>
                <a:spcPts val="330"/>
              </a:spcBef>
              <a:spcAft>
                <a:spcPts val="0"/>
              </a:spcAft>
              <a:buNone/>
              <a:defRPr/>
            </a:pPr>
            <a:r>
              <a:rPr lang="fr-FR" sz="1100" b="0" i="0" u="none" strike="noStrike" cap="none" err="1">
                <a:solidFill>
                  <a:schemeClr val="dk1"/>
                </a:solidFill>
                <a:latin typeface="Calibri"/>
                <a:ea typeface="Calibri"/>
                <a:cs typeface="Calibri"/>
              </a:rPr>
              <a:t>Nov-dec</a:t>
            </a:r>
            <a:r>
              <a:rPr lang="fr-FR" sz="1100" b="0" i="0" u="none" strike="noStrike" cap="none">
                <a:solidFill>
                  <a:schemeClr val="dk1"/>
                </a:solidFill>
                <a:latin typeface="Calibri"/>
                <a:ea typeface="Calibri"/>
                <a:cs typeface="Calibri"/>
              </a:rPr>
              <a:t> 2019 : </a:t>
            </a:r>
            <a:r>
              <a:rPr lang="fr-FR" sz="1100">
                <a:solidFill>
                  <a:schemeClr val="tx1"/>
                </a:solidFill>
                <a:latin typeface="+mn-lt"/>
                <a:ea typeface="+mn-ea"/>
                <a:cs typeface="+mn-cs"/>
              </a:rPr>
              <a:t>supprime mention « les attributs n’apparaissent qu’après avoir quitté le point d’accès »</a:t>
            </a:r>
            <a:endParaRPr sz="1100" b="0" i="0" u="none" strike="noStrike" cap="none">
              <a:solidFill>
                <a:schemeClr val="dk1"/>
              </a:solidFill>
              <a:latin typeface="Calibri"/>
              <a:ea typeface="Calibri"/>
              <a:cs typeface="Calibri"/>
            </a:endParaRPr>
          </a:p>
        </p:txBody>
      </p:sp>
    </p:spTree>
    <p:extLst>
      <p:ext uri="{BB962C8B-B14F-4D97-AF65-F5344CB8AC3E}">
        <p14:creationId xmlns:p14="http://schemas.microsoft.com/office/powerpoint/2010/main" val="23481075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74</a:t>
            </a:fld>
            <a:endParaRPr lang="fr-FR"/>
          </a:p>
        </p:txBody>
      </p:sp>
    </p:spTree>
    <p:extLst>
      <p:ext uri="{BB962C8B-B14F-4D97-AF65-F5344CB8AC3E}">
        <p14:creationId xmlns:p14="http://schemas.microsoft.com/office/powerpoint/2010/main" val="20254200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75</a:t>
            </a:fld>
            <a:endParaRPr lang="fr-FR"/>
          </a:p>
        </p:txBody>
      </p:sp>
    </p:spTree>
    <p:extLst>
      <p:ext uri="{BB962C8B-B14F-4D97-AF65-F5344CB8AC3E}">
        <p14:creationId xmlns:p14="http://schemas.microsoft.com/office/powerpoint/2010/main" val="32996091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Reprendre question de compléter</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76</a:t>
            </a:fld>
            <a:endParaRPr lang="fr-FR"/>
          </a:p>
        </p:txBody>
      </p:sp>
    </p:spTree>
    <p:extLst>
      <p:ext uri="{BB962C8B-B14F-4D97-AF65-F5344CB8AC3E}">
        <p14:creationId xmlns:p14="http://schemas.microsoft.com/office/powerpoint/2010/main" val="25974399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77</a:t>
            </a:fld>
            <a:endParaRPr lang="fr-FR"/>
          </a:p>
        </p:txBody>
      </p:sp>
    </p:spTree>
    <p:extLst>
      <p:ext uri="{BB962C8B-B14F-4D97-AF65-F5344CB8AC3E}">
        <p14:creationId xmlns:p14="http://schemas.microsoft.com/office/powerpoint/2010/main" val="3899794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a:xfrm>
            <a:off x="741363" y="831850"/>
            <a:ext cx="5556250" cy="4167188"/>
          </a:xfrm>
        </p:spPr>
      </p:sp>
      <p:sp>
        <p:nvSpPr>
          <p:cNvPr id="5" name="Notes Placeholder 2"/>
          <p:cNvSpPr>
            <a:spLocks noGrp="1"/>
          </p:cNvSpPr>
          <p:nvPr>
            <p:ph type="body" idx="1"/>
          </p:nvPr>
        </p:nvSpPr>
        <p:spPr bwMode="auto"/>
        <p:txBody>
          <a:bodyPr/>
          <a:lstStyle/>
          <a:p>
            <a:pPr>
              <a:defRPr/>
            </a:pPr>
            <a:r>
              <a:rPr lang="fr-FR"/>
              <a:t>Définition tirée du Glossaire e l'abrégé </a:t>
            </a:r>
            <a:r>
              <a:rPr lang="fr-FR" err="1"/>
              <a:t>ed'archivitique</a:t>
            </a:r>
            <a:r>
              <a:rPr lang="fr-FR"/>
              <a:t> : principes et </a:t>
            </a:r>
            <a:r>
              <a:rPr lang="fr-FR" err="1"/>
              <a:t>pratqioues</a:t>
            </a:r>
            <a:r>
              <a:rPr lang="fr-FR"/>
              <a:t> du métier d'archiviste, 4</a:t>
            </a:r>
            <a:r>
              <a:rPr lang="fr-FR" baseline="30000"/>
              <a:t>e</a:t>
            </a:r>
            <a:r>
              <a:rPr lang="fr-FR"/>
              <a:t> </a:t>
            </a:r>
            <a:r>
              <a:rPr lang="fr-FR" err="1"/>
              <a:t>ed</a:t>
            </a:r>
            <a:r>
              <a:rPr lang="fr-FR"/>
              <a:t> / </a:t>
            </a:r>
            <a:r>
              <a:rPr lang="fr-FR" err="1"/>
              <a:t>aaf</a:t>
            </a:r>
            <a:r>
              <a:rPr lang="fr-FR"/>
              <a:t>, 2020</a:t>
            </a:r>
          </a:p>
          <a:p>
            <a:pPr>
              <a:defRPr/>
            </a:pPr>
            <a:r>
              <a:rPr lang="fr-FR" err="1"/>
              <a:t>Definition</a:t>
            </a:r>
            <a:r>
              <a:rPr lang="fr-FR"/>
              <a:t> DeMarch : </a:t>
            </a:r>
            <a:r>
              <a:rPr lang="fr-FR" sz="1800" b="0" i="0" u="none" strike="noStrike" baseline="0">
                <a:solidFill>
                  <a:srgbClr val="000000"/>
                </a:solidFill>
                <a:latin typeface="Trebuchet MS" panose="020B0603020202020204" pitchFamily="34" charset="0"/>
              </a:rPr>
              <a:t>Terme générique qui désigne tout outil de description ou de référence élaboré ou reçu par une institution de conservation dans l'exercice de son contrôle administratif ou intellectuel sur les unités documentaires : outil papier ou informatisé énumérant ou décrivant un ensemble de documents de manière à les faire connaître aux chercheurs (catalogue, état des fonds, inventaire, répertoire, etc.). portail</a:t>
            </a:r>
            <a:endParaRPr/>
          </a:p>
        </p:txBody>
      </p:sp>
      <p:sp>
        <p:nvSpPr>
          <p:cNvPr id="6"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id exemple 1 : FileId-599</a:t>
            </a:r>
          </a:p>
          <a:p>
            <a:pPr algn="just"/>
            <a:r>
              <a:rPr lang="fr-FR" sz="1800">
                <a:solidFill>
                  <a:srgbClr val="000000"/>
                </a:solidFill>
                <a:effectLst/>
                <a:latin typeface="Calibri" panose="020F0502020204030204" pitchFamily="34" charset="0"/>
                <a:ea typeface="Calibri" panose="020F0502020204030204" pitchFamily="34" charset="0"/>
              </a:rPr>
              <a:t>&lt;</a:t>
            </a:r>
            <a:r>
              <a:rPr lang="fr-FR" sz="1800" err="1">
                <a:solidFill>
                  <a:srgbClr val="000000"/>
                </a:solidFill>
                <a:effectLst/>
                <a:latin typeface="Calibri" panose="020F0502020204030204" pitchFamily="34" charset="0"/>
                <a:ea typeface="Calibri" panose="020F0502020204030204" pitchFamily="34" charset="0"/>
              </a:rPr>
              <a:t>bibref</a:t>
            </a:r>
            <a:r>
              <a:rPr lang="fr-FR" sz="1800">
                <a:solidFill>
                  <a:srgbClr val="000000"/>
                </a:solidFill>
                <a:effectLst/>
                <a:latin typeface="Calibri" panose="020F0502020204030204" pitchFamily="34" charset="0"/>
                <a:ea typeface="Calibri" panose="020F0502020204030204" pitchFamily="34" charset="0"/>
              </a:rPr>
              <a:t>&gt; dans &lt;</a:t>
            </a:r>
            <a:r>
              <a:rPr lang="fr-FR" sz="1800" err="1">
                <a:solidFill>
                  <a:srgbClr val="000000"/>
                </a:solidFill>
                <a:effectLst/>
                <a:latin typeface="Calibri" panose="020F0502020204030204" pitchFamily="34" charset="0"/>
                <a:ea typeface="Calibri" panose="020F0502020204030204" pitchFamily="34" charset="0"/>
              </a:rPr>
              <a:t>bibliography</a:t>
            </a:r>
            <a:r>
              <a:rPr lang="fr-FR" sz="1800">
                <a:solidFill>
                  <a:srgbClr val="000000"/>
                </a:solidFill>
                <a:effectLst/>
                <a:latin typeface="Calibri" panose="020F0502020204030204" pitchFamily="34" charset="0"/>
                <a:ea typeface="Calibri" panose="020F0502020204030204" pitchFamily="34" charset="0"/>
              </a:rPr>
              <a:t>&gt;  </a:t>
            </a:r>
            <a:r>
              <a:rPr lang="fr-FR" sz="1800" u="sng">
                <a:solidFill>
                  <a:srgbClr val="000000"/>
                </a:solidFill>
                <a:effectLst/>
                <a:latin typeface="Calibri" panose="020F0502020204030204" pitchFamily="34" charset="0"/>
                <a:ea typeface="Calibri" panose="020F0502020204030204" pitchFamily="34" charset="0"/>
                <a:hlinkClick r:id="rId3"/>
              </a:rPr>
              <a:t>www.calames.abes.fr/pub/#details?id=FileId-599</a:t>
            </a:r>
            <a:endParaRPr lang="fr-FR" sz="180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r>
              <a:rPr lang="fr-FR"/>
              <a:t>id exemple 2 : Calames-20111101511251174</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rgbClr val="000000"/>
                </a:solidFill>
                <a:effectLst/>
                <a:latin typeface="Calibri" panose="020F0502020204030204" pitchFamily="34" charset="0"/>
                <a:ea typeface="Calibri" panose="020F0502020204030204" pitchFamily="34" charset="0"/>
              </a:rPr>
              <a:t>&lt;</a:t>
            </a:r>
            <a:r>
              <a:rPr lang="fr-FR" sz="1200" err="1">
                <a:solidFill>
                  <a:srgbClr val="000000"/>
                </a:solidFill>
                <a:effectLst/>
                <a:latin typeface="Calibri" panose="020F0502020204030204" pitchFamily="34" charset="0"/>
                <a:ea typeface="Calibri" panose="020F0502020204030204" pitchFamily="34" charset="0"/>
              </a:rPr>
              <a:t>archbref</a:t>
            </a:r>
            <a:r>
              <a:rPr lang="fr-FR" sz="1200">
                <a:solidFill>
                  <a:srgbClr val="000000"/>
                </a:solidFill>
                <a:effectLst/>
                <a:latin typeface="Calibri" panose="020F0502020204030204" pitchFamily="34" charset="0"/>
                <a:ea typeface="Calibri" panose="020F0502020204030204" pitchFamily="34" charset="0"/>
              </a:rPr>
              <a:t>&gt; dans  &lt;</a:t>
            </a:r>
            <a:r>
              <a:rPr lang="fr-FR" sz="1200" err="1">
                <a:solidFill>
                  <a:srgbClr val="000000"/>
                </a:solidFill>
                <a:effectLst/>
                <a:latin typeface="Calibri" panose="020F0502020204030204" pitchFamily="34" charset="0"/>
                <a:ea typeface="Calibri" panose="020F0502020204030204" pitchFamily="34" charset="0"/>
              </a:rPr>
              <a:t>separatedmaterial</a:t>
            </a:r>
            <a:r>
              <a:rPr lang="fr-FR" sz="1200">
                <a:solidFill>
                  <a:srgbClr val="000000"/>
                </a:solidFill>
                <a:effectLst/>
                <a:latin typeface="Calibri" panose="020F0502020204030204" pitchFamily="34" charset="0"/>
                <a:ea typeface="Calibri" panose="020F0502020204030204" pitchFamily="34" charset="0"/>
              </a:rPr>
              <a:t>&gt; « Documents séparés » et &lt;</a:t>
            </a:r>
            <a:r>
              <a:rPr lang="fr-FR" sz="1200" err="1">
                <a:solidFill>
                  <a:srgbClr val="000000"/>
                </a:solidFill>
                <a:effectLst/>
                <a:latin typeface="Calibri" panose="020F0502020204030204" pitchFamily="34" charset="0"/>
                <a:ea typeface="Calibri" panose="020F0502020204030204" pitchFamily="34" charset="0"/>
              </a:rPr>
              <a:t>archref</a:t>
            </a:r>
            <a:r>
              <a:rPr lang="fr-FR" sz="1200">
                <a:solidFill>
                  <a:srgbClr val="000000"/>
                </a:solidFill>
                <a:effectLst/>
                <a:latin typeface="Calibri" panose="020F0502020204030204" pitchFamily="34" charset="0"/>
                <a:ea typeface="Calibri" panose="020F0502020204030204" pitchFamily="34" charset="0"/>
              </a:rPr>
              <a:t>&gt; dans &lt;</a:t>
            </a:r>
            <a:r>
              <a:rPr lang="fr-FR" sz="1200" err="1">
                <a:solidFill>
                  <a:srgbClr val="000000"/>
                </a:solidFill>
                <a:effectLst/>
                <a:latin typeface="Calibri" panose="020F0502020204030204" pitchFamily="34" charset="0"/>
                <a:ea typeface="Calibri" panose="020F0502020204030204" pitchFamily="34" charset="0"/>
              </a:rPr>
              <a:t>relatedmaterial</a:t>
            </a:r>
            <a:r>
              <a:rPr lang="fr-FR" sz="1200">
                <a:solidFill>
                  <a:srgbClr val="000000"/>
                </a:solidFill>
                <a:effectLst/>
                <a:latin typeface="Calibri" panose="020F0502020204030204" pitchFamily="34" charset="0"/>
                <a:ea typeface="Calibri" panose="020F0502020204030204" pitchFamily="34" charset="0"/>
              </a:rPr>
              <a:t>&gt; (« Document en relation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rgbClr val="000000"/>
                </a:solidFill>
                <a:effectLst/>
                <a:latin typeface="Calibri" panose="020F0502020204030204" pitchFamily="34" charset="0"/>
                <a:ea typeface="Calibri" panose="020F0502020204030204" pitchFamily="34" charset="0"/>
              </a:rPr>
              <a:t>https://calames.abes.fr/pub/#details?id=Calames-20111101511251174</a:t>
            </a:r>
            <a:endParaRPr lang="fr-FR" sz="1200">
              <a:solidFill>
                <a:srgbClr val="000000"/>
              </a:solidFill>
              <a:effectLst/>
              <a:latin typeface="Arial" panose="020B0604020202020204" pitchFamily="34" charset="0"/>
              <a:ea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80</a:t>
            </a:fld>
            <a:endParaRPr lang="fr-FR"/>
          </a:p>
        </p:txBody>
      </p:sp>
    </p:spTree>
    <p:extLst>
      <p:ext uri="{BB962C8B-B14F-4D97-AF65-F5344CB8AC3E}">
        <p14:creationId xmlns:p14="http://schemas.microsoft.com/office/powerpoint/2010/main" val="26763786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FileId-1113 </a:t>
            </a:r>
            <a:r>
              <a:rPr lang="fr-FR" sz="1200">
                <a:solidFill>
                  <a:srgbClr val="000000"/>
                </a:solidFill>
                <a:effectLst/>
                <a:latin typeface="Calibri" panose="020F0502020204030204" pitchFamily="34" charset="0"/>
                <a:ea typeface="Arial" panose="020B0604020202020204" pitchFamily="34" charset="0"/>
              </a:rPr>
              <a:t>&lt;extref&gt; dans un &lt;</a:t>
            </a:r>
            <a:r>
              <a:rPr lang="fr-FR" sz="1200" err="1">
                <a:solidFill>
                  <a:srgbClr val="000000"/>
                </a:solidFill>
                <a:effectLst/>
                <a:latin typeface="Calibri" panose="020F0502020204030204" pitchFamily="34" charset="0"/>
                <a:ea typeface="Arial" panose="020B0604020202020204" pitchFamily="34" charset="0"/>
              </a:rPr>
              <a:t>accesrestrict</a:t>
            </a:r>
            <a:r>
              <a:rPr lang="fr-FR" sz="1200">
                <a:solidFill>
                  <a:srgbClr val="000000"/>
                </a:solidFill>
                <a:effectLst/>
                <a:latin typeface="Calibri" panose="020F0502020204030204" pitchFamily="34" charset="0"/>
                <a:ea typeface="Arial" panose="020B0604020202020204" pitchFamily="34" charset="0"/>
              </a:rPr>
              <a:t>&gt; : </a:t>
            </a:r>
            <a:r>
              <a:rPr lang="fr-FR" sz="1200" u="sng">
                <a:solidFill>
                  <a:srgbClr val="000000"/>
                </a:solidFill>
                <a:effectLst/>
                <a:latin typeface="Calibri" panose="020F0502020204030204" pitchFamily="34" charset="0"/>
                <a:ea typeface="Arial" panose="020B0604020202020204" pitchFamily="34" charset="0"/>
                <a:hlinkClick r:id="rId3"/>
              </a:rPr>
              <a:t>https://calames.abes.fr/pub/#details?id=FileId-1113</a:t>
            </a:r>
            <a:endParaRPr lang="fr-FR" sz="1200">
              <a:solidFill>
                <a:srgbClr val="000000"/>
              </a:solidFill>
              <a:effectLst/>
              <a:latin typeface="Arial" panose="020B0604020202020204" pitchFamily="34" charset="0"/>
              <a:ea typeface="Arial" panose="020B0604020202020204" pitchFamily="34" charset="0"/>
            </a:endParaRPr>
          </a:p>
          <a:p>
            <a:pPr algn="just"/>
            <a:r>
              <a:rPr lang="fr-FR" sz="1200" b="0" i="0" u="none" strike="noStrike">
                <a:solidFill>
                  <a:srgbClr val="000000"/>
                </a:solidFill>
                <a:effectLst/>
                <a:latin typeface="Calibri" panose="020F0502020204030204" pitchFamily="34" charset="0"/>
              </a:rPr>
              <a:t>MAZC13920</a:t>
            </a:r>
            <a:r>
              <a:rPr lang="fr-FR" sz="1200"/>
              <a:t> </a:t>
            </a:r>
            <a:r>
              <a:rPr lang="fr-FR" sz="1200">
                <a:solidFill>
                  <a:srgbClr val="000000"/>
                </a:solidFill>
                <a:effectLst/>
                <a:latin typeface="Calibri" panose="020F0502020204030204" pitchFamily="34" charset="0"/>
                <a:ea typeface="Arial" panose="020B0604020202020204" pitchFamily="34" charset="0"/>
              </a:rPr>
              <a:t>&lt;extref&gt; dans un &lt;otherfindaid&gt; https://calames.abes.fr/pub/#details?id=MAZC13920</a:t>
            </a:r>
            <a:endParaRPr lang="fr-FR" sz="1200">
              <a:solidFill>
                <a:srgbClr val="000000"/>
              </a:solidFill>
              <a:effectLst/>
              <a:latin typeface="Arial" panose="020B0604020202020204" pitchFamily="34" charset="0"/>
              <a:ea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81</a:t>
            </a:fld>
            <a:endParaRPr lang="fr-FR"/>
          </a:p>
        </p:txBody>
      </p:sp>
    </p:spTree>
    <p:extLst>
      <p:ext uri="{BB962C8B-B14F-4D97-AF65-F5344CB8AC3E}">
        <p14:creationId xmlns:p14="http://schemas.microsoft.com/office/powerpoint/2010/main" val="18518681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82</a:t>
            </a:fld>
            <a:endParaRPr lang="fr-FR"/>
          </a:p>
        </p:txBody>
      </p:sp>
    </p:spTree>
    <p:extLst>
      <p:ext uri="{BB962C8B-B14F-4D97-AF65-F5344CB8AC3E}">
        <p14:creationId xmlns:p14="http://schemas.microsoft.com/office/powerpoint/2010/main" val="39583826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Id de l’exemple : PA1030067 : </a:t>
            </a:r>
            <a:r>
              <a:rPr lang="fr-FR" err="1"/>
              <a:t>ead</a:t>
            </a:r>
            <a:r>
              <a:rPr lang="fr-FR"/>
              <a:t> trafiqué pour corriger les erreurs</a:t>
            </a:r>
          </a:p>
          <a:p>
            <a:r>
              <a:rPr lang="fr-FR"/>
              <a:t>https://calames.abes.fr/pub/#details?id=PA1030067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83</a:t>
            </a:fld>
            <a:endParaRPr lang="fr-FR"/>
          </a:p>
        </p:txBody>
      </p:sp>
    </p:spTree>
    <p:extLst>
      <p:ext uri="{BB962C8B-B14F-4D97-AF65-F5344CB8AC3E}">
        <p14:creationId xmlns:p14="http://schemas.microsoft.com/office/powerpoint/2010/main" val="21901394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B0C0D-9EC5-B49A-AD0D-C23F52F5331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495C729-2BFD-8059-4A64-B0F90EA49FE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9E965D0-26B8-BCF5-9572-2A9D278766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Exemple 1 : </a:t>
            </a:r>
            <a:r>
              <a:rPr lang="fr-FR" sz="1800" dirty="0"/>
              <a:t>BSGA13147</a:t>
            </a:r>
          </a:p>
          <a:p>
            <a:endParaRPr lang="fr-FR" dirty="0"/>
          </a:p>
          <a:p>
            <a:r>
              <a:rPr lang="fr-FR" dirty="0"/>
              <a:t>Test dans base formation https://calames.abes.fr/pub/formation.aspx#details?id=Calames-202209201729437301</a:t>
            </a:r>
          </a:p>
          <a:p>
            <a:r>
              <a:rPr lang="fr-FR" dirty="0"/>
              <a:t>Pour déterminer quel texte vient de quoi </a:t>
            </a:r>
          </a:p>
          <a:p>
            <a:r>
              <a:rPr lang="fr-FR" dirty="0"/>
              <a:t>&lt;</a:t>
            </a:r>
            <a:r>
              <a:rPr lang="fr-FR" dirty="0" err="1"/>
              <a:t>daoloc</a:t>
            </a:r>
            <a:r>
              <a:rPr lang="fr-FR" dirty="0"/>
              <a:t> </a:t>
            </a:r>
            <a:r>
              <a:rPr lang="fr-FR" dirty="0" err="1"/>
              <a:t>role</a:t>
            </a:r>
            <a:r>
              <a:rPr lang="fr-FR" dirty="0"/>
              <a:t>="vignette" @title="blablabla"…&gt; = blablabla = texte affiché sous la vignette</a:t>
            </a:r>
          </a:p>
          <a:p>
            <a:r>
              <a:rPr lang="fr-FR" dirty="0"/>
              <a:t>Refaire diapo</a:t>
            </a:r>
          </a:p>
          <a:p>
            <a:endParaRPr lang="fr-FR" dirty="0"/>
          </a:p>
          <a:p>
            <a:r>
              <a:rPr lang="fr-FR" dirty="0"/>
              <a:t>BSGA13147</a:t>
            </a:r>
          </a:p>
        </p:txBody>
      </p:sp>
      <p:sp>
        <p:nvSpPr>
          <p:cNvPr id="4" name="Espace réservé du numéro de diapositive 3">
            <a:extLst>
              <a:ext uri="{FF2B5EF4-FFF2-40B4-BE49-F238E27FC236}">
                <a16:creationId xmlns:a16="http://schemas.microsoft.com/office/drawing/2014/main" id="{0110EF7E-5A1F-FCDC-88F3-CBBDC8D0E2A3}"/>
              </a:ext>
            </a:extLst>
          </p:cNvPr>
          <p:cNvSpPr>
            <a:spLocks noGrp="1"/>
          </p:cNvSpPr>
          <p:nvPr>
            <p:ph type="sldNum" sz="quarter" idx="5"/>
          </p:nvPr>
        </p:nvSpPr>
        <p:spPr/>
        <p:txBody>
          <a:bodyPr/>
          <a:lstStyle/>
          <a:p>
            <a:fld id="{99EED06C-9777-4A23-9D28-3F9417DAFDA3}" type="slidenum">
              <a:rPr lang="fr-FR" smtClean="0"/>
              <a:t>84</a:t>
            </a:fld>
            <a:endParaRPr lang="fr-FR"/>
          </a:p>
        </p:txBody>
      </p:sp>
    </p:spTree>
    <p:extLst>
      <p:ext uri="{BB962C8B-B14F-4D97-AF65-F5344CB8AC3E}">
        <p14:creationId xmlns:p14="http://schemas.microsoft.com/office/powerpoint/2010/main" val="23902977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5206C-C173-4F4E-E5A4-DDEE27DC7EA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6B385D1-5F2A-C54C-D84E-CD60903A04A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6E4515-5DC6-A6A5-2FAA-EAD12D1218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N’évoqué qu’oralement clamas image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a:spcBef>
                <a:spcPts val="0"/>
              </a:spcBef>
              <a:spcAft>
                <a:spcPts val="0"/>
              </a:spcAft>
              <a:buSzPct val="25000"/>
              <a:buNone/>
              <a:defRPr/>
            </a:pPr>
            <a:r>
              <a:rPr lang="fr-FR" dirty="0"/>
              <a:t>Voir si </a:t>
            </a:r>
            <a:r>
              <a:rPr lang="fr-FR" sz="1200" b="0" i="1" u="none" strike="noStrike" cap="none" dirty="0">
                <a:solidFill>
                  <a:schemeClr val="dk1"/>
                </a:solidFill>
                <a:latin typeface="Verdana"/>
                <a:ea typeface="Verdana"/>
                <a:cs typeface="Verdana"/>
              </a:rPr>
              <a:t>Pour aller plus loin :</a:t>
            </a:r>
            <a:endParaRPr lang="fr-FR" dirty="0"/>
          </a:p>
          <a:p>
            <a:pPr marL="0" marR="0" lvl="0" indent="0" algn="l">
              <a:spcBef>
                <a:spcPts val="0"/>
              </a:spcBef>
              <a:spcAft>
                <a:spcPts val="0"/>
              </a:spcAft>
              <a:buSzPct val="25000"/>
              <a:buNone/>
              <a:defRPr/>
            </a:pPr>
            <a:r>
              <a:rPr lang="fr-FR" sz="1200" b="0" i="0" u="none" strike="noStrike" cap="none" dirty="0">
                <a:solidFill>
                  <a:schemeClr val="dk1"/>
                </a:solidFill>
                <a:latin typeface="Verdana"/>
                <a:ea typeface="Verdana"/>
                <a:cs typeface="Verdana"/>
              </a:rPr>
              <a:t>Voir le </a:t>
            </a:r>
            <a:r>
              <a:rPr lang="fr-FR" sz="1200" b="0" i="0" u="none" strike="noStrike" cap="none" dirty="0" err="1">
                <a:solidFill>
                  <a:schemeClr val="dk1"/>
                </a:solidFill>
                <a:latin typeface="Verdana"/>
                <a:ea typeface="Verdana"/>
                <a:cs typeface="Verdana"/>
              </a:rPr>
              <a:t>J.e</a:t>
            </a:r>
            <a:r>
              <a:rPr lang="fr-FR" sz="1200" b="0" i="0" u="none" strike="noStrike" cap="none" dirty="0">
                <a:solidFill>
                  <a:schemeClr val="dk1"/>
                </a:solidFill>
                <a:latin typeface="Verdana"/>
                <a:ea typeface="Verdana"/>
                <a:cs typeface="Verdana"/>
              </a:rPr>
              <a:t>-cours </a:t>
            </a:r>
            <a:r>
              <a:rPr lang="fr-FR" sz="1200" b="0" i="0" u="sng" strike="noStrike" cap="none" dirty="0">
                <a:solidFill>
                  <a:schemeClr val="hlink"/>
                </a:solidFill>
                <a:latin typeface="Verdana"/>
                <a:ea typeface="Verdana"/>
                <a:cs typeface="Verdana"/>
                <a:hlinkClick r:id="rId3" tooltip="http://moodle.abes.fr/course/view.php?id=36"/>
              </a:rPr>
              <a:t>« Le signalement des documents numérisés dans Calames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est encore d’actualité</a:t>
            </a:r>
          </a:p>
          <a:p>
            <a:endParaRPr lang="fr-FR" dirty="0"/>
          </a:p>
        </p:txBody>
      </p:sp>
      <p:sp>
        <p:nvSpPr>
          <p:cNvPr id="4" name="Espace réservé du numéro de diapositive 3">
            <a:extLst>
              <a:ext uri="{FF2B5EF4-FFF2-40B4-BE49-F238E27FC236}">
                <a16:creationId xmlns:a16="http://schemas.microsoft.com/office/drawing/2014/main" id="{15C730E7-512E-EDA7-43B3-0F5CF0EB1382}"/>
              </a:ext>
            </a:extLst>
          </p:cNvPr>
          <p:cNvSpPr>
            <a:spLocks noGrp="1"/>
          </p:cNvSpPr>
          <p:nvPr>
            <p:ph type="sldNum" sz="quarter" idx="5"/>
          </p:nvPr>
        </p:nvSpPr>
        <p:spPr/>
        <p:txBody>
          <a:bodyPr/>
          <a:lstStyle/>
          <a:p>
            <a:fld id="{99EED06C-9777-4A23-9D28-3F9417DAFDA3}" type="slidenum">
              <a:rPr lang="fr-FR" smtClean="0"/>
              <a:t>85</a:t>
            </a:fld>
            <a:endParaRPr lang="fr-FR"/>
          </a:p>
        </p:txBody>
      </p:sp>
    </p:spTree>
    <p:extLst>
      <p:ext uri="{BB962C8B-B14F-4D97-AF65-F5344CB8AC3E}">
        <p14:creationId xmlns:p14="http://schemas.microsoft.com/office/powerpoint/2010/main" val="30511997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88</a:t>
            </a:fld>
            <a:endParaRPr lang="fr-FR"/>
          </a:p>
        </p:txBody>
      </p:sp>
    </p:spTree>
    <p:extLst>
      <p:ext uri="{BB962C8B-B14F-4D97-AF65-F5344CB8AC3E}">
        <p14:creationId xmlns:p14="http://schemas.microsoft.com/office/powerpoint/2010/main" val="12210706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847"/>
          <p:cNvSpPr>
            <a:spLocks noGrp="1" noRot="1" noChangeAspect="1"/>
          </p:cNvSpPr>
          <p:nvPr>
            <p:ph type="sldImg" idx="2"/>
          </p:nvPr>
        </p:nvSpPr>
        <p:spPr bwMode="auto">
          <a:xfrm>
            <a:off x="765175" y="509588"/>
            <a:ext cx="5568950" cy="41767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848"/>
          <p:cNvSpPr>
            <a:spLocks noGrp="1"/>
          </p:cNvSpPr>
          <p:nvPr>
            <p:ph type="body" idx="1"/>
          </p:nvPr>
        </p:nvSpPr>
        <p:spPr bwMode="auto">
          <a:xfrm>
            <a:off x="709614" y="4860928"/>
            <a:ext cx="5680075" cy="4605337"/>
          </a:xfrm>
          <a:prstGeom prst="rect">
            <a:avLst/>
          </a:prstGeom>
          <a:noFill/>
          <a:ln>
            <a:noFill/>
          </a:ln>
        </p:spPr>
        <p:txBody>
          <a:bodyPr lIns="91425" tIns="45700" rIns="91425" bIns="45700" anchor="t" anchorCtr="0">
            <a:noAutofit/>
          </a:bodyPr>
          <a:lstStyle/>
          <a:p>
            <a:pPr marL="0" marR="0" lvl="0" indent="0" algn="l">
              <a:spcBef>
                <a:spcPts val="0"/>
              </a:spcBef>
              <a:spcAft>
                <a:spcPts val="0"/>
              </a:spcAft>
              <a:buSzPct val="25000"/>
              <a:buNone/>
              <a:defRPr/>
            </a:pPr>
            <a:r>
              <a:rPr lang="fr-FR" sz="1100" b="0" i="0" u="none" strike="noStrike" cap="none" err="1">
                <a:solidFill>
                  <a:schemeClr val="dk1"/>
                </a:solidFill>
                <a:latin typeface="Calibri"/>
                <a:ea typeface="Calibri"/>
                <a:cs typeface="Calibri"/>
              </a:rPr>
              <a:t>Dec</a:t>
            </a:r>
            <a:r>
              <a:rPr lang="fr-FR" sz="1100" b="0" i="0" u="none" strike="noStrike" cap="none">
                <a:solidFill>
                  <a:schemeClr val="dk1"/>
                </a:solidFill>
                <a:latin typeface="Calibri"/>
                <a:ea typeface="Calibri"/>
                <a:cs typeface="Calibri"/>
              </a:rPr>
              <a:t> 2019 : complète dernière mention qui sinon reste </a:t>
            </a:r>
            <a:r>
              <a:rPr lang="fr-FR" sz="1100" b="0" i="0" u="none" strike="noStrike" cap="none" err="1">
                <a:solidFill>
                  <a:schemeClr val="dk1"/>
                </a:solidFill>
                <a:latin typeface="Calibri"/>
                <a:ea typeface="Calibri"/>
                <a:cs typeface="Calibri"/>
              </a:rPr>
              <a:t>ambigue</a:t>
            </a:r>
            <a:endParaRPr lang="fr-FR" sz="1100" b="0" i="0" u="none" strike="noStrike" cap="none">
              <a:solidFill>
                <a:schemeClr val="dk1"/>
              </a:solidFill>
              <a:latin typeface="Calibri"/>
              <a:ea typeface="Calibri"/>
              <a:cs typeface="Calibri"/>
            </a:endParaRPr>
          </a:p>
        </p:txBody>
      </p:sp>
    </p:spTree>
    <p:extLst>
      <p:ext uri="{BB962C8B-B14F-4D97-AF65-F5344CB8AC3E}">
        <p14:creationId xmlns:p14="http://schemas.microsoft.com/office/powerpoint/2010/main" val="1898053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859"/>
          <p:cNvSpPr>
            <a:spLocks noGrp="1" noRot="1" noChangeAspect="1"/>
          </p:cNvSpPr>
          <p:nvPr>
            <p:ph type="sldImg" idx="2"/>
          </p:nvPr>
        </p:nvSpPr>
        <p:spPr bwMode="auto">
          <a:xfrm>
            <a:off x="992188" y="768350"/>
            <a:ext cx="5114925"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860"/>
          <p:cNvSpPr>
            <a:spLocks noGrp="1"/>
          </p:cNvSpPr>
          <p:nvPr>
            <p:ph type="body" idx="1"/>
          </p:nvPr>
        </p:nvSpPr>
        <p:spPr bwMode="auto">
          <a:xfrm>
            <a:off x="709925" y="4861426"/>
            <a:ext cx="5679424" cy="4605548"/>
          </a:xfrm>
          <a:prstGeom prst="rect">
            <a:avLst/>
          </a:prstGeom>
        </p:spPr>
        <p:txBody>
          <a:bodyPr lIns="91425" tIns="91425" rIns="91425" bIns="91425" anchor="ctr" anchorCtr="0">
            <a:noAutofit/>
          </a:bodyPr>
          <a:lstStyle/>
          <a:p>
            <a:pPr>
              <a:spcBef>
                <a:spcPts val="0"/>
              </a:spcBef>
              <a:buNone/>
              <a:defRPr/>
            </a:pPr>
            <a:r>
              <a:rPr lang="fr-FR"/>
              <a:t>Rajoute mise en valeur éléments significatifs + un titre</a:t>
            </a:r>
          </a:p>
          <a:p>
            <a:pPr>
              <a:spcBef>
                <a:spcPts val="0"/>
              </a:spcBef>
              <a:buNone/>
              <a:defRPr/>
            </a:pPr>
            <a:endParaRPr lang="fr-FR"/>
          </a:p>
          <a:p>
            <a:pPr>
              <a:spcBef>
                <a:spcPts val="0"/>
              </a:spcBef>
              <a:buNone/>
              <a:defRPr/>
            </a:pPr>
            <a:r>
              <a:rPr lang="fr-FR" strike="sngStrike"/>
              <a:t>Pb les trace ne donne plus les id des doublons (test base formation 14/09/2022)</a:t>
            </a:r>
            <a:endParaRPr strike="sngStrike"/>
          </a:p>
        </p:txBody>
      </p:sp>
    </p:spTree>
    <p:extLst>
      <p:ext uri="{BB962C8B-B14F-4D97-AF65-F5344CB8AC3E}">
        <p14:creationId xmlns:p14="http://schemas.microsoft.com/office/powerpoint/2010/main" val="27195347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859"/>
          <p:cNvSpPr>
            <a:spLocks noGrp="1" noRot="1" noChangeAspect="1"/>
          </p:cNvSpPr>
          <p:nvPr>
            <p:ph type="sldImg" idx="2"/>
          </p:nvPr>
        </p:nvSpPr>
        <p:spPr bwMode="auto">
          <a:xfrm>
            <a:off x="992188" y="768350"/>
            <a:ext cx="5114925" cy="38369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860"/>
          <p:cNvSpPr>
            <a:spLocks noGrp="1"/>
          </p:cNvSpPr>
          <p:nvPr>
            <p:ph type="body" idx="1"/>
          </p:nvPr>
        </p:nvSpPr>
        <p:spPr bwMode="auto">
          <a:xfrm>
            <a:off x="709925" y="4861426"/>
            <a:ext cx="5679424" cy="4605548"/>
          </a:xfrm>
          <a:prstGeom prst="rect">
            <a:avLst/>
          </a:prstGeom>
        </p:spPr>
        <p:txBody>
          <a:bodyPr lIns="91425" tIns="91425" rIns="91425" bIns="91425" anchor="ctr" anchorCtr="0">
            <a:noAutofit/>
          </a:bodyPr>
          <a:lstStyle/>
          <a:p>
            <a:pPr>
              <a:spcBef>
                <a:spcPts val="0"/>
              </a:spcBef>
              <a:buNone/>
              <a:defRPr/>
            </a:pPr>
            <a:r>
              <a:rPr lang="fr-FR"/>
              <a:t>Rajoute mise en valeur éléments significatifs + un titre</a:t>
            </a:r>
          </a:p>
          <a:p>
            <a:pPr>
              <a:spcBef>
                <a:spcPts val="0"/>
              </a:spcBef>
              <a:buNone/>
              <a:defRPr/>
            </a:pPr>
            <a:endParaRPr lang="fr-FR"/>
          </a:p>
          <a:p>
            <a:pPr>
              <a:spcBef>
                <a:spcPts val="0"/>
              </a:spcBef>
              <a:buNone/>
              <a:defRPr/>
            </a:pPr>
            <a:r>
              <a:rPr lang="fr-FR" strike="sngStrike"/>
              <a:t>Pb les trace ne donne plus les id des doublons (test base formation 14/09/2022)</a:t>
            </a:r>
            <a:endParaRPr strike="sngStrike"/>
          </a:p>
        </p:txBody>
      </p:sp>
    </p:spTree>
    <p:extLst>
      <p:ext uri="{BB962C8B-B14F-4D97-AF65-F5344CB8AC3E}">
        <p14:creationId xmlns:p14="http://schemas.microsoft.com/office/powerpoint/2010/main" val="1518752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a:effectLst/>
              <a:latin typeface="Arial" panose="020B0604020202020204" pitchFamily="34" charset="0"/>
            </a:endParaRPr>
          </a:p>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9</a:t>
            </a:fld>
            <a:endParaRPr lang="fr-FR"/>
          </a:p>
        </p:txBody>
      </p:sp>
    </p:spTree>
    <p:extLst>
      <p:ext uri="{BB962C8B-B14F-4D97-AF65-F5344CB8AC3E}">
        <p14:creationId xmlns:p14="http://schemas.microsoft.com/office/powerpoint/2010/main" val="28000669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Vérifié le moment d l'indexation des id créés</a:t>
            </a:r>
          </a:p>
          <a:p>
            <a:r>
              <a:rPr lang="fr-FR"/>
              <a:t>Si pas </a:t>
            </a:r>
            <a:r>
              <a:rPr lang="fr-FR" err="1"/>
              <a:t>unittitle</a:t>
            </a:r>
            <a:r>
              <a:rPr lang="fr-FR"/>
              <a:t> pb pour cliquer</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92</a:t>
            </a:fld>
            <a:endParaRPr lang="fr-FR"/>
          </a:p>
        </p:txBody>
      </p:sp>
    </p:spTree>
    <p:extLst>
      <p:ext uri="{BB962C8B-B14F-4D97-AF65-F5344CB8AC3E}">
        <p14:creationId xmlns:p14="http://schemas.microsoft.com/office/powerpoint/2010/main" val="2992572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Vérifié le moment d l'indexation des id créés</a:t>
            </a:r>
          </a:p>
          <a:p>
            <a:r>
              <a:rPr lang="fr-FR"/>
              <a:t>Si pas </a:t>
            </a:r>
            <a:r>
              <a:rPr lang="fr-FR" err="1"/>
              <a:t>unittitle</a:t>
            </a:r>
            <a:r>
              <a:rPr lang="fr-FR"/>
              <a:t> pb pour cliquer</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93</a:t>
            </a:fld>
            <a:endParaRPr lang="fr-FR"/>
          </a:p>
        </p:txBody>
      </p:sp>
    </p:spTree>
    <p:extLst>
      <p:ext uri="{BB962C8B-B14F-4D97-AF65-F5344CB8AC3E}">
        <p14:creationId xmlns:p14="http://schemas.microsoft.com/office/powerpoint/2010/main" val="33731774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94</a:t>
            </a:fld>
            <a:endParaRPr lang="fr-FR"/>
          </a:p>
        </p:txBody>
      </p:sp>
    </p:spTree>
    <p:extLst>
      <p:ext uri="{BB962C8B-B14F-4D97-AF65-F5344CB8AC3E}">
        <p14:creationId xmlns:p14="http://schemas.microsoft.com/office/powerpoint/2010/main" val="3028328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Dans le commentaire : parlé de l’export avant travail d’enrichissement et ou de rétro =&gt; permet de comparer avant / après chantier</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95</a:t>
            </a:fld>
            <a:endParaRPr lang="fr-FR"/>
          </a:p>
        </p:txBody>
      </p:sp>
    </p:spTree>
    <p:extLst>
      <p:ext uri="{BB962C8B-B14F-4D97-AF65-F5344CB8AC3E}">
        <p14:creationId xmlns:p14="http://schemas.microsoft.com/office/powerpoint/2010/main" val="10351687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Dans le commentaire : parlé de l’export avant travail d’enrichissement et ou de rétro =&gt; permet de comparer avant / après chantier</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96</a:t>
            </a:fld>
            <a:endParaRPr lang="fr-FR"/>
          </a:p>
        </p:txBody>
      </p:sp>
    </p:spTree>
    <p:extLst>
      <p:ext uri="{BB962C8B-B14F-4D97-AF65-F5344CB8AC3E}">
        <p14:creationId xmlns:p14="http://schemas.microsoft.com/office/powerpoint/2010/main" val="3240350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98</a:t>
            </a:fld>
            <a:endParaRPr lang="fr-FR"/>
          </a:p>
        </p:txBody>
      </p:sp>
    </p:spTree>
    <p:extLst>
      <p:ext uri="{BB962C8B-B14F-4D97-AF65-F5344CB8AC3E}">
        <p14:creationId xmlns:p14="http://schemas.microsoft.com/office/powerpoint/2010/main" val="2233502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Prendre une exemple issu du TP</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99</a:t>
            </a:fld>
            <a:endParaRPr lang="fr-FR"/>
          </a:p>
        </p:txBody>
      </p:sp>
    </p:spTree>
    <p:extLst>
      <p:ext uri="{BB962C8B-B14F-4D97-AF65-F5344CB8AC3E}">
        <p14:creationId xmlns:p14="http://schemas.microsoft.com/office/powerpoint/2010/main" val="31802915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AFBC9-E46A-778B-5697-8613D0F078B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56324CB-9F03-CC2F-6DCC-F979516E50D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3F019F8-41C1-9223-96D9-E1AB4E691B9D}"/>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596CA524-632D-E184-E206-073BF0A74128}"/>
              </a:ext>
            </a:extLst>
          </p:cNvPr>
          <p:cNvSpPr>
            <a:spLocks noGrp="1"/>
          </p:cNvSpPr>
          <p:nvPr>
            <p:ph type="sldNum" sz="quarter" idx="5"/>
          </p:nvPr>
        </p:nvSpPr>
        <p:spPr/>
        <p:txBody>
          <a:bodyPr/>
          <a:lstStyle/>
          <a:p>
            <a:fld id="{99EED06C-9777-4A23-9D28-3F9417DAFDA3}" type="slidenum">
              <a:rPr lang="fr-FR" smtClean="0"/>
              <a:t>101</a:t>
            </a:fld>
            <a:endParaRPr lang="fr-FR"/>
          </a:p>
        </p:txBody>
      </p:sp>
    </p:spTree>
    <p:extLst>
      <p:ext uri="{BB962C8B-B14F-4D97-AF65-F5344CB8AC3E}">
        <p14:creationId xmlns:p14="http://schemas.microsoft.com/office/powerpoint/2010/main" val="41940954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102</a:t>
            </a:fld>
            <a:endParaRPr lang="fr-FR"/>
          </a:p>
        </p:txBody>
      </p:sp>
    </p:spTree>
    <p:extLst>
      <p:ext uri="{BB962C8B-B14F-4D97-AF65-F5344CB8AC3E}">
        <p14:creationId xmlns:p14="http://schemas.microsoft.com/office/powerpoint/2010/main" val="21585609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103</a:t>
            </a:fld>
            <a:endParaRPr lang="fr-FR"/>
          </a:p>
        </p:txBody>
      </p:sp>
    </p:spTree>
    <p:extLst>
      <p:ext uri="{BB962C8B-B14F-4D97-AF65-F5344CB8AC3E}">
        <p14:creationId xmlns:p14="http://schemas.microsoft.com/office/powerpoint/2010/main" val="732418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10</a:t>
            </a:fld>
            <a:endParaRPr lang="fr-FR"/>
          </a:p>
        </p:txBody>
      </p:sp>
    </p:spTree>
    <p:extLst>
      <p:ext uri="{BB962C8B-B14F-4D97-AF65-F5344CB8AC3E}">
        <p14:creationId xmlns:p14="http://schemas.microsoft.com/office/powerpoint/2010/main" val="7282053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50908-7146-8051-9034-B84B6A29489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CDF097-9B7B-4716-C81D-EC587B745C4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CCB4C8D-9A07-64C9-AFEF-1C46947E092C}"/>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78432CD5-7075-B6B2-D2BC-0BA808FB6D2A}"/>
              </a:ext>
            </a:extLst>
          </p:cNvPr>
          <p:cNvSpPr>
            <a:spLocks noGrp="1"/>
          </p:cNvSpPr>
          <p:nvPr>
            <p:ph type="sldNum" sz="quarter" idx="5"/>
          </p:nvPr>
        </p:nvSpPr>
        <p:spPr/>
        <p:txBody>
          <a:bodyPr/>
          <a:lstStyle/>
          <a:p>
            <a:fld id="{99EED06C-9777-4A23-9D28-3F9417DAFDA3}" type="slidenum">
              <a:rPr lang="fr-FR" smtClean="0"/>
              <a:t>104</a:t>
            </a:fld>
            <a:endParaRPr lang="fr-FR"/>
          </a:p>
        </p:txBody>
      </p:sp>
    </p:spTree>
    <p:extLst>
      <p:ext uri="{BB962C8B-B14F-4D97-AF65-F5344CB8AC3E}">
        <p14:creationId xmlns:p14="http://schemas.microsoft.com/office/powerpoint/2010/main" val="13999799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107</a:t>
            </a:fld>
            <a:endParaRPr lang="fr-FR"/>
          </a:p>
        </p:txBody>
      </p:sp>
    </p:spTree>
    <p:extLst>
      <p:ext uri="{BB962C8B-B14F-4D97-AF65-F5344CB8AC3E}">
        <p14:creationId xmlns:p14="http://schemas.microsoft.com/office/powerpoint/2010/main" val="29389993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a:effectLst/>
                <a:latin typeface="Calibri" panose="020F0502020204030204" pitchFamily="34" charset="0"/>
                <a:ea typeface="Arial" panose="020B0604020202020204" pitchFamily="34" charset="0"/>
              </a:rPr>
              <a:t>https://documentation.abes.fr/aidecalames/ressources/ead/DictionnaireEADCalames.pdf</a:t>
            </a:r>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108</a:t>
            </a:fld>
            <a:endParaRPr lang="fr-FR"/>
          </a:p>
        </p:txBody>
      </p:sp>
    </p:spTree>
    <p:extLst>
      <p:ext uri="{BB962C8B-B14F-4D97-AF65-F5344CB8AC3E}">
        <p14:creationId xmlns:p14="http://schemas.microsoft.com/office/powerpoint/2010/main" val="25081436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solidFill>
                  <a:srgbClr val="C00000"/>
                </a:solidFill>
              </a:rPr>
              <a:t>https://documentation.abes.fr/aidecalames/ressources/memos/MemoElementsEADObligatoires.pdf</a:t>
            </a:r>
          </a:p>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109</a:t>
            </a:fld>
            <a:endParaRPr lang="fr-FR"/>
          </a:p>
        </p:txBody>
      </p:sp>
    </p:spTree>
    <p:extLst>
      <p:ext uri="{BB962C8B-B14F-4D97-AF65-F5344CB8AC3E}">
        <p14:creationId xmlns:p14="http://schemas.microsoft.com/office/powerpoint/2010/main" val="384024770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Quid affichage </a:t>
            </a:r>
            <a:r>
              <a:rPr lang="fr-FR" err="1"/>
              <a:t>accessrestrict</a:t>
            </a:r>
            <a:r>
              <a:rPr lang="fr-FR"/>
              <a:t> si différent </a:t>
            </a:r>
            <a:r>
              <a:rPr lang="fr-FR" err="1"/>
              <a:t>fichiuer</a:t>
            </a:r>
            <a:r>
              <a:rPr lang="fr-FR"/>
              <a:t> maitre</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110</a:t>
            </a:fld>
            <a:endParaRPr lang="fr-FR"/>
          </a:p>
        </p:txBody>
      </p:sp>
    </p:spTree>
    <p:extLst>
      <p:ext uri="{BB962C8B-B14F-4D97-AF65-F5344CB8AC3E}">
        <p14:creationId xmlns:p14="http://schemas.microsoft.com/office/powerpoint/2010/main" val="15812111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Mise a jour BP : seront intégrée quand seront mis en œuvre dans Calames après janvier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a:t>Ne pas confondre contenu mixte et indexation au fil du texte</a:t>
            </a:r>
          </a:p>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111</a:t>
            </a:fld>
            <a:endParaRPr lang="fr-FR"/>
          </a:p>
        </p:txBody>
      </p:sp>
    </p:spTree>
    <p:extLst>
      <p:ext uri="{BB962C8B-B14F-4D97-AF65-F5344CB8AC3E}">
        <p14:creationId xmlns:p14="http://schemas.microsoft.com/office/powerpoint/2010/main" val="147393221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Mise a jour BP : seront intégrée quand seront mis en œuvre dans Calames après janvier 2023</a:t>
            </a:r>
          </a:p>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112</a:t>
            </a:fld>
            <a:endParaRPr lang="fr-FR"/>
          </a:p>
        </p:txBody>
      </p:sp>
    </p:spTree>
    <p:extLst>
      <p:ext uri="{BB962C8B-B14F-4D97-AF65-F5344CB8AC3E}">
        <p14:creationId xmlns:p14="http://schemas.microsoft.com/office/powerpoint/2010/main" val="38994627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113</a:t>
            </a:fld>
            <a:endParaRPr lang="fr-FR"/>
          </a:p>
        </p:txBody>
      </p:sp>
    </p:spTree>
    <p:extLst>
      <p:ext uri="{BB962C8B-B14F-4D97-AF65-F5344CB8AC3E}">
        <p14:creationId xmlns:p14="http://schemas.microsoft.com/office/powerpoint/2010/main" val="106877362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Dans commentaire : faut retisser le lien avec la </a:t>
            </a:r>
            <a:r>
              <a:rPr lang="fr-FR" err="1"/>
              <a:t>sequence</a:t>
            </a:r>
            <a:r>
              <a:rPr lang="fr-FR"/>
              <a:t> 7 : vérif doublon + RCR  respect bonnes pratiques</a:t>
            </a:r>
          </a:p>
          <a:p>
            <a:r>
              <a:rPr lang="fr-FR"/>
              <a:t>Reprendre ce vocabulaire « document »</a:t>
            </a:r>
          </a:p>
        </p:txBody>
      </p:sp>
      <p:sp>
        <p:nvSpPr>
          <p:cNvPr id="4" name="Espace réservé du numéro de diapositive 3"/>
          <p:cNvSpPr>
            <a:spLocks noGrp="1"/>
          </p:cNvSpPr>
          <p:nvPr>
            <p:ph type="sldNum" sz="quarter" idx="5"/>
          </p:nvPr>
        </p:nvSpPr>
        <p:spPr/>
        <p:txBody>
          <a:bodyPr/>
          <a:lstStyle/>
          <a:p>
            <a:fld id="{99EED06C-9777-4A23-9D28-3F9417DAFDA3}" type="slidenum">
              <a:rPr lang="fr-FR" smtClean="0"/>
              <a:t>114</a:t>
            </a:fld>
            <a:endParaRPr lang="fr-FR"/>
          </a:p>
        </p:txBody>
      </p:sp>
    </p:spTree>
    <p:extLst>
      <p:ext uri="{BB962C8B-B14F-4D97-AF65-F5344CB8AC3E}">
        <p14:creationId xmlns:p14="http://schemas.microsoft.com/office/powerpoint/2010/main" val="17194648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Shape 815"/>
          <p:cNvSpPr>
            <a:spLocks noGrp="1" noRot="1" noChangeAspect="1"/>
          </p:cNvSpPr>
          <p:nvPr>
            <p:ph type="sldImg" idx="2"/>
          </p:nvPr>
        </p:nvSpPr>
        <p:spPr bwMode="auto">
          <a:xfrm>
            <a:off x="836613" y="581025"/>
            <a:ext cx="5281612" cy="39624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816"/>
          <p:cNvSpPr>
            <a:spLocks noGrp="1"/>
          </p:cNvSpPr>
          <p:nvPr>
            <p:ph type="body" idx="1"/>
          </p:nvPr>
        </p:nvSpPr>
        <p:spPr bwMode="auto">
          <a:xfrm>
            <a:off x="709925" y="4861426"/>
            <a:ext cx="5679424" cy="4605548"/>
          </a:xfrm>
          <a:prstGeom prst="rect">
            <a:avLst/>
          </a:prstGeom>
        </p:spPr>
        <p:txBody>
          <a:bodyPr lIns="91425" tIns="91425" rIns="91425" bIns="91425" anchor="ctr" anchorCtr="0">
            <a:noAutofit/>
          </a:bodyPr>
          <a:lstStyle/>
          <a:p>
            <a:pPr>
              <a:spcBef>
                <a:spcPts val="0"/>
              </a:spcBef>
              <a:buNone/>
              <a:defRPr/>
            </a:pPr>
            <a:r>
              <a:rPr lang="fr-FR"/>
              <a:t>Rajout copie écran chevron gris dec 2019</a:t>
            </a:r>
            <a:endParaRPr/>
          </a:p>
        </p:txBody>
      </p:sp>
    </p:spTree>
    <p:extLst>
      <p:ext uri="{BB962C8B-B14F-4D97-AF65-F5344CB8AC3E}">
        <p14:creationId xmlns:p14="http://schemas.microsoft.com/office/powerpoint/2010/main" val="30624278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titre">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stretch>
            <a:fillRect/>
          </a:stretch>
        </p:blipFill>
        <p:spPr>
          <a:xfrm>
            <a:off x="7619870" y="239613"/>
            <a:ext cx="1388533" cy="1041400"/>
          </a:xfrm>
          <a:prstGeom prst="rect">
            <a:avLst/>
          </a:prstGeom>
        </p:spPr>
      </p:pic>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re 1"/>
          <p:cNvSpPr>
            <a:spLocks noGrp="1"/>
          </p:cNvSpPr>
          <p:nvPr>
            <p:ph type="ctrTitle"/>
          </p:nvPr>
        </p:nvSpPr>
        <p:spPr>
          <a:xfrm>
            <a:off x="-7178" y="2340045"/>
            <a:ext cx="9151178" cy="1470025"/>
          </a:xfrm>
          <a:noFill/>
        </p:spPr>
        <p:txBody>
          <a:bodyPr>
            <a:normAutofit/>
          </a:bodyPr>
          <a:lstStyle>
            <a:lvl1pPr algn="ctr">
              <a:defRPr sz="4400" b="1" i="1" cap="all" baseline="0">
                <a:ln>
                  <a:noFill/>
                </a:ln>
                <a:solidFill>
                  <a:schemeClr val="tx2"/>
                </a:solidFill>
                <a:latin typeface="Arial Narrow" panose="020B0606020202030204" pitchFamily="34" charset="0"/>
              </a:defRPr>
            </a:lvl1pPr>
          </a:lstStyle>
          <a:p>
            <a:r>
              <a:rPr lang="fr-FR"/>
              <a:t>Modifiez le style du titre</a:t>
            </a:r>
          </a:p>
        </p:txBody>
      </p:sp>
      <p:sp>
        <p:nvSpPr>
          <p:cNvPr id="3" name="Sous-titre 2"/>
          <p:cNvSpPr>
            <a:spLocks noGrp="1"/>
          </p:cNvSpPr>
          <p:nvPr>
            <p:ph type="subTitle" idx="1"/>
          </p:nvPr>
        </p:nvSpPr>
        <p:spPr>
          <a:xfrm>
            <a:off x="1360176" y="4236671"/>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p>
        </p:txBody>
      </p:sp>
      <p:cxnSp>
        <p:nvCxnSpPr>
          <p:cNvPr id="11" name="Connecteur droit 10"/>
          <p:cNvCxnSpPr/>
          <p:nvPr/>
        </p:nvCxnSpPr>
        <p:spPr bwMode="auto">
          <a:xfrm>
            <a:off x="3902417" y="3416710"/>
            <a:ext cx="1638300" cy="0"/>
          </a:xfrm>
          <a:prstGeom prst="line">
            <a:avLst/>
          </a:prstGeom>
          <a:solidFill>
            <a:srgbClr val="F4370A"/>
          </a:solidFill>
          <a:ln w="57150" cap="flat" cmpd="sng" algn="ctr">
            <a:solidFill>
              <a:srgbClr val="EC6839"/>
            </a:solidFill>
            <a:prstDash val="solid"/>
            <a:round/>
            <a:headEnd type="none" w="med" len="med"/>
            <a:tailEnd type="none" w="med" len="med"/>
          </a:ln>
          <a:effectLst/>
        </p:spPr>
      </p:cxnSp>
    </p:spTree>
    <p:extLst>
      <p:ext uri="{BB962C8B-B14F-4D97-AF65-F5344CB8AC3E}">
        <p14:creationId xmlns:p14="http://schemas.microsoft.com/office/powerpoint/2010/main" val="138358899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AD8045ED-DE0C-4527-8264-0379EF2BB254}" type="slidenum">
              <a:rPr lang="fr-FR" smtClean="0"/>
              <a:t>‹N°›</a:t>
            </a:fld>
            <a:endParaRPr lang="fr-FR"/>
          </a:p>
        </p:txBody>
      </p:sp>
      <p:pic>
        <p:nvPicPr>
          <p:cNvPr id="5" name="klink2_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41232" y="1539461"/>
            <a:ext cx="6350000" cy="3568700"/>
          </a:xfrm>
          <a:prstGeom prst="rect">
            <a:avLst/>
          </a:prstGeom>
        </p:spPr>
      </p:pic>
    </p:spTree>
    <p:extLst>
      <p:ext uri="{BB962C8B-B14F-4D97-AF65-F5344CB8AC3E}">
        <p14:creationId xmlns:p14="http://schemas.microsoft.com/office/powerpoint/2010/main" val="401123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742538"/>
            <a:ext cx="3008313" cy="1162050"/>
          </a:xfrm>
          <a:solidFill>
            <a:schemeClr val="accent1"/>
          </a:solidFill>
        </p:spPr>
        <p:txBody>
          <a:bodyPr anchor="b"/>
          <a:lstStyle>
            <a:lvl1pPr algn="l">
              <a:defRPr sz="1500" b="1">
                <a:solidFill>
                  <a:schemeClr val="bg1"/>
                </a:solidFill>
              </a:defRPr>
            </a:lvl1pPr>
          </a:lstStyle>
          <a:p>
            <a:r>
              <a:rPr lang="fr-FR"/>
              <a:t>Modifiez le style du titre</a:t>
            </a:r>
          </a:p>
        </p:txBody>
      </p:sp>
      <p:sp>
        <p:nvSpPr>
          <p:cNvPr id="3" name="Espace réservé du contenu 2"/>
          <p:cNvSpPr>
            <a:spLocks noGrp="1"/>
          </p:cNvSpPr>
          <p:nvPr>
            <p:ph idx="1"/>
          </p:nvPr>
        </p:nvSpPr>
        <p:spPr>
          <a:xfrm>
            <a:off x="3575050" y="742538"/>
            <a:ext cx="5111750" cy="5383626"/>
          </a:xfrm>
        </p:spPr>
        <p:txBody>
          <a:bodyPr/>
          <a:lstStyle>
            <a:lvl1pPr>
              <a:defRPr sz="2000"/>
            </a:lvl1pPr>
            <a:lvl2pPr>
              <a:defRPr sz="1600"/>
            </a:lvl2pPr>
            <a:lvl3pPr>
              <a:defRPr sz="1600"/>
            </a:lvl3pPr>
            <a:lvl4pPr>
              <a:defRPr sz="1200"/>
            </a:lvl4pPr>
            <a:lvl5pPr>
              <a:defRPr sz="105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2152074"/>
            <a:ext cx="3008313" cy="397409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7" name="Espace réservé du numéro de diapositive 6"/>
          <p:cNvSpPr>
            <a:spLocks noGrp="1"/>
          </p:cNvSpPr>
          <p:nvPr>
            <p:ph type="sldNum" sz="quarter" idx="12"/>
          </p:nvPr>
        </p:nvSpPr>
        <p:spPr/>
        <p:txBody>
          <a:bodyPr/>
          <a:lstStyle/>
          <a:p>
            <a:fld id="{AD8045ED-DE0C-4527-8264-0379EF2BB254}" type="slidenum">
              <a:rPr lang="fr-FR" smtClean="0"/>
              <a:t>‹N°›</a:t>
            </a:fld>
            <a:endParaRPr lang="fr-FR"/>
          </a:p>
        </p:txBody>
      </p:sp>
      <p:sp>
        <p:nvSpPr>
          <p:cNvPr id="5" name="Espace réservé du titre 1">
            <a:extLst>
              <a:ext uri="{FF2B5EF4-FFF2-40B4-BE49-F238E27FC236}">
                <a16:creationId xmlns:a16="http://schemas.microsoft.com/office/drawing/2014/main" id="{C81E1543-72EC-70E5-E7AD-DCCC0A80BD5E}"/>
              </a:ext>
            </a:extLst>
          </p:cNvPr>
          <p:cNvSpPr txBox="1">
            <a:spLocks/>
          </p:cNvSpPr>
          <p:nvPr userDrawn="1"/>
        </p:nvSpPr>
        <p:spPr>
          <a:xfrm>
            <a:off x="749853" y="6481634"/>
            <a:ext cx="7251148" cy="246800"/>
          </a:xfrm>
          <a:prstGeom prst="rect">
            <a:avLst/>
          </a:prstGeom>
          <a:gradFill flip="none" rotWithShape="1">
            <a:gsLst>
              <a:gs pos="0">
                <a:schemeClr val="accent1"/>
              </a:gs>
              <a:gs pos="0">
                <a:srgbClr val="FFFFFF">
                  <a:alpha val="0"/>
                </a:srgbClr>
              </a:gs>
            </a:gsLst>
            <a:path path="circle">
              <a:fillToRect l="100000" t="100000"/>
            </a:path>
            <a:tileRect r="-100000" b="-100000"/>
          </a:gradFill>
        </p:spPr>
        <p:txBody>
          <a:bodyPr vert="horz" lIns="360000" tIns="45720" rIns="91440" bIns="45720" rtlCol="0" anchor="ctr">
            <a:normAutofit fontScale="92500" lnSpcReduction="10000"/>
          </a:bodyPr>
          <a:lstStyle>
            <a:lvl1pPr algn="r" defTabSz="342900" rtl="0" eaLnBrk="1" latinLnBrk="0" hangingPunct="1">
              <a:spcBef>
                <a:spcPct val="0"/>
              </a:spcBef>
              <a:buNone/>
              <a:defRPr sz="2100" b="1" i="1" kern="1200">
                <a:solidFill>
                  <a:schemeClr val="tx2"/>
                </a:solidFill>
                <a:latin typeface="Arial Narrow" panose="020B0606020202030204" pitchFamily="34" charset="0"/>
                <a:ea typeface="+mj-ea"/>
                <a:cs typeface="+mj-cs"/>
              </a:defRPr>
            </a:lvl1pPr>
          </a:lstStyle>
          <a:p>
            <a:r>
              <a:rPr lang="fr-FR" sz="1200" b="0"/>
              <a:t>Cliquez et modifiez le titre</a:t>
            </a:r>
          </a:p>
        </p:txBody>
      </p:sp>
    </p:spTree>
    <p:extLst>
      <p:ext uri="{BB962C8B-B14F-4D97-AF65-F5344CB8AC3E}">
        <p14:creationId xmlns:p14="http://schemas.microsoft.com/office/powerpoint/2010/main" val="3704377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solidFill>
            <a:schemeClr val="accent1"/>
          </a:solidFill>
        </p:spPr>
        <p:txBody>
          <a:bodyPr anchor="b"/>
          <a:lstStyle>
            <a:lvl1pPr algn="l">
              <a:defRPr sz="1500" b="1">
                <a:solidFill>
                  <a:schemeClr val="bg1"/>
                </a:solidFill>
              </a:defRPr>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7" name="Espace réservé du numéro de diapositive 6"/>
          <p:cNvSpPr>
            <a:spLocks noGrp="1"/>
          </p:cNvSpPr>
          <p:nvPr>
            <p:ph type="sldNum" sz="quarter" idx="12"/>
          </p:nvPr>
        </p:nvSpPr>
        <p:spPr/>
        <p:txBody>
          <a:bodyPr/>
          <a:lstStyle/>
          <a:p>
            <a:fld id="{AD8045ED-DE0C-4527-8264-0379EF2BB254}" type="slidenum">
              <a:rPr lang="fr-FR" smtClean="0"/>
              <a:t>‹N°›</a:t>
            </a:fld>
            <a:endParaRPr lang="fr-FR"/>
          </a:p>
        </p:txBody>
      </p:sp>
    </p:spTree>
    <p:extLst>
      <p:ext uri="{BB962C8B-B14F-4D97-AF65-F5344CB8AC3E}">
        <p14:creationId xmlns:p14="http://schemas.microsoft.com/office/powerpoint/2010/main" val="2512172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749853" y="180341"/>
            <a:ext cx="7251148" cy="527538"/>
          </a:xfrm>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p:cNvSpPr>
            <a:spLocks noGrp="1"/>
          </p:cNvSpPr>
          <p:nvPr>
            <p:ph type="sldNum" sz="quarter" idx="12"/>
          </p:nvPr>
        </p:nvSpPr>
        <p:spPr/>
        <p:txBody>
          <a:bodyPr/>
          <a:lstStyle/>
          <a:p>
            <a:fld id="{AD8045ED-DE0C-4527-8264-0379EF2BB254}" type="slidenum">
              <a:rPr lang="fr-FR" smtClean="0"/>
              <a:t>‹N°›</a:t>
            </a:fld>
            <a:endParaRPr lang="fr-FR"/>
          </a:p>
        </p:txBody>
      </p:sp>
      <p:cxnSp>
        <p:nvCxnSpPr>
          <p:cNvPr id="8" name="Connecteur droit 7"/>
          <p:cNvCxnSpPr>
            <a:cxnSpLocks/>
          </p:cNvCxnSpPr>
          <p:nvPr/>
        </p:nvCxnSpPr>
        <p:spPr bwMode="auto">
          <a:xfrm>
            <a:off x="2895600" y="734027"/>
            <a:ext cx="5105401" cy="0"/>
          </a:xfrm>
          <a:prstGeom prst="line">
            <a:avLst/>
          </a:prstGeom>
          <a:solidFill>
            <a:srgbClr val="F4370A"/>
          </a:solidFill>
          <a:ln w="38100" cap="flat" cmpd="sng" algn="ctr">
            <a:solidFill>
              <a:srgbClr val="EC6839"/>
            </a:solidFill>
            <a:prstDash val="solid"/>
            <a:round/>
            <a:headEnd type="none" w="med" len="med"/>
            <a:tailEnd type="none" w="med" len="med"/>
          </a:ln>
          <a:effectLst/>
        </p:spPr>
      </p:cxnSp>
    </p:spTree>
    <p:extLst>
      <p:ext uri="{BB962C8B-B14F-4D97-AF65-F5344CB8AC3E}">
        <p14:creationId xmlns:p14="http://schemas.microsoft.com/office/powerpoint/2010/main" val="1582622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268395" y="274640"/>
            <a:ext cx="2057400" cy="5851525"/>
          </a:xfrm>
          <a:solidFill>
            <a:schemeClr val="accent1"/>
          </a:solidFill>
        </p:spPr>
        <p:txBody>
          <a:bodyPr vert="eaVert"/>
          <a:lstStyle>
            <a:lvl1pPr>
              <a:defRPr>
                <a:solidFill>
                  <a:schemeClr val="bg1"/>
                </a:solidFill>
              </a:defRPr>
            </a:lvl1pPr>
          </a:lstStyle>
          <a:p>
            <a:r>
              <a:rPr lang="fr-FR"/>
              <a:t>Modifiez le style du titre</a:t>
            </a:r>
          </a:p>
        </p:txBody>
      </p:sp>
      <p:sp>
        <p:nvSpPr>
          <p:cNvPr id="3" name="Espace réservé du texte vertical 2"/>
          <p:cNvSpPr>
            <a:spLocks noGrp="1"/>
          </p:cNvSpPr>
          <p:nvPr>
            <p:ph type="body" orient="vert" idx="1"/>
          </p:nvPr>
        </p:nvSpPr>
        <p:spPr>
          <a:xfrm>
            <a:off x="457201" y="274640"/>
            <a:ext cx="5701145"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p:cNvSpPr>
            <a:spLocks noGrp="1"/>
          </p:cNvSpPr>
          <p:nvPr>
            <p:ph type="sldNum" sz="quarter" idx="12"/>
          </p:nvPr>
        </p:nvSpPr>
        <p:spPr/>
        <p:txBody>
          <a:bodyPr/>
          <a:lstStyle/>
          <a:p>
            <a:fld id="{AD8045ED-DE0C-4527-8264-0379EF2BB254}" type="slidenum">
              <a:rPr lang="fr-FR" smtClean="0"/>
              <a:t>‹N°›</a:t>
            </a:fld>
            <a:endParaRPr lang="fr-FR"/>
          </a:p>
        </p:txBody>
      </p:sp>
    </p:spTree>
    <p:extLst>
      <p:ext uri="{BB962C8B-B14F-4D97-AF65-F5344CB8AC3E}">
        <p14:creationId xmlns:p14="http://schemas.microsoft.com/office/powerpoint/2010/main" val="2925191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ntenu 4/3">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lIns="72000"/>
          <a:lstStyle>
            <a:lvl1pPr>
              <a:lnSpc>
                <a:spcPct val="100000"/>
              </a:lnSpc>
              <a:spcAft>
                <a:spcPts val="0"/>
              </a:spcAft>
              <a:defRPr/>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5"/>
          <p:cNvSpPr>
            <a:spLocks noGrp="1"/>
          </p:cNvSpPr>
          <p:nvPr>
            <p:ph type="sldNum" sz="quarter" idx="11"/>
          </p:nvPr>
        </p:nvSpPr>
        <p:spPr/>
        <p:txBody>
          <a:bodyPr/>
          <a:lstStyle>
            <a:lvl1pPr>
              <a:defRPr/>
            </a:lvl1pPr>
          </a:lstStyle>
          <a:p>
            <a:fld id="{AD8045ED-DE0C-4527-8264-0379EF2BB254}" type="slidenum">
              <a:rPr lang="fr-FR" smtClean="0"/>
              <a:t>‹N°›</a:t>
            </a:fld>
            <a:endParaRPr lang="fr-FR"/>
          </a:p>
        </p:txBody>
      </p:sp>
      <p:sp>
        <p:nvSpPr>
          <p:cNvPr id="10" name="Titre 1"/>
          <p:cNvSpPr>
            <a:spLocks noGrp="1"/>
          </p:cNvSpPr>
          <p:nvPr>
            <p:ph type="title"/>
          </p:nvPr>
        </p:nvSpPr>
        <p:spPr>
          <a:xfrm>
            <a:off x="749853" y="180341"/>
            <a:ext cx="7251148" cy="527538"/>
          </a:xfrm>
        </p:spPr>
        <p:txBody>
          <a:bodyPr/>
          <a:lstStyle/>
          <a:p>
            <a:r>
              <a:rPr lang="fr-FR"/>
              <a:t>Modifiez le style du titre</a:t>
            </a:r>
          </a:p>
        </p:txBody>
      </p:sp>
      <p:cxnSp>
        <p:nvCxnSpPr>
          <p:cNvPr id="11" name="Connecteur droit 10"/>
          <p:cNvCxnSpPr>
            <a:cxnSpLocks/>
          </p:cNvCxnSpPr>
          <p:nvPr/>
        </p:nvCxnSpPr>
        <p:spPr bwMode="auto">
          <a:xfrm>
            <a:off x="2895600" y="734027"/>
            <a:ext cx="5105401" cy="0"/>
          </a:xfrm>
          <a:prstGeom prst="line">
            <a:avLst/>
          </a:prstGeom>
          <a:solidFill>
            <a:srgbClr val="F4370A"/>
          </a:solidFill>
          <a:ln w="38100" cap="flat" cmpd="sng" algn="ctr">
            <a:solidFill>
              <a:srgbClr val="EC6839"/>
            </a:solidFill>
            <a:prstDash val="solid"/>
            <a:round/>
            <a:headEnd type="none" w="med" len="med"/>
            <a:tailEnd type="none" w="med" len="med"/>
          </a:ln>
          <a:effectLst/>
        </p:spPr>
      </p:cxnSp>
      <p:sp>
        <p:nvSpPr>
          <p:cNvPr id="2" name="Espace réservé du titre 1">
            <a:extLst>
              <a:ext uri="{FF2B5EF4-FFF2-40B4-BE49-F238E27FC236}">
                <a16:creationId xmlns:a16="http://schemas.microsoft.com/office/drawing/2014/main" id="{A81FE997-ED52-23F1-542A-2E40102CEB84}"/>
              </a:ext>
            </a:extLst>
          </p:cNvPr>
          <p:cNvSpPr txBox="1">
            <a:spLocks/>
          </p:cNvSpPr>
          <p:nvPr userDrawn="1"/>
        </p:nvSpPr>
        <p:spPr>
          <a:xfrm>
            <a:off x="749853" y="6481634"/>
            <a:ext cx="7251148" cy="246800"/>
          </a:xfrm>
          <a:prstGeom prst="rect">
            <a:avLst/>
          </a:prstGeom>
          <a:gradFill flip="none" rotWithShape="1">
            <a:gsLst>
              <a:gs pos="0">
                <a:schemeClr val="accent1"/>
              </a:gs>
              <a:gs pos="0">
                <a:srgbClr val="FFFFFF">
                  <a:alpha val="0"/>
                </a:srgbClr>
              </a:gs>
            </a:gsLst>
            <a:path path="circle">
              <a:fillToRect l="100000" t="100000"/>
            </a:path>
            <a:tileRect r="-100000" b="-100000"/>
          </a:gradFill>
        </p:spPr>
        <p:txBody>
          <a:bodyPr vert="horz" lIns="360000" tIns="45720" rIns="91440" bIns="45720" rtlCol="0" anchor="ctr">
            <a:normAutofit fontScale="92500" lnSpcReduction="10000"/>
          </a:bodyPr>
          <a:lstStyle>
            <a:lvl1pPr algn="r" defTabSz="342900" rtl="0" eaLnBrk="1" latinLnBrk="0" hangingPunct="1">
              <a:spcBef>
                <a:spcPct val="0"/>
              </a:spcBef>
              <a:buNone/>
              <a:defRPr sz="2100" b="1" i="1" kern="1200">
                <a:solidFill>
                  <a:schemeClr val="tx2"/>
                </a:solidFill>
                <a:latin typeface="Arial Narrow" panose="020B0606020202030204" pitchFamily="34" charset="0"/>
                <a:ea typeface="+mj-ea"/>
                <a:cs typeface="+mj-cs"/>
              </a:defRPr>
            </a:lvl1pPr>
          </a:lstStyle>
          <a:p>
            <a:endParaRPr lang="fr-FR" sz="1200" b="0"/>
          </a:p>
        </p:txBody>
      </p:sp>
    </p:spTree>
    <p:extLst>
      <p:ext uri="{BB962C8B-B14F-4D97-AF65-F5344CB8AC3E}">
        <p14:creationId xmlns:p14="http://schemas.microsoft.com/office/powerpoint/2010/main" val="133995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re 16/10">
    <p:spTree>
      <p:nvGrpSpPr>
        <p:cNvPr id="1" name=""/>
        <p:cNvGrpSpPr/>
        <p:nvPr/>
      </p:nvGrpSpPr>
      <p:grpSpPr>
        <a:xfrm>
          <a:off x="0" y="0"/>
          <a:ext cx="0" cy="0"/>
          <a:chOff x="0" y="0"/>
          <a:chExt cx="0" cy="0"/>
        </a:xfrm>
      </p:grpSpPr>
      <p:sp>
        <p:nvSpPr>
          <p:cNvPr id="2" name="Titre 1"/>
          <p:cNvSpPr>
            <a:spLocks noGrp="1"/>
          </p:cNvSpPr>
          <p:nvPr>
            <p:ph type="ctrTitle"/>
          </p:nvPr>
        </p:nvSpPr>
        <p:spPr>
          <a:xfrm>
            <a:off x="685802" y="2130453"/>
            <a:ext cx="7772400" cy="1470025"/>
          </a:xfrm>
        </p:spPr>
        <p:txBody>
          <a:bodyPr/>
          <a:lstStyle/>
          <a:p>
            <a:r>
              <a:rPr lang="fr-FR"/>
              <a:t>Modifiez le style du titre</a:t>
            </a:r>
          </a:p>
        </p:txBody>
      </p:sp>
      <p:sp>
        <p:nvSpPr>
          <p:cNvPr id="3" name="Sous-titre 2"/>
          <p:cNvSpPr>
            <a:spLocks noGrp="1"/>
          </p:cNvSpPr>
          <p:nvPr>
            <p:ph type="subTitle" idx="1"/>
          </p:nvPr>
        </p:nvSpPr>
        <p:spPr>
          <a:xfrm>
            <a:off x="1371602" y="3886200"/>
            <a:ext cx="6400800" cy="1752600"/>
          </a:xfrm>
        </p:spPr>
        <p:txBody>
          <a:bodyPr>
            <a:normAutofit/>
          </a:bodyPr>
          <a:lstStyle>
            <a:lvl1pPr marL="0" indent="0" algn="ctr">
              <a:buNone/>
              <a:defRPr sz="1980">
                <a:solidFill>
                  <a:schemeClr val="tx1">
                    <a:tint val="75000"/>
                  </a:schemeClr>
                </a:solidFill>
              </a:defRPr>
            </a:lvl1pPr>
            <a:lvl2pPr marL="381923" indent="0" algn="ctr">
              <a:buNone/>
              <a:defRPr>
                <a:solidFill>
                  <a:schemeClr val="tx1">
                    <a:tint val="75000"/>
                  </a:schemeClr>
                </a:solidFill>
              </a:defRPr>
            </a:lvl2pPr>
            <a:lvl3pPr marL="763844" indent="0" algn="ctr">
              <a:buNone/>
              <a:defRPr>
                <a:solidFill>
                  <a:schemeClr val="tx1">
                    <a:tint val="75000"/>
                  </a:schemeClr>
                </a:solidFill>
              </a:defRPr>
            </a:lvl3pPr>
            <a:lvl4pPr marL="1145768" indent="0" algn="ctr">
              <a:buNone/>
              <a:defRPr>
                <a:solidFill>
                  <a:schemeClr val="tx1">
                    <a:tint val="75000"/>
                  </a:schemeClr>
                </a:solidFill>
              </a:defRPr>
            </a:lvl4pPr>
            <a:lvl5pPr marL="1527689" indent="0" algn="ctr">
              <a:buNone/>
              <a:defRPr>
                <a:solidFill>
                  <a:schemeClr val="tx1">
                    <a:tint val="75000"/>
                  </a:schemeClr>
                </a:solidFill>
              </a:defRPr>
            </a:lvl5pPr>
            <a:lvl6pPr marL="1909610" indent="0" algn="ctr">
              <a:buNone/>
              <a:defRPr>
                <a:solidFill>
                  <a:schemeClr val="tx1">
                    <a:tint val="75000"/>
                  </a:schemeClr>
                </a:solidFill>
              </a:defRPr>
            </a:lvl6pPr>
            <a:lvl7pPr marL="2291534" indent="0" algn="ctr">
              <a:buNone/>
              <a:defRPr>
                <a:solidFill>
                  <a:schemeClr val="tx1">
                    <a:tint val="75000"/>
                  </a:schemeClr>
                </a:solidFill>
              </a:defRPr>
            </a:lvl7pPr>
            <a:lvl8pPr marL="2673455" indent="0" algn="ctr">
              <a:buNone/>
              <a:defRPr>
                <a:solidFill>
                  <a:schemeClr val="tx1">
                    <a:tint val="75000"/>
                  </a:schemeClr>
                </a:solidFill>
              </a:defRPr>
            </a:lvl8pPr>
            <a:lvl9pPr marL="3055376" indent="0" algn="ctr">
              <a:buNone/>
              <a:defRPr>
                <a:solidFill>
                  <a:schemeClr val="tx1">
                    <a:tint val="75000"/>
                  </a:schemeClr>
                </a:solidFill>
              </a:defRPr>
            </a:lvl9pPr>
          </a:lstStyle>
          <a:p>
            <a:r>
              <a:rPr lang="fr-FR"/>
              <a:t>Modifiez le style des sous-titres du masque</a:t>
            </a:r>
          </a:p>
        </p:txBody>
      </p:sp>
    </p:spTree>
    <p:extLst>
      <p:ext uri="{BB962C8B-B14F-4D97-AF65-F5344CB8AC3E}">
        <p14:creationId xmlns:p14="http://schemas.microsoft.com/office/powerpoint/2010/main" val="2426566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Contenu 16/10">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lvl2pPr>
              <a:lnSpc>
                <a:spcPct val="100000"/>
              </a:lnSpc>
              <a:defRPr/>
            </a:lvl2pPr>
            <a:lvl3pPr>
              <a:lnSpc>
                <a:spcPct val="100000"/>
              </a:lnSpc>
              <a:defRPr/>
            </a:lvl3pPr>
            <a:lvl4pPr>
              <a:lnSpc>
                <a:spcPct val="100000"/>
              </a:lnSpc>
              <a:defRPr/>
            </a:lvl4pPr>
            <a:lvl5pPr>
              <a:lnSpc>
                <a:spcPct val="100000"/>
              </a:lnSpc>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itre 1">
            <a:extLst>
              <a:ext uri="{FF2B5EF4-FFF2-40B4-BE49-F238E27FC236}">
                <a16:creationId xmlns:a16="http://schemas.microsoft.com/office/drawing/2014/main" id="{91CD728F-9D43-2D63-20C0-174D43D7D3F8}"/>
              </a:ext>
            </a:extLst>
          </p:cNvPr>
          <p:cNvSpPr txBox="1">
            <a:spLocks/>
          </p:cNvSpPr>
          <p:nvPr userDrawn="1"/>
        </p:nvSpPr>
        <p:spPr>
          <a:xfrm>
            <a:off x="749853" y="6481634"/>
            <a:ext cx="7251148" cy="246800"/>
          </a:xfrm>
          <a:prstGeom prst="rect">
            <a:avLst/>
          </a:prstGeom>
          <a:gradFill flip="none" rotWithShape="1">
            <a:gsLst>
              <a:gs pos="0">
                <a:schemeClr val="accent1"/>
              </a:gs>
              <a:gs pos="0">
                <a:srgbClr val="FFFFFF">
                  <a:alpha val="0"/>
                </a:srgbClr>
              </a:gs>
            </a:gsLst>
            <a:path path="circle">
              <a:fillToRect l="100000" t="100000"/>
            </a:path>
            <a:tileRect r="-100000" b="-100000"/>
          </a:gradFill>
        </p:spPr>
        <p:txBody>
          <a:bodyPr vert="horz" lIns="360000" tIns="45720" rIns="91440" bIns="45720" rtlCol="0" anchor="ctr">
            <a:normAutofit fontScale="92500" lnSpcReduction="10000"/>
          </a:bodyPr>
          <a:lstStyle>
            <a:lvl1pPr algn="r" defTabSz="342900" rtl="0" eaLnBrk="1" latinLnBrk="0" hangingPunct="1">
              <a:spcBef>
                <a:spcPct val="0"/>
              </a:spcBef>
              <a:buNone/>
              <a:defRPr sz="2100" b="1" i="1" kern="1200">
                <a:solidFill>
                  <a:schemeClr val="tx2"/>
                </a:solidFill>
                <a:latin typeface="Arial Narrow" panose="020B0606020202030204" pitchFamily="34" charset="0"/>
                <a:ea typeface="+mj-ea"/>
                <a:cs typeface="+mj-cs"/>
              </a:defRPr>
            </a:lvl1pPr>
          </a:lstStyle>
          <a:p>
            <a:r>
              <a:rPr lang="fr-FR" sz="1200" b="0">
                <a:solidFill>
                  <a:schemeClr val="tx2"/>
                </a:solidFill>
              </a:rPr>
              <a:t>re</a:t>
            </a:r>
          </a:p>
        </p:txBody>
      </p:sp>
    </p:spTree>
    <p:extLst>
      <p:ext uri="{BB962C8B-B14F-4D97-AF65-F5344CB8AC3E}">
        <p14:creationId xmlns:p14="http://schemas.microsoft.com/office/powerpoint/2010/main" val="261798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apositive inter-titre">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stretch>
            <a:fillRect/>
          </a:stretch>
        </p:blipFill>
        <p:spPr>
          <a:xfrm>
            <a:off x="7619870" y="239613"/>
            <a:ext cx="1388533" cy="1041400"/>
          </a:xfrm>
          <a:prstGeom prst="rect">
            <a:avLst/>
          </a:prstGeom>
        </p:spPr>
      </p:pic>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re 1"/>
          <p:cNvSpPr>
            <a:spLocks noGrp="1"/>
          </p:cNvSpPr>
          <p:nvPr>
            <p:ph type="ctrTitle"/>
          </p:nvPr>
        </p:nvSpPr>
        <p:spPr>
          <a:xfrm>
            <a:off x="-7178" y="2340045"/>
            <a:ext cx="8214902" cy="1470025"/>
          </a:xfrm>
          <a:noFill/>
        </p:spPr>
        <p:txBody>
          <a:bodyPr>
            <a:normAutofit/>
          </a:bodyPr>
          <a:lstStyle>
            <a:lvl1pPr algn="r">
              <a:defRPr sz="3000" b="1" i="1" cap="all" baseline="0">
                <a:ln>
                  <a:noFill/>
                </a:ln>
                <a:solidFill>
                  <a:schemeClr val="tx2"/>
                </a:solidFill>
                <a:latin typeface="Arial Narrow" panose="020B0606020202030204" pitchFamily="34" charset="0"/>
              </a:defRPr>
            </a:lvl1pPr>
          </a:lstStyle>
          <a:p>
            <a:r>
              <a:rPr lang="fr-FR"/>
              <a:t>Modifiez le style du titre</a:t>
            </a:r>
          </a:p>
        </p:txBody>
      </p:sp>
      <p:sp>
        <p:nvSpPr>
          <p:cNvPr id="3" name="Sous-titre 2"/>
          <p:cNvSpPr>
            <a:spLocks noGrp="1"/>
          </p:cNvSpPr>
          <p:nvPr>
            <p:ph type="subTitle" idx="1"/>
          </p:nvPr>
        </p:nvSpPr>
        <p:spPr>
          <a:xfrm>
            <a:off x="1360176" y="4236671"/>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p>
        </p:txBody>
      </p:sp>
      <p:cxnSp>
        <p:nvCxnSpPr>
          <p:cNvPr id="11" name="Connecteur droit 10"/>
          <p:cNvCxnSpPr/>
          <p:nvPr/>
        </p:nvCxnSpPr>
        <p:spPr bwMode="auto">
          <a:xfrm>
            <a:off x="6569423" y="3416710"/>
            <a:ext cx="1638300" cy="0"/>
          </a:xfrm>
          <a:prstGeom prst="line">
            <a:avLst/>
          </a:prstGeom>
          <a:solidFill>
            <a:srgbClr val="F4370A"/>
          </a:solidFill>
          <a:ln w="57150" cap="flat" cmpd="sng" algn="ctr">
            <a:solidFill>
              <a:srgbClr val="EC6839"/>
            </a:solidFill>
            <a:prstDash val="solid"/>
            <a:round/>
            <a:headEnd type="none" w="med" len="med"/>
            <a:tailEnd type="none" w="med" len="med"/>
          </a:ln>
          <a:effectLst/>
        </p:spPr>
      </p:cxnSp>
    </p:spTree>
    <p:extLst>
      <p:ext uri="{BB962C8B-B14F-4D97-AF65-F5344CB8AC3E}">
        <p14:creationId xmlns:p14="http://schemas.microsoft.com/office/powerpoint/2010/main" val="346756977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stretch>
            <a:fillRect/>
          </a:stretch>
        </p:blipFill>
        <p:spPr>
          <a:xfrm>
            <a:off x="7594470" y="137830"/>
            <a:ext cx="1388533" cy="1041400"/>
          </a:xfrm>
          <a:prstGeom prst="rect">
            <a:avLst/>
          </a:prstGeom>
        </p:spPr>
      </p:pic>
      <p:pic>
        <p:nvPicPr>
          <p:cNvPr id="7" name="Imag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re 1"/>
          <p:cNvSpPr>
            <a:spLocks noGrp="1"/>
          </p:cNvSpPr>
          <p:nvPr>
            <p:ph type="title"/>
          </p:nvPr>
        </p:nvSpPr>
        <p:spPr>
          <a:xfrm>
            <a:off x="722313" y="4406902"/>
            <a:ext cx="7772400" cy="1362075"/>
          </a:xfrm>
          <a:solidFill>
            <a:schemeClr val="accent1"/>
          </a:solidFill>
        </p:spPr>
        <p:txBody>
          <a:bodyPr anchor="t"/>
          <a:lstStyle>
            <a:lvl1pPr algn="ctr">
              <a:defRPr sz="2700" b="1" cap="all">
                <a:solidFill>
                  <a:schemeClr val="bg1"/>
                </a:solidFill>
              </a:defRPr>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lgn="ctr">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Modifiez les styles du texte du masque</a:t>
            </a:r>
          </a:p>
        </p:txBody>
      </p:sp>
      <p:sp>
        <p:nvSpPr>
          <p:cNvPr id="6" name="Espace réservé du numéro de diapositive 5"/>
          <p:cNvSpPr>
            <a:spLocks noGrp="1"/>
          </p:cNvSpPr>
          <p:nvPr>
            <p:ph type="sldNum" sz="quarter" idx="12"/>
          </p:nvPr>
        </p:nvSpPr>
        <p:spPr>
          <a:xfrm>
            <a:off x="8682552" y="6455345"/>
            <a:ext cx="441569" cy="365125"/>
          </a:xfrm>
        </p:spPr>
        <p:txBody>
          <a:bodyPr/>
          <a:lstStyle/>
          <a:p>
            <a:fld id="{AD8045ED-DE0C-4527-8264-0379EF2BB254}" type="slidenum">
              <a:rPr lang="fr-FR" smtClean="0"/>
              <a:t>‹N°›</a:t>
            </a:fld>
            <a:endParaRPr lang="fr-FR"/>
          </a:p>
        </p:txBody>
      </p:sp>
    </p:spTree>
    <p:extLst>
      <p:ext uri="{BB962C8B-B14F-4D97-AF65-F5344CB8AC3E}">
        <p14:creationId xmlns:p14="http://schemas.microsoft.com/office/powerpoint/2010/main" val="4122520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re et contenu (Avec Logo)">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lvl1pPr marL="464400" indent="-272700">
              <a:lnSpc>
                <a:spcPct val="80000"/>
              </a:lnSpc>
              <a:spcBef>
                <a:spcPts val="468"/>
              </a:spcBef>
              <a:defRPr sz="2400" b="1" i="1">
                <a:solidFill>
                  <a:schemeClr val="accent6"/>
                </a:solidFill>
                <a:latin typeface="Arial Narrow" panose="020B0606020202030204" pitchFamily="34" charset="0"/>
              </a:defRPr>
            </a:lvl1pPr>
            <a:lvl2pPr>
              <a:spcBef>
                <a:spcPts val="300"/>
              </a:spcBef>
              <a:spcAft>
                <a:spcPts val="150"/>
              </a:spcAft>
              <a:defRPr sz="1800">
                <a:solidFill>
                  <a:schemeClr val="tx1">
                    <a:lumMod val="75000"/>
                    <a:lumOff val="25000"/>
                  </a:schemeClr>
                </a:solidFill>
                <a:latin typeface="Arial Narrow" panose="020B0606020202030204" pitchFamily="34" charset="0"/>
              </a:defRPr>
            </a:lvl2pPr>
            <a:lvl3pPr>
              <a:defRPr sz="1600">
                <a:solidFill>
                  <a:schemeClr val="tx1">
                    <a:lumMod val="75000"/>
                    <a:lumOff val="25000"/>
                  </a:schemeClr>
                </a:solidFill>
                <a:latin typeface="Arial Narrow" panose="020B0606020202030204" pitchFamily="34" charset="0"/>
              </a:defRPr>
            </a:lvl3pPr>
            <a:lvl4pPr>
              <a:defRPr sz="1400">
                <a:solidFill>
                  <a:schemeClr val="tx1">
                    <a:lumMod val="75000"/>
                    <a:lumOff val="25000"/>
                  </a:schemeClr>
                </a:solidFill>
                <a:latin typeface="Arial Narrow" panose="020B0606020202030204" pitchFamily="34" charset="0"/>
              </a:defRPr>
            </a:lvl4pPr>
            <a:lvl5pPr>
              <a:defRPr sz="1200">
                <a:solidFill>
                  <a:schemeClr val="tx1">
                    <a:lumMod val="75000"/>
                    <a:lumOff val="25000"/>
                  </a:schemeClr>
                </a:solidFill>
                <a:latin typeface="Arial Narrow" panose="020B0606020202030204" pitchFamily="34" charset="0"/>
              </a:defRPr>
            </a:lvl5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2" name="Espace réservé du numéro de diapositive 11"/>
          <p:cNvSpPr>
            <a:spLocks noGrp="1"/>
          </p:cNvSpPr>
          <p:nvPr>
            <p:ph type="sldNum" sz="quarter" idx="12"/>
          </p:nvPr>
        </p:nvSpPr>
        <p:spPr/>
        <p:txBody>
          <a:bodyPr/>
          <a:lstStyle/>
          <a:p>
            <a:fld id="{AD8045ED-DE0C-4527-8264-0379EF2BB254}" type="slidenum">
              <a:rPr lang="fr-FR" smtClean="0"/>
              <a:t>‹N°›</a:t>
            </a:fld>
            <a:endParaRPr lang="fr-FR"/>
          </a:p>
        </p:txBody>
      </p:sp>
      <p:sp>
        <p:nvSpPr>
          <p:cNvPr id="13" name="Titre 12"/>
          <p:cNvSpPr>
            <a:spLocks noGrp="1"/>
          </p:cNvSpPr>
          <p:nvPr>
            <p:ph type="title"/>
          </p:nvPr>
        </p:nvSpPr>
        <p:spPr>
          <a:xfrm>
            <a:off x="749853" y="181775"/>
            <a:ext cx="7251148" cy="527538"/>
          </a:xfrm>
          <a:gradFill>
            <a:gsLst>
              <a:gs pos="0">
                <a:schemeClr val="accent1"/>
              </a:gs>
              <a:gs pos="0">
                <a:srgbClr val="FFFFFF">
                  <a:alpha val="0"/>
                </a:srgbClr>
              </a:gs>
            </a:gsLst>
          </a:gradFill>
        </p:spPr>
        <p:txBody>
          <a:bodyPr>
            <a:normAutofit/>
          </a:bodyPr>
          <a:lstStyle>
            <a:lvl1pPr algn="r">
              <a:defRPr sz="2100" b="1" i="1" baseline="0">
                <a:solidFill>
                  <a:schemeClr val="tx2"/>
                </a:solidFill>
                <a:latin typeface="Arial Narrow" panose="020B0606020202030204" pitchFamily="34" charset="0"/>
              </a:defRPr>
            </a:lvl1pPr>
          </a:lstStyle>
          <a:p>
            <a:r>
              <a:rPr lang="fr-FR"/>
              <a:t>Modifiez le style du titre</a:t>
            </a:r>
          </a:p>
        </p:txBody>
      </p:sp>
      <p:cxnSp>
        <p:nvCxnSpPr>
          <p:cNvPr id="16" name="Connecteur droit 15"/>
          <p:cNvCxnSpPr>
            <a:cxnSpLocks/>
          </p:cNvCxnSpPr>
          <p:nvPr/>
        </p:nvCxnSpPr>
        <p:spPr bwMode="auto">
          <a:xfrm>
            <a:off x="2895600" y="734027"/>
            <a:ext cx="5105401" cy="0"/>
          </a:xfrm>
          <a:prstGeom prst="line">
            <a:avLst/>
          </a:prstGeom>
          <a:solidFill>
            <a:srgbClr val="F4370A"/>
          </a:solidFill>
          <a:ln w="38100" cap="flat" cmpd="sng" algn="ctr">
            <a:solidFill>
              <a:srgbClr val="EC6839"/>
            </a:solidFill>
            <a:prstDash val="solid"/>
            <a:round/>
            <a:headEnd type="none" w="med" len="med"/>
            <a:tailEnd type="none" w="med" len="med"/>
          </a:ln>
          <a:effectLst/>
        </p:spPr>
      </p:cxnSp>
      <p:sp>
        <p:nvSpPr>
          <p:cNvPr id="2" name="Espace réservé du titre 1">
            <a:extLst>
              <a:ext uri="{FF2B5EF4-FFF2-40B4-BE49-F238E27FC236}">
                <a16:creationId xmlns:a16="http://schemas.microsoft.com/office/drawing/2014/main" id="{8BAC81C6-85FA-8C92-2B5B-D9DA672D7519}"/>
              </a:ext>
            </a:extLst>
          </p:cNvPr>
          <p:cNvSpPr txBox="1">
            <a:spLocks/>
          </p:cNvSpPr>
          <p:nvPr userDrawn="1"/>
        </p:nvSpPr>
        <p:spPr>
          <a:xfrm>
            <a:off x="749853" y="6481634"/>
            <a:ext cx="7251148" cy="246800"/>
          </a:xfrm>
          <a:prstGeom prst="rect">
            <a:avLst/>
          </a:prstGeom>
          <a:gradFill flip="none" rotWithShape="1">
            <a:gsLst>
              <a:gs pos="0">
                <a:schemeClr val="accent1"/>
              </a:gs>
              <a:gs pos="0">
                <a:srgbClr val="FFFFFF">
                  <a:alpha val="0"/>
                </a:srgbClr>
              </a:gs>
            </a:gsLst>
            <a:path path="circle">
              <a:fillToRect l="100000" t="100000"/>
            </a:path>
            <a:tileRect r="-100000" b="-100000"/>
          </a:gradFill>
        </p:spPr>
        <p:txBody>
          <a:bodyPr vert="horz" lIns="360000" tIns="45720" rIns="91440" bIns="45720" rtlCol="0" anchor="ctr">
            <a:normAutofit fontScale="92500" lnSpcReduction="10000"/>
          </a:bodyPr>
          <a:lstStyle>
            <a:lvl1pPr algn="r" defTabSz="342900" rtl="0" eaLnBrk="1" latinLnBrk="0" hangingPunct="1">
              <a:spcBef>
                <a:spcPct val="0"/>
              </a:spcBef>
              <a:buNone/>
              <a:defRPr sz="2100" b="1" i="1" kern="1200">
                <a:solidFill>
                  <a:schemeClr val="tx2"/>
                </a:solidFill>
                <a:latin typeface="Arial Narrow" panose="020B0606020202030204" pitchFamily="34" charset="0"/>
                <a:ea typeface="+mj-ea"/>
                <a:cs typeface="+mj-cs"/>
              </a:defRPr>
            </a:lvl1pPr>
          </a:lstStyle>
          <a:p>
            <a:endParaRPr lang="fr-FR" sz="1200" b="0"/>
          </a:p>
        </p:txBody>
      </p:sp>
    </p:spTree>
    <p:extLst>
      <p:ext uri="{BB962C8B-B14F-4D97-AF65-F5344CB8AC3E}">
        <p14:creationId xmlns:p14="http://schemas.microsoft.com/office/powerpoint/2010/main" val="1522545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re et contenu (Sans Logo)">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lvl1pPr marL="464400" indent="-272700">
              <a:lnSpc>
                <a:spcPct val="80000"/>
              </a:lnSpc>
              <a:spcBef>
                <a:spcPts val="468"/>
              </a:spcBef>
              <a:defRPr sz="2400" b="1" i="1">
                <a:solidFill>
                  <a:schemeClr val="accent6"/>
                </a:solidFill>
                <a:latin typeface="Arial Narrow" panose="020B0606020202030204" pitchFamily="34" charset="0"/>
              </a:defRPr>
            </a:lvl1pPr>
            <a:lvl2pPr>
              <a:spcBef>
                <a:spcPts val="300"/>
              </a:spcBef>
              <a:spcAft>
                <a:spcPts val="150"/>
              </a:spcAft>
              <a:defRPr sz="1800">
                <a:solidFill>
                  <a:schemeClr val="tx1">
                    <a:lumMod val="75000"/>
                    <a:lumOff val="25000"/>
                  </a:schemeClr>
                </a:solidFill>
                <a:latin typeface="Arial Narrow" panose="020B0606020202030204" pitchFamily="34" charset="0"/>
              </a:defRPr>
            </a:lvl2pPr>
            <a:lvl3pPr>
              <a:defRPr sz="1600">
                <a:solidFill>
                  <a:schemeClr val="tx1">
                    <a:lumMod val="75000"/>
                    <a:lumOff val="25000"/>
                  </a:schemeClr>
                </a:solidFill>
                <a:latin typeface="Arial Narrow" panose="020B0606020202030204" pitchFamily="34" charset="0"/>
              </a:defRPr>
            </a:lvl3pPr>
            <a:lvl4pPr>
              <a:defRPr sz="1400">
                <a:solidFill>
                  <a:schemeClr val="tx1">
                    <a:lumMod val="75000"/>
                    <a:lumOff val="25000"/>
                  </a:schemeClr>
                </a:solidFill>
                <a:latin typeface="Arial Narrow" panose="020B0606020202030204" pitchFamily="34" charset="0"/>
              </a:defRPr>
            </a:lvl4pPr>
            <a:lvl5pPr>
              <a:defRPr sz="1200">
                <a:solidFill>
                  <a:schemeClr val="tx1">
                    <a:lumMod val="75000"/>
                    <a:lumOff val="25000"/>
                  </a:schemeClr>
                </a:solidFill>
                <a:latin typeface="Arial Narrow" panose="020B0606020202030204" pitchFamily="34" charset="0"/>
              </a:defRPr>
            </a:lvl5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2" name="Espace réservé du numéro de diapositive 11"/>
          <p:cNvSpPr>
            <a:spLocks noGrp="1"/>
          </p:cNvSpPr>
          <p:nvPr>
            <p:ph type="sldNum" sz="quarter" idx="12"/>
          </p:nvPr>
        </p:nvSpPr>
        <p:spPr/>
        <p:txBody>
          <a:bodyPr/>
          <a:lstStyle/>
          <a:p>
            <a:fld id="{AD8045ED-DE0C-4527-8264-0379EF2BB254}" type="slidenum">
              <a:rPr lang="fr-FR" smtClean="0"/>
              <a:t>‹N°›</a:t>
            </a:fld>
            <a:endParaRPr lang="fr-FR"/>
          </a:p>
        </p:txBody>
      </p:sp>
      <p:sp>
        <p:nvSpPr>
          <p:cNvPr id="13" name="Titre 12"/>
          <p:cNvSpPr>
            <a:spLocks noGrp="1"/>
          </p:cNvSpPr>
          <p:nvPr>
            <p:ph type="title"/>
          </p:nvPr>
        </p:nvSpPr>
        <p:spPr>
          <a:xfrm>
            <a:off x="749853" y="181775"/>
            <a:ext cx="7251148" cy="527538"/>
          </a:xfrm>
          <a:gradFill>
            <a:gsLst>
              <a:gs pos="0">
                <a:schemeClr val="accent1"/>
              </a:gs>
              <a:gs pos="0">
                <a:srgbClr val="FFFFFF">
                  <a:alpha val="0"/>
                </a:srgbClr>
              </a:gs>
            </a:gsLst>
          </a:gradFill>
        </p:spPr>
        <p:txBody>
          <a:bodyPr>
            <a:normAutofit/>
          </a:bodyPr>
          <a:lstStyle>
            <a:lvl1pPr algn="r">
              <a:defRPr sz="2100" b="1" i="1" baseline="0">
                <a:solidFill>
                  <a:schemeClr val="tx2"/>
                </a:solidFill>
                <a:latin typeface="Arial Narrow" panose="020B0606020202030204" pitchFamily="34" charset="0"/>
              </a:defRPr>
            </a:lvl1pPr>
          </a:lstStyle>
          <a:p>
            <a:r>
              <a:rPr lang="fr-FR"/>
              <a:t>Modifiez le style du titre</a:t>
            </a:r>
          </a:p>
        </p:txBody>
      </p:sp>
      <p:cxnSp>
        <p:nvCxnSpPr>
          <p:cNvPr id="16" name="Connecteur droit 15"/>
          <p:cNvCxnSpPr>
            <a:cxnSpLocks/>
          </p:cNvCxnSpPr>
          <p:nvPr/>
        </p:nvCxnSpPr>
        <p:spPr bwMode="auto">
          <a:xfrm>
            <a:off x="2895600" y="734027"/>
            <a:ext cx="5105401" cy="0"/>
          </a:xfrm>
          <a:prstGeom prst="line">
            <a:avLst/>
          </a:prstGeom>
          <a:solidFill>
            <a:srgbClr val="F4370A"/>
          </a:solidFill>
          <a:ln w="38100" cap="flat" cmpd="sng" algn="ctr">
            <a:solidFill>
              <a:srgbClr val="EC6839"/>
            </a:solidFill>
            <a:prstDash val="solid"/>
            <a:round/>
            <a:headEnd type="none" w="med" len="med"/>
            <a:tailEnd type="none" w="med" len="med"/>
          </a:ln>
          <a:effectLst/>
        </p:spPr>
      </p:cxnSp>
      <p:sp>
        <p:nvSpPr>
          <p:cNvPr id="2" name="Espace réservé du titre 1">
            <a:extLst>
              <a:ext uri="{FF2B5EF4-FFF2-40B4-BE49-F238E27FC236}">
                <a16:creationId xmlns:a16="http://schemas.microsoft.com/office/drawing/2014/main" id="{CD0E72EB-DA12-99DC-84C1-993DBF3C8B76}"/>
              </a:ext>
            </a:extLst>
          </p:cNvPr>
          <p:cNvSpPr txBox="1">
            <a:spLocks/>
          </p:cNvSpPr>
          <p:nvPr userDrawn="1"/>
        </p:nvSpPr>
        <p:spPr>
          <a:xfrm>
            <a:off x="749853" y="6481634"/>
            <a:ext cx="7251148" cy="246800"/>
          </a:xfrm>
          <a:prstGeom prst="rect">
            <a:avLst/>
          </a:prstGeom>
          <a:gradFill flip="none" rotWithShape="1">
            <a:gsLst>
              <a:gs pos="0">
                <a:schemeClr val="accent1"/>
              </a:gs>
              <a:gs pos="0">
                <a:srgbClr val="FFFFFF">
                  <a:alpha val="0"/>
                </a:srgbClr>
              </a:gs>
            </a:gsLst>
            <a:path path="circle">
              <a:fillToRect l="100000" t="100000"/>
            </a:path>
            <a:tileRect r="-100000" b="-100000"/>
          </a:gradFill>
        </p:spPr>
        <p:txBody>
          <a:bodyPr vert="horz" lIns="360000" tIns="45720" rIns="91440" bIns="45720" rtlCol="0" anchor="ctr">
            <a:normAutofit fontScale="92500" lnSpcReduction="10000"/>
          </a:bodyPr>
          <a:lstStyle>
            <a:lvl1pPr algn="r" defTabSz="342900" rtl="0" eaLnBrk="1" latinLnBrk="0" hangingPunct="1">
              <a:spcBef>
                <a:spcPct val="0"/>
              </a:spcBef>
              <a:buNone/>
              <a:defRPr sz="2100" b="1" i="1" kern="1200">
                <a:solidFill>
                  <a:schemeClr val="tx2"/>
                </a:solidFill>
                <a:latin typeface="Arial Narrow" panose="020B0606020202030204" pitchFamily="34" charset="0"/>
                <a:ea typeface="+mj-ea"/>
                <a:cs typeface="+mj-cs"/>
              </a:defRPr>
            </a:lvl1pPr>
          </a:lstStyle>
          <a:p>
            <a:endParaRPr lang="fr-FR" sz="1200" b="0"/>
          </a:p>
        </p:txBody>
      </p:sp>
    </p:spTree>
    <p:extLst>
      <p:ext uri="{BB962C8B-B14F-4D97-AF65-F5344CB8AC3E}">
        <p14:creationId xmlns:p14="http://schemas.microsoft.com/office/powerpoint/2010/main" val="3269579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749853" y="180341"/>
            <a:ext cx="7251148" cy="527538"/>
          </a:xfrm>
        </p:spPr>
        <p:txBody>
          <a:bodyPr/>
          <a:lstStyle/>
          <a:p>
            <a:r>
              <a:rPr lang="fr-FR"/>
              <a:t>Modifiez le style du titre</a:t>
            </a:r>
          </a:p>
        </p:txBody>
      </p:sp>
      <p:sp>
        <p:nvSpPr>
          <p:cNvPr id="3" name="Espace réservé du contenu 2"/>
          <p:cNvSpPr>
            <a:spLocks noGrp="1"/>
          </p:cNvSpPr>
          <p:nvPr>
            <p:ph sz="half" idx="1"/>
          </p:nvPr>
        </p:nvSpPr>
        <p:spPr>
          <a:xfrm>
            <a:off x="457200" y="1169507"/>
            <a:ext cx="4038600" cy="5294301"/>
          </a:xfrm>
        </p:spPr>
        <p:txBody>
          <a:bodyPr/>
          <a:lstStyle>
            <a:lvl1pPr>
              <a:defRPr sz="1800"/>
            </a:lvl1pPr>
            <a:lvl2pPr>
              <a:defRPr sz="1600"/>
            </a:lvl2pPr>
            <a:lvl3pPr>
              <a:defRPr sz="1400"/>
            </a:lvl3pPr>
            <a:lvl4pPr>
              <a:defRPr sz="1200"/>
            </a:lvl4pPr>
            <a:lvl5pPr>
              <a:defRPr sz="120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174845"/>
            <a:ext cx="4038600" cy="5288964"/>
          </a:xfrm>
        </p:spPr>
        <p:txBody>
          <a:bodyPr/>
          <a:lstStyle>
            <a:lvl1pPr>
              <a:defRPr sz="1800"/>
            </a:lvl1pPr>
            <a:lvl2pPr>
              <a:defRPr sz="1600"/>
            </a:lvl2pPr>
            <a:lvl3pPr>
              <a:defRPr sz="1400"/>
            </a:lvl3pPr>
            <a:lvl4pPr>
              <a:defRPr sz="1200"/>
            </a:lvl4pPr>
            <a:lvl5pPr>
              <a:defRPr sz="120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AD8045ED-DE0C-4527-8264-0379EF2BB254}" type="slidenum">
              <a:rPr lang="fr-FR" smtClean="0"/>
              <a:t>‹N°›</a:t>
            </a:fld>
            <a:endParaRPr lang="fr-FR"/>
          </a:p>
        </p:txBody>
      </p:sp>
      <p:cxnSp>
        <p:nvCxnSpPr>
          <p:cNvPr id="9" name="Connecteur droit 8"/>
          <p:cNvCxnSpPr>
            <a:cxnSpLocks/>
          </p:cNvCxnSpPr>
          <p:nvPr/>
        </p:nvCxnSpPr>
        <p:spPr bwMode="auto">
          <a:xfrm>
            <a:off x="2895600" y="734027"/>
            <a:ext cx="5105401" cy="0"/>
          </a:xfrm>
          <a:prstGeom prst="line">
            <a:avLst/>
          </a:prstGeom>
          <a:solidFill>
            <a:srgbClr val="F4370A"/>
          </a:solidFill>
          <a:ln w="38100" cap="flat" cmpd="sng" algn="ctr">
            <a:solidFill>
              <a:srgbClr val="EC6839"/>
            </a:solidFill>
            <a:prstDash val="solid"/>
            <a:round/>
            <a:headEnd type="none" w="med" len="med"/>
            <a:tailEnd type="none" w="med" len="med"/>
          </a:ln>
          <a:effectLst/>
        </p:spPr>
      </p:cxnSp>
      <p:sp>
        <p:nvSpPr>
          <p:cNvPr id="5" name="Espace réservé du titre 1">
            <a:extLst>
              <a:ext uri="{FF2B5EF4-FFF2-40B4-BE49-F238E27FC236}">
                <a16:creationId xmlns:a16="http://schemas.microsoft.com/office/drawing/2014/main" id="{325E50B5-327D-3FED-0D5C-B9730D4FFFBE}"/>
              </a:ext>
            </a:extLst>
          </p:cNvPr>
          <p:cNvSpPr txBox="1">
            <a:spLocks/>
          </p:cNvSpPr>
          <p:nvPr userDrawn="1"/>
        </p:nvSpPr>
        <p:spPr>
          <a:xfrm>
            <a:off x="749853" y="6481634"/>
            <a:ext cx="7251148" cy="246800"/>
          </a:xfrm>
          <a:prstGeom prst="rect">
            <a:avLst/>
          </a:prstGeom>
          <a:gradFill flip="none" rotWithShape="1">
            <a:gsLst>
              <a:gs pos="0">
                <a:schemeClr val="accent1"/>
              </a:gs>
              <a:gs pos="0">
                <a:srgbClr val="FFFFFF">
                  <a:alpha val="0"/>
                </a:srgbClr>
              </a:gs>
            </a:gsLst>
            <a:path path="circle">
              <a:fillToRect l="100000" t="100000"/>
            </a:path>
            <a:tileRect r="-100000" b="-100000"/>
          </a:gradFill>
        </p:spPr>
        <p:txBody>
          <a:bodyPr vert="horz" lIns="360000" tIns="45720" rIns="91440" bIns="45720" rtlCol="0" anchor="ctr">
            <a:normAutofit fontScale="92500" lnSpcReduction="10000"/>
          </a:bodyPr>
          <a:lstStyle>
            <a:lvl1pPr algn="r" defTabSz="342900" rtl="0" eaLnBrk="1" latinLnBrk="0" hangingPunct="1">
              <a:spcBef>
                <a:spcPct val="0"/>
              </a:spcBef>
              <a:buNone/>
              <a:defRPr sz="2100" b="1" i="1" kern="1200">
                <a:solidFill>
                  <a:schemeClr val="tx2"/>
                </a:solidFill>
                <a:latin typeface="Arial Narrow" panose="020B0606020202030204" pitchFamily="34" charset="0"/>
                <a:ea typeface="+mj-ea"/>
                <a:cs typeface="+mj-cs"/>
              </a:defRPr>
            </a:lvl1pPr>
          </a:lstStyle>
          <a:p>
            <a:endParaRPr lang="fr-FR" sz="1200" b="0"/>
          </a:p>
        </p:txBody>
      </p:sp>
    </p:spTree>
    <p:extLst>
      <p:ext uri="{BB962C8B-B14F-4D97-AF65-F5344CB8AC3E}">
        <p14:creationId xmlns:p14="http://schemas.microsoft.com/office/powerpoint/2010/main" val="4209688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749853" y="180341"/>
            <a:ext cx="7251148" cy="527538"/>
          </a:xfr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155365"/>
            <a:ext cx="4040188" cy="639762"/>
          </a:xfrm>
        </p:spPr>
        <p:txBody>
          <a:bodyPr anchor="b"/>
          <a:lstStyle>
            <a:lvl1pPr marL="0" indent="0">
              <a:buNone/>
              <a:defRPr sz="1800" b="1">
                <a:solidFill>
                  <a:schemeClr val="tx1">
                    <a:lumMod val="50000"/>
                    <a:lumOff val="5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457200" y="1935561"/>
            <a:ext cx="4040188" cy="4613225"/>
          </a:xfrm>
        </p:spPr>
        <p:txBody>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155365"/>
            <a:ext cx="4041775" cy="639762"/>
          </a:xfrm>
        </p:spPr>
        <p:txBody>
          <a:bodyPr anchor="b"/>
          <a:lstStyle>
            <a:lvl1pPr marL="0" indent="0">
              <a:buNone/>
              <a:defRPr sz="1800" b="1">
                <a:solidFill>
                  <a:schemeClr val="tx1">
                    <a:lumMod val="50000"/>
                    <a:lumOff val="5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4645026" y="1935560"/>
            <a:ext cx="4041775" cy="4613224"/>
          </a:xfrm>
        </p:spPr>
        <p:txBody>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p:cNvSpPr>
            <a:spLocks noGrp="1"/>
          </p:cNvSpPr>
          <p:nvPr>
            <p:ph type="sldNum" sz="quarter" idx="12"/>
          </p:nvPr>
        </p:nvSpPr>
        <p:spPr/>
        <p:txBody>
          <a:bodyPr/>
          <a:lstStyle/>
          <a:p>
            <a:fld id="{AD8045ED-DE0C-4527-8264-0379EF2BB254}" type="slidenum">
              <a:rPr lang="fr-FR" smtClean="0"/>
              <a:t>‹N°›</a:t>
            </a:fld>
            <a:endParaRPr lang="fr-FR"/>
          </a:p>
        </p:txBody>
      </p:sp>
      <p:cxnSp>
        <p:nvCxnSpPr>
          <p:cNvPr id="11" name="Connecteur droit 10"/>
          <p:cNvCxnSpPr>
            <a:cxnSpLocks/>
          </p:cNvCxnSpPr>
          <p:nvPr/>
        </p:nvCxnSpPr>
        <p:spPr bwMode="auto">
          <a:xfrm>
            <a:off x="2895600" y="734027"/>
            <a:ext cx="5105401" cy="0"/>
          </a:xfrm>
          <a:prstGeom prst="line">
            <a:avLst/>
          </a:prstGeom>
          <a:solidFill>
            <a:srgbClr val="F4370A"/>
          </a:solidFill>
          <a:ln w="38100" cap="flat" cmpd="sng" algn="ctr">
            <a:solidFill>
              <a:srgbClr val="EC6839"/>
            </a:solidFill>
            <a:prstDash val="solid"/>
            <a:round/>
            <a:headEnd type="none" w="med" len="med"/>
            <a:tailEnd type="none" w="med" len="med"/>
          </a:ln>
          <a:effectLst/>
        </p:spPr>
      </p:cxnSp>
      <p:sp>
        <p:nvSpPr>
          <p:cNvPr id="7" name="Espace réservé du titre 1">
            <a:extLst>
              <a:ext uri="{FF2B5EF4-FFF2-40B4-BE49-F238E27FC236}">
                <a16:creationId xmlns:a16="http://schemas.microsoft.com/office/drawing/2014/main" id="{67148137-0062-5E8C-6488-277A4C5C51A5}"/>
              </a:ext>
            </a:extLst>
          </p:cNvPr>
          <p:cNvSpPr txBox="1">
            <a:spLocks/>
          </p:cNvSpPr>
          <p:nvPr userDrawn="1"/>
        </p:nvSpPr>
        <p:spPr>
          <a:xfrm>
            <a:off x="749853" y="6481634"/>
            <a:ext cx="7251148" cy="246800"/>
          </a:xfrm>
          <a:prstGeom prst="rect">
            <a:avLst/>
          </a:prstGeom>
          <a:gradFill flip="none" rotWithShape="1">
            <a:gsLst>
              <a:gs pos="0">
                <a:schemeClr val="accent1"/>
              </a:gs>
              <a:gs pos="0">
                <a:srgbClr val="FFFFFF">
                  <a:alpha val="0"/>
                </a:srgbClr>
              </a:gs>
            </a:gsLst>
            <a:path path="circle">
              <a:fillToRect l="100000" t="100000"/>
            </a:path>
            <a:tileRect r="-100000" b="-100000"/>
          </a:gradFill>
        </p:spPr>
        <p:txBody>
          <a:bodyPr vert="horz" lIns="360000" tIns="45720" rIns="91440" bIns="45720" rtlCol="0" anchor="ctr">
            <a:normAutofit fontScale="92500" lnSpcReduction="10000"/>
          </a:bodyPr>
          <a:lstStyle>
            <a:lvl1pPr algn="r" defTabSz="342900" rtl="0" eaLnBrk="1" latinLnBrk="0" hangingPunct="1">
              <a:spcBef>
                <a:spcPct val="0"/>
              </a:spcBef>
              <a:buNone/>
              <a:defRPr sz="2100" b="1" i="1" kern="1200">
                <a:solidFill>
                  <a:schemeClr val="tx2"/>
                </a:solidFill>
                <a:latin typeface="Arial Narrow" panose="020B0606020202030204" pitchFamily="34" charset="0"/>
                <a:ea typeface="+mj-ea"/>
                <a:cs typeface="+mj-cs"/>
              </a:defRPr>
            </a:lvl1pPr>
          </a:lstStyle>
          <a:p>
            <a:endParaRPr lang="fr-FR" sz="1200" b="0"/>
          </a:p>
        </p:txBody>
      </p:sp>
    </p:spTree>
    <p:extLst>
      <p:ext uri="{BB962C8B-B14F-4D97-AF65-F5344CB8AC3E}">
        <p14:creationId xmlns:p14="http://schemas.microsoft.com/office/powerpoint/2010/main" val="958962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749853" y="180341"/>
            <a:ext cx="7251148" cy="527538"/>
          </a:xfrm>
        </p:spPr>
        <p:txBody>
          <a:bodyPr/>
          <a:lstStyle/>
          <a:p>
            <a:r>
              <a:rPr lang="fr-FR"/>
              <a:t>Modifiez le style du titre</a:t>
            </a:r>
          </a:p>
        </p:txBody>
      </p:sp>
      <p:sp>
        <p:nvSpPr>
          <p:cNvPr id="5" name="Espace réservé du numéro de diapositive 4"/>
          <p:cNvSpPr>
            <a:spLocks noGrp="1"/>
          </p:cNvSpPr>
          <p:nvPr>
            <p:ph type="sldNum" sz="quarter" idx="12"/>
          </p:nvPr>
        </p:nvSpPr>
        <p:spPr/>
        <p:txBody>
          <a:bodyPr/>
          <a:lstStyle/>
          <a:p>
            <a:fld id="{AD8045ED-DE0C-4527-8264-0379EF2BB254}" type="slidenum">
              <a:rPr lang="fr-FR" smtClean="0"/>
              <a:t>‹N°›</a:t>
            </a:fld>
            <a:endParaRPr lang="fr-FR"/>
          </a:p>
        </p:txBody>
      </p:sp>
      <p:cxnSp>
        <p:nvCxnSpPr>
          <p:cNvPr id="7" name="Connecteur droit 6"/>
          <p:cNvCxnSpPr>
            <a:cxnSpLocks/>
          </p:cNvCxnSpPr>
          <p:nvPr/>
        </p:nvCxnSpPr>
        <p:spPr bwMode="auto">
          <a:xfrm>
            <a:off x="2895600" y="734027"/>
            <a:ext cx="5105401" cy="0"/>
          </a:xfrm>
          <a:prstGeom prst="line">
            <a:avLst/>
          </a:prstGeom>
          <a:solidFill>
            <a:srgbClr val="F4370A"/>
          </a:solidFill>
          <a:ln w="38100" cap="flat" cmpd="sng" algn="ctr">
            <a:solidFill>
              <a:srgbClr val="EC6839"/>
            </a:solidFill>
            <a:prstDash val="solid"/>
            <a:round/>
            <a:headEnd type="none" w="med" len="med"/>
            <a:tailEnd type="none" w="med" len="med"/>
          </a:ln>
          <a:effectLst/>
        </p:spPr>
      </p:cxnSp>
      <p:sp>
        <p:nvSpPr>
          <p:cNvPr id="3" name="Espace réservé du titre 1">
            <a:extLst>
              <a:ext uri="{FF2B5EF4-FFF2-40B4-BE49-F238E27FC236}">
                <a16:creationId xmlns:a16="http://schemas.microsoft.com/office/drawing/2014/main" id="{8ECF7E83-4258-9015-ADB8-A7D05671C141}"/>
              </a:ext>
            </a:extLst>
          </p:cNvPr>
          <p:cNvSpPr txBox="1">
            <a:spLocks/>
          </p:cNvSpPr>
          <p:nvPr userDrawn="1"/>
        </p:nvSpPr>
        <p:spPr>
          <a:xfrm>
            <a:off x="749853" y="6481634"/>
            <a:ext cx="7251148" cy="246800"/>
          </a:xfrm>
          <a:prstGeom prst="rect">
            <a:avLst/>
          </a:prstGeom>
          <a:gradFill flip="none" rotWithShape="1">
            <a:gsLst>
              <a:gs pos="0">
                <a:schemeClr val="accent1"/>
              </a:gs>
              <a:gs pos="0">
                <a:srgbClr val="FFFFFF">
                  <a:alpha val="0"/>
                </a:srgbClr>
              </a:gs>
            </a:gsLst>
            <a:path path="circle">
              <a:fillToRect l="100000" t="100000"/>
            </a:path>
            <a:tileRect r="-100000" b="-100000"/>
          </a:gradFill>
        </p:spPr>
        <p:txBody>
          <a:bodyPr vert="horz" lIns="360000" tIns="45720" rIns="91440" bIns="45720" rtlCol="0" anchor="ctr">
            <a:normAutofit fontScale="92500" lnSpcReduction="10000"/>
          </a:bodyPr>
          <a:lstStyle>
            <a:lvl1pPr algn="r" defTabSz="342900" rtl="0" eaLnBrk="1" latinLnBrk="0" hangingPunct="1">
              <a:spcBef>
                <a:spcPct val="0"/>
              </a:spcBef>
              <a:buNone/>
              <a:defRPr sz="2100" b="1" i="1" kern="1200">
                <a:solidFill>
                  <a:schemeClr val="tx2"/>
                </a:solidFill>
                <a:latin typeface="Arial Narrow" panose="020B0606020202030204" pitchFamily="34" charset="0"/>
                <a:ea typeface="+mj-ea"/>
                <a:cs typeface="+mj-cs"/>
              </a:defRPr>
            </a:lvl1pPr>
          </a:lstStyle>
          <a:p>
            <a:endParaRPr lang="fr-FR" sz="1200" b="0"/>
          </a:p>
        </p:txBody>
      </p:sp>
    </p:spTree>
    <p:extLst>
      <p:ext uri="{BB962C8B-B14F-4D97-AF65-F5344CB8AC3E}">
        <p14:creationId xmlns:p14="http://schemas.microsoft.com/office/powerpoint/2010/main" val="833332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AD8045ED-DE0C-4527-8264-0379EF2BB254}" type="slidenum">
              <a:rPr lang="fr-FR" smtClean="0"/>
              <a:t>‹N°›</a:t>
            </a:fld>
            <a:endParaRPr lang="fr-FR"/>
          </a:p>
        </p:txBody>
      </p:sp>
    </p:spTree>
    <p:extLst>
      <p:ext uri="{BB962C8B-B14F-4D97-AF65-F5344CB8AC3E}">
        <p14:creationId xmlns:p14="http://schemas.microsoft.com/office/powerpoint/2010/main" val="4056812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Espace réservé du numéro de diapositive 5"/>
          <p:cNvSpPr>
            <a:spLocks noGrp="1"/>
          </p:cNvSpPr>
          <p:nvPr>
            <p:ph type="sldNum" sz="quarter" idx="4"/>
          </p:nvPr>
        </p:nvSpPr>
        <p:spPr>
          <a:xfrm>
            <a:off x="8682552" y="6463811"/>
            <a:ext cx="4415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D8045ED-DE0C-4527-8264-0379EF2BB254}" type="slidenum">
              <a:rPr lang="fr-FR" smtClean="0"/>
              <a:t>‹N°›</a:t>
            </a:fld>
            <a:endParaRPr lang="fr-FR"/>
          </a:p>
        </p:txBody>
      </p:sp>
      <p:pic>
        <p:nvPicPr>
          <p:cNvPr id="7" name="Image 6"/>
          <p:cNvPicPr>
            <a:picLocks noChangeAspect="1"/>
          </p:cNvPicPr>
          <p:nvPr userDrawn="1"/>
        </p:nvPicPr>
        <p:blipFill>
          <a:blip r:embed="rId20"/>
          <a:stretch>
            <a:fillRect/>
          </a:stretch>
        </p:blipFill>
        <p:spPr>
          <a:xfrm>
            <a:off x="0" y="0"/>
            <a:ext cx="1608667" cy="1111250"/>
          </a:xfrm>
          <a:prstGeom prst="rect">
            <a:avLst/>
          </a:prstGeom>
        </p:spPr>
      </p:pic>
      <p:sp>
        <p:nvSpPr>
          <p:cNvPr id="2" name="Espace réservé du titre 1"/>
          <p:cNvSpPr>
            <a:spLocks noGrp="1"/>
          </p:cNvSpPr>
          <p:nvPr>
            <p:ph type="title"/>
          </p:nvPr>
        </p:nvSpPr>
        <p:spPr>
          <a:xfrm>
            <a:off x="749853" y="147389"/>
            <a:ext cx="7251148" cy="527538"/>
          </a:xfrm>
          <a:prstGeom prst="rect">
            <a:avLst/>
          </a:prstGeom>
          <a:gradFill flip="none" rotWithShape="1">
            <a:gsLst>
              <a:gs pos="0">
                <a:schemeClr val="accent1"/>
              </a:gs>
              <a:gs pos="0">
                <a:srgbClr val="FFFFFF">
                  <a:alpha val="0"/>
                </a:srgbClr>
              </a:gs>
            </a:gsLst>
            <a:path path="circle">
              <a:fillToRect l="100000" t="100000"/>
            </a:path>
            <a:tileRect r="-100000" b="-100000"/>
          </a:gradFill>
        </p:spPr>
        <p:txBody>
          <a:bodyPr vert="horz" lIns="36000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181654"/>
            <a:ext cx="8229600" cy="528215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21245616"/>
      </p:ext>
    </p:extLst>
  </p:cSld>
  <p:clrMap bg1="lt1" tx1="dk1" bg2="lt2" tx2="dk2" accent1="accent1" accent2="accent2" accent3="accent3" accent4="accent4" accent5="accent5" accent6="accent6" hlink="hlink" folHlink="folHlink"/>
  <p:sldLayoutIdLst>
    <p:sldLayoutId id="2147483689" r:id="rId1"/>
    <p:sldLayoutId id="2147483673" r:id="rId2"/>
    <p:sldLayoutId id="2147483675" r:id="rId3"/>
    <p:sldLayoutId id="2147483674" r:id="rId4"/>
    <p:sldLayoutId id="2147483688"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hf hdr="0" ftr="0" dt="0"/>
  <p:txStyles>
    <p:titleStyle>
      <a:lvl1pPr algn="r" defTabSz="342900" rtl="0" eaLnBrk="1" latinLnBrk="0" hangingPunct="1">
        <a:spcBef>
          <a:spcPct val="0"/>
        </a:spcBef>
        <a:buNone/>
        <a:defRPr sz="2100" b="1" i="1" kern="1200">
          <a:solidFill>
            <a:schemeClr val="tx2"/>
          </a:solidFill>
          <a:latin typeface="Arial Narrow" panose="020B0606020202030204" pitchFamily="34" charset="0"/>
          <a:ea typeface="+mj-ea"/>
          <a:cs typeface="+mj-cs"/>
        </a:defRPr>
      </a:lvl1pPr>
    </p:titleStyle>
    <p:bodyStyle>
      <a:lvl1pPr marL="257175" indent="-257175" algn="l" defTabSz="342900" rtl="0" eaLnBrk="1" latinLnBrk="0" hangingPunct="1">
        <a:lnSpc>
          <a:spcPct val="100000"/>
        </a:lnSpc>
        <a:spcBef>
          <a:spcPct val="20000"/>
        </a:spcBef>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hyperlink" Target="https://www.ead-bibliotheque.fr/guide/" TargetMode="External"/><Relationship Id="rId2" Type="http://schemas.openxmlformats.org/officeDocument/2006/relationships/notesSlide" Target="../notesSlides/notesSlide87.xml"/><Relationship Id="rId1" Type="http://schemas.openxmlformats.org/officeDocument/2006/relationships/slideLayout" Target="../slideLayouts/slideLayout15.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0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8.xml"/><Relationship Id="rId1" Type="http://schemas.openxmlformats.org/officeDocument/2006/relationships/slideLayout" Target="../slideLayouts/slideLayout15.xml"/><Relationship Id="rId5" Type="http://schemas.openxmlformats.org/officeDocument/2006/relationships/hyperlink" Target="http://documentation.abes.fr/aidecalames/accueil/ProfilCatalCalames.html" TargetMode="External"/><Relationship Id="rId4" Type="http://schemas.openxmlformats.org/officeDocument/2006/relationships/hyperlink" Target="https://documentation.abes.fr/aidecalames/manuelcatalogageead/#annexe2"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9.xml"/><Relationship Id="rId1" Type="http://schemas.openxmlformats.org/officeDocument/2006/relationships/slideLayout" Target="../slideLayouts/slideLayout15.xml"/><Relationship Id="rId5" Type="http://schemas.openxmlformats.org/officeDocument/2006/relationships/image" Target="../media/image133.png"/><Relationship Id="rId4" Type="http://schemas.openxmlformats.org/officeDocument/2006/relationships/image" Target="../media/image132.png"/></Relationships>
</file>

<file path=ppt/slides/_rels/slide10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0.xml"/><Relationship Id="rId1" Type="http://schemas.openxmlformats.org/officeDocument/2006/relationships/slideLayout" Target="../slideLayouts/slideLayout15.xml"/><Relationship Id="rId4" Type="http://schemas.openxmlformats.org/officeDocument/2006/relationships/image" Target="../media/image135.png"/></Relationships>
</file>

<file path=ppt/slides/_rels/slide10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5.xml"/><Relationship Id="rId4" Type="http://schemas.openxmlformats.org/officeDocument/2006/relationships/image" Target="../media/image13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documentation.abes.fr/aidecalames/ressources/ead/DictionnaireEADCalames.pdf" TargetMode="External"/><Relationship Id="rId2" Type="http://schemas.openxmlformats.org/officeDocument/2006/relationships/notesSlide" Target="../notesSlides/notesSlide92.xml"/><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hyperlink" Target="https://documentation.abes.fr/aidecalames/ressources/memos/MemoElementsEADObligatoires.pdf" TargetMode="External"/><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98.xml"/><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9.xml"/><Relationship Id="rId1" Type="http://schemas.openxmlformats.org/officeDocument/2006/relationships/slideLayout" Target="../slideLayouts/slideLayout15.xml"/><Relationship Id="rId5" Type="http://schemas.openxmlformats.org/officeDocument/2006/relationships/image" Target="../media/image142.png"/><Relationship Id="rId4" Type="http://schemas.openxmlformats.org/officeDocument/2006/relationships/image" Target="../media/image141.png"/></Relationships>
</file>

<file path=ppt/slides/_rels/slide11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15.xml"/><Relationship Id="rId4" Type="http://schemas.openxmlformats.org/officeDocument/2006/relationships/hyperlink" Target="http://documentation.abes.fr/aidecalames/manueloutildecatalogage/index.html#Republier"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0.xml"/><Relationship Id="rId1" Type="http://schemas.openxmlformats.org/officeDocument/2006/relationships/slideLayout" Target="../slideLayouts/slideLayout15.xml"/><Relationship Id="rId5" Type="http://schemas.openxmlformats.org/officeDocument/2006/relationships/image" Target="../media/image110.png"/><Relationship Id="rId4" Type="http://schemas.openxmlformats.org/officeDocument/2006/relationships/image" Target="../media/image148.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2.xml"/><Relationship Id="rId1" Type="http://schemas.openxmlformats.org/officeDocument/2006/relationships/slideLayout" Target="../slideLayouts/slideLayout15.xml"/><Relationship Id="rId4" Type="http://schemas.openxmlformats.org/officeDocument/2006/relationships/image" Target="../media/image149.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4.xml"/><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5.xml"/><Relationship Id="rId1" Type="http://schemas.openxmlformats.org/officeDocument/2006/relationships/slideLayout" Target="../slideLayouts/slideLayout15.xml"/><Relationship Id="rId4" Type="http://schemas.openxmlformats.org/officeDocument/2006/relationships/hyperlink" Target="http://documentation.abes.fr/aidecalames/manueloutildecatalogage/index.html#SupprimerFichier" TargetMode="Externa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www.calames.abes.fr/pub/#details?id=FileId-2800" TargetMode="External"/><Relationship Id="rId2" Type="http://schemas.openxmlformats.org/officeDocument/2006/relationships/notesSlide" Target="../notesSlides/notesSlide107.xml"/><Relationship Id="rId1" Type="http://schemas.openxmlformats.org/officeDocument/2006/relationships/slideLayout" Target="../slideLayouts/slideLayout15.xml"/><Relationship Id="rId5" Type="http://schemas.openxmlformats.org/officeDocument/2006/relationships/hyperlink" Target="https://documentation.abes.fr/aidecalames/manueloutildecatalogage/index.html#OrganiserFichier" TargetMode="External"/><Relationship Id="rId4" Type="http://schemas.openxmlformats.org/officeDocument/2006/relationships/image" Target="../media/image152.png"/></Relationships>
</file>

<file path=ppt/slides/_rels/slide12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8.xml"/><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9.xml"/><Relationship Id="rId1" Type="http://schemas.openxmlformats.org/officeDocument/2006/relationships/slideLayout" Target="../slideLayouts/slideLayout15.xml"/><Relationship Id="rId4" Type="http://schemas.openxmlformats.org/officeDocument/2006/relationships/image" Target="../media/image15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10.xml"/><Relationship Id="rId1" Type="http://schemas.openxmlformats.org/officeDocument/2006/relationships/slideLayout" Target="../slideLayouts/slideLayout15.xml"/><Relationship Id="rId4" Type="http://schemas.openxmlformats.org/officeDocument/2006/relationships/image" Target="../media/image157.png"/></Relationships>
</file>

<file path=ppt/slides/_rels/slide13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1.xml"/><Relationship Id="rId1" Type="http://schemas.openxmlformats.org/officeDocument/2006/relationships/slideLayout" Target="../slideLayouts/slideLayout15.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13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12.xml"/><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5.xml"/><Relationship Id="rId4" Type="http://schemas.openxmlformats.org/officeDocument/2006/relationships/image" Target="../media/image67.png"/></Relationships>
</file>

<file path=ppt/slides/_rels/slide13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3.xml"/><Relationship Id="rId1" Type="http://schemas.openxmlformats.org/officeDocument/2006/relationships/slideLayout" Target="../slideLayouts/slideLayout15.xml"/><Relationship Id="rId4" Type="http://schemas.openxmlformats.org/officeDocument/2006/relationships/hyperlink" Target="https://documentation.abes.fr/aidecalames/manueloutildecatalogage/index.html#OrganiserFichier" TargetMode="Externa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5.xml"/></Relationships>
</file>

<file path=ppt/slides/_rels/slide137.xml.rels><?xml version="1.0" encoding="UTF-8" standalone="yes"?>
<Relationships xmlns="http://schemas.openxmlformats.org/package/2006/relationships"><Relationship Id="rId3" Type="http://schemas.openxmlformats.org/officeDocument/2006/relationships/hyperlink" Target="http://www.calames.abes.fr/pub/#details?id=FileId-2800" TargetMode="External"/><Relationship Id="rId7" Type="http://schemas.microsoft.com/office/2007/relationships/hdphoto" Target="../media/hdphoto2.wdp"/><Relationship Id="rId2" Type="http://schemas.openxmlformats.org/officeDocument/2006/relationships/notesSlide" Target="../notesSlides/notesSlide116.xml"/><Relationship Id="rId1" Type="http://schemas.openxmlformats.org/officeDocument/2006/relationships/slideLayout" Target="../slideLayouts/slideLayout15.xml"/><Relationship Id="rId6" Type="http://schemas.openxmlformats.org/officeDocument/2006/relationships/image" Target="../media/image167.png"/><Relationship Id="rId5" Type="http://schemas.microsoft.com/office/2007/relationships/hdphoto" Target="../media/hdphoto1.wdp"/><Relationship Id="rId4" Type="http://schemas.openxmlformats.org/officeDocument/2006/relationships/image" Target="../media/image166.png"/></Relationships>
</file>

<file path=ppt/slides/_rels/slide138.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hyperlink" Target="http://www.calames.abes.fr/pub/#details?id=FileId-2800" TargetMode="External"/><Relationship Id="rId7" Type="http://schemas.microsoft.com/office/2007/relationships/hdphoto" Target="../media/hdphoto2.wdp"/><Relationship Id="rId2" Type="http://schemas.openxmlformats.org/officeDocument/2006/relationships/notesSlide" Target="../notesSlides/notesSlide117.xml"/><Relationship Id="rId1" Type="http://schemas.openxmlformats.org/officeDocument/2006/relationships/slideLayout" Target="../slideLayouts/slideLayout15.xml"/><Relationship Id="rId6" Type="http://schemas.openxmlformats.org/officeDocument/2006/relationships/image" Target="../media/image168.png"/><Relationship Id="rId5" Type="http://schemas.microsoft.com/office/2007/relationships/hdphoto" Target="../media/hdphoto1.wdp"/><Relationship Id="rId4" Type="http://schemas.openxmlformats.org/officeDocument/2006/relationships/image" Target="../media/image166.png"/><Relationship Id="rId9" Type="http://schemas.microsoft.com/office/2007/relationships/hdphoto" Target="../media/hdphoto3.wdp"/></Relationships>
</file>

<file path=ppt/slides/_rels/slide139.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hyperlink" Target="http://www.calames.abes.fr/pub/#details?id=FileId-2800" TargetMode="External"/><Relationship Id="rId7" Type="http://schemas.microsoft.com/office/2007/relationships/hdphoto" Target="../media/hdphoto2.wdp"/><Relationship Id="rId2" Type="http://schemas.openxmlformats.org/officeDocument/2006/relationships/notesSlide" Target="../notesSlides/notesSlide118.xml"/><Relationship Id="rId1" Type="http://schemas.openxmlformats.org/officeDocument/2006/relationships/slideLayout" Target="../slideLayouts/slideLayout15.xml"/><Relationship Id="rId6" Type="http://schemas.openxmlformats.org/officeDocument/2006/relationships/image" Target="../media/image168.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71.png"/><Relationship Id="rId4" Type="http://schemas.openxmlformats.org/officeDocument/2006/relationships/image" Target="../media/image166.png"/><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8" Type="http://schemas.openxmlformats.org/officeDocument/2006/relationships/image" Target="../media/image170.png"/><Relationship Id="rId13" Type="http://schemas.microsoft.com/office/2007/relationships/hdphoto" Target="../media/hdphoto5.wdp"/><Relationship Id="rId3" Type="http://schemas.openxmlformats.org/officeDocument/2006/relationships/hyperlink" Target="http://www.calames.abes.fr/pub/#details?id=FileId-2800" TargetMode="External"/><Relationship Id="rId7" Type="http://schemas.microsoft.com/office/2007/relationships/hdphoto" Target="../media/hdphoto2.wdp"/><Relationship Id="rId12" Type="http://schemas.openxmlformats.org/officeDocument/2006/relationships/image" Target="../media/image173.png"/><Relationship Id="rId2" Type="http://schemas.openxmlformats.org/officeDocument/2006/relationships/notesSlide" Target="../notesSlides/notesSlide119.xml"/><Relationship Id="rId1" Type="http://schemas.openxmlformats.org/officeDocument/2006/relationships/slideLayout" Target="../slideLayouts/slideLayout15.xml"/><Relationship Id="rId6" Type="http://schemas.openxmlformats.org/officeDocument/2006/relationships/image" Target="../media/image168.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172.png"/><Relationship Id="rId4" Type="http://schemas.openxmlformats.org/officeDocument/2006/relationships/image" Target="../media/image166.png"/><Relationship Id="rId9" Type="http://schemas.microsoft.com/office/2007/relationships/hdphoto" Target="../media/hdphoto3.wdp"/><Relationship Id="rId14" Type="http://schemas.openxmlformats.org/officeDocument/2006/relationships/image" Target="../media/image174.png"/></Relationships>
</file>

<file path=ppt/slides/_rels/slide141.xml.rels><?xml version="1.0" encoding="UTF-8" standalone="yes"?>
<Relationships xmlns="http://schemas.openxmlformats.org/package/2006/relationships"><Relationship Id="rId8" Type="http://schemas.openxmlformats.org/officeDocument/2006/relationships/image" Target="../media/image170.png"/><Relationship Id="rId13" Type="http://schemas.microsoft.com/office/2007/relationships/hdphoto" Target="../media/hdphoto5.wdp"/><Relationship Id="rId3" Type="http://schemas.openxmlformats.org/officeDocument/2006/relationships/hyperlink" Target="http://www.calames.abes.fr/pub/#details?id=FileId-2800" TargetMode="External"/><Relationship Id="rId7" Type="http://schemas.microsoft.com/office/2007/relationships/hdphoto" Target="../media/hdphoto2.wdp"/><Relationship Id="rId12" Type="http://schemas.openxmlformats.org/officeDocument/2006/relationships/image" Target="../media/image175.png"/><Relationship Id="rId2" Type="http://schemas.openxmlformats.org/officeDocument/2006/relationships/notesSlide" Target="../notesSlides/notesSlide120.xml"/><Relationship Id="rId16" Type="http://schemas.openxmlformats.org/officeDocument/2006/relationships/image" Target="../media/image177.png"/><Relationship Id="rId1" Type="http://schemas.openxmlformats.org/officeDocument/2006/relationships/slideLayout" Target="../slideLayouts/slideLayout15.xml"/><Relationship Id="rId6" Type="http://schemas.openxmlformats.org/officeDocument/2006/relationships/image" Target="../media/image168.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172.png"/><Relationship Id="rId4" Type="http://schemas.openxmlformats.org/officeDocument/2006/relationships/image" Target="../media/image166.png"/><Relationship Id="rId9" Type="http://schemas.microsoft.com/office/2007/relationships/hdphoto" Target="../media/hdphoto3.wdp"/><Relationship Id="rId14" Type="http://schemas.openxmlformats.org/officeDocument/2006/relationships/image" Target="../media/image176.png"/></Relationships>
</file>

<file path=ppt/slides/_rels/slide14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21.xml"/><Relationship Id="rId1" Type="http://schemas.openxmlformats.org/officeDocument/2006/relationships/slideLayout" Target="../slideLayouts/slideLayout15.xml"/><Relationship Id="rId4" Type="http://schemas.openxmlformats.org/officeDocument/2006/relationships/image" Target="../media/image179.png"/></Relationships>
</file>

<file path=ppt/slides/_rels/slide14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5.xml"/></Relationships>
</file>

<file path=ppt/slides/_rels/slide144.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22.xml"/><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23.xml"/><Relationship Id="rId1" Type="http://schemas.openxmlformats.org/officeDocument/2006/relationships/slideLayout" Target="../slideLayouts/slideLayout15.xml"/><Relationship Id="rId4" Type="http://schemas.openxmlformats.org/officeDocument/2006/relationships/image" Target="../media/image184.png"/></Relationships>
</file>

<file path=ppt/slides/_rels/slide14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15.xml"/><Relationship Id="rId4" Type="http://schemas.openxmlformats.org/officeDocument/2006/relationships/hyperlink" Target="http://moodle.abes.fr/course/view.php?id=43" TargetMode="Externa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24.xml"/><Relationship Id="rId1" Type="http://schemas.openxmlformats.org/officeDocument/2006/relationships/slideLayout" Target="../slideLayouts/slideLayout15.xml"/><Relationship Id="rId4" Type="http://schemas.openxmlformats.org/officeDocument/2006/relationships/image" Target="../media/image18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microsoft.com/office/2018/10/relationships/comments" Target="../comments/modernComment_1F3_6666EAB3.xml"/><Relationship Id="rId2" Type="http://schemas.openxmlformats.org/officeDocument/2006/relationships/notesSlide" Target="../notesSlides/notesSlide125.xml"/><Relationship Id="rId1" Type="http://schemas.openxmlformats.org/officeDocument/2006/relationships/slideLayout" Target="../slideLayouts/slideLayout15.xml"/><Relationship Id="rId4" Type="http://schemas.openxmlformats.org/officeDocument/2006/relationships/image" Target="../media/image189.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hyperlink" Target="mailto:calames@listes.abes.fr" TargetMode="External"/><Relationship Id="rId2" Type="http://schemas.openxmlformats.org/officeDocument/2006/relationships/notesSlide" Target="../notesSlides/notesSlide127.xml"/><Relationship Id="rId1" Type="http://schemas.openxmlformats.org/officeDocument/2006/relationships/slideLayout" Target="../slideLayouts/slideLayout15.xml"/><Relationship Id="rId4" Type="http://schemas.openxmlformats.org/officeDocument/2006/relationships/hyperlink" Target="https://stp.abes.fr/node/3?origine=calamesPro" TargetMode="External"/></Relationships>
</file>

<file path=ppt/slides/_rels/slide155.xml.rels><?xml version="1.0" encoding="UTF-8" standalone="yes"?>
<Relationships xmlns="http://schemas.openxmlformats.org/package/2006/relationships"><Relationship Id="rId3" Type="http://schemas.microsoft.com/office/2018/10/relationships/comments" Target="../comments/modernComment_1C7_8108A897.xml"/><Relationship Id="rId2" Type="http://schemas.openxmlformats.org/officeDocument/2006/relationships/notesSlide" Target="../notesSlides/notesSlide128.xml"/><Relationship Id="rId1" Type="http://schemas.openxmlformats.org/officeDocument/2006/relationships/slideLayout" Target="../slideLayouts/slideLayout15.xml"/><Relationship Id="rId4" Type="http://schemas.openxmlformats.org/officeDocument/2006/relationships/hyperlink" Target="https://callisto-formation.fr/course/index.php?categoryid=194" TargetMode="Externa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png"/><Relationship Id="rId1" Type="http://schemas.openxmlformats.org/officeDocument/2006/relationships/slideLayout" Target="../slideLayouts/slideLayout15.xml"/><Relationship Id="rId4" Type="http://schemas.openxmlformats.org/officeDocument/2006/relationships/image" Target="../media/image192.png"/></Relationships>
</file>

<file path=ppt/slides/_rels/slide1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9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31.xml"/><Relationship Id="rId1" Type="http://schemas.openxmlformats.org/officeDocument/2006/relationships/slideLayout" Target="../slideLayouts/slideLayout15.xml"/><Relationship Id="rId4" Type="http://schemas.openxmlformats.org/officeDocument/2006/relationships/image" Target="../media/image7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publications-prairial.fr/arabesques/index.php?id=2611"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documentation.abes.fr/aidecalames/ressources/groupedetravail/CharteDuGroupeDeTravailCalames16102020.pdf"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hyperlink" Target="https://calames.abes.fr/pub/ms/FileId-762" TargetMode="External"/><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hyperlink" Target="https://documentation.abes.fr/aidecalames/manuelcatalogageead/index.html#NomLocalisationRepository" TargetMode="Externa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15.xml"/><Relationship Id="rId5" Type="http://schemas.openxmlformats.org/officeDocument/2006/relationships/image" Target="../media/image58.png"/><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s://www.calames.abes.fr/pub/#details?id=FileId-1356" TargetMode="External"/><Relationship Id="rId7" Type="http://schemas.openxmlformats.org/officeDocument/2006/relationships/hyperlink" Target="https://www.calames.abes.fr/pub/#details?id=FileId-2780"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hyperlink" Target="https://www.calames.abes.fr/pub/#details?id=FileId-1286" TargetMode="External"/><Relationship Id="rId5" Type="http://schemas.openxmlformats.org/officeDocument/2006/relationships/hyperlink" Target="https://www.calames.abes.fr/pub/#details?id=FileId-928" TargetMode="External"/><Relationship Id="rId4" Type="http://schemas.openxmlformats.org/officeDocument/2006/relationships/hyperlink" Target="https://www.calames.abes.fr/pub/#details?id=FileId-3100"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15.xml"/><Relationship Id="rId5" Type="http://schemas.openxmlformats.org/officeDocument/2006/relationships/image" Target="../media/image67.png"/><Relationship Id="rId4" Type="http://schemas.openxmlformats.org/officeDocument/2006/relationships/image" Target="../media/image66.jpe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15.x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15.xml"/><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5.xml"/><Relationship Id="rId4" Type="http://schemas.openxmlformats.org/officeDocument/2006/relationships/image" Target="../media/image75.jpeg"/></Relationships>
</file>

<file path=ppt/slides/_rels/slide57.xml.rels><?xml version="1.0" encoding="UTF-8" standalone="yes"?>
<Relationships xmlns="http://schemas.openxmlformats.org/package/2006/relationships"><Relationship Id="rId3" Type="http://schemas.openxmlformats.org/officeDocument/2006/relationships/hyperlink" Target="http://documentation.abes.fr/aidecalames/manueloutildecatalogage/index.html#ModifierFichierVoletGauche" TargetMode="External"/><Relationship Id="rId2" Type="http://schemas.openxmlformats.org/officeDocument/2006/relationships/image" Target="../media/image76.png"/><Relationship Id="rId1" Type="http://schemas.openxmlformats.org/officeDocument/2006/relationships/slideLayout" Target="../slideLayouts/slideLayout15.xml"/><Relationship Id="rId4" Type="http://schemas.openxmlformats.org/officeDocument/2006/relationships/image" Target="../media/image77.jpeg"/></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15.xml"/><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calames.abes.fr/pub/#details?id=FileId-133"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hyperlink" Target="https://www.calames.abes.fr/pub/#details?id=FileId-3613" TargetMode="External"/><Relationship Id="rId5" Type="http://schemas.openxmlformats.org/officeDocument/2006/relationships/hyperlink" Target="https://www.calames.abes.fr/pub/#details?id=Calames-2011322143948180" TargetMode="External"/><Relationship Id="rId4" Type="http://schemas.openxmlformats.org/officeDocument/2006/relationships/hyperlink" Target="https://www.calames.abes.fr/pub/#details?id=FileId-337"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openxmlformats.org/officeDocument/2006/relationships/hyperlink" Target="https://documentation.abes.fr/aidecalames/manuelcatalogageead/index.html#annexe2" TargetMode="External"/><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15.xml"/><Relationship Id="rId5" Type="http://schemas.openxmlformats.org/officeDocument/2006/relationships/hyperlink" Target="https://www.idref.fr/" TargetMode="External"/><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15.xml"/><Relationship Id="rId5" Type="http://schemas.openxmlformats.org/officeDocument/2006/relationships/hyperlink" Target="https://calames.abes.fr/pub/#details?id=FileId-1310" TargetMode="External"/><Relationship Id="rId4" Type="http://schemas.openxmlformats.org/officeDocument/2006/relationships/hyperlink" Target="https://www.idref.fr/162500955"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documentation.abes.fr/aidecalames/manueloutildecatalogage/index.html#LienAutorites" TargetMode="External"/><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hyperlink" Target="https://www.calames.abes.fr/pub/#details?id=Calames-20217161173796878" TargetMode="External"/><Relationship Id="rId3" Type="http://schemas.openxmlformats.org/officeDocument/2006/relationships/hyperlink" Target="https://www.calames.abes.fr/pub/#details?id=FileId-243" TargetMode="External"/><Relationship Id="rId7" Type="http://schemas.openxmlformats.org/officeDocument/2006/relationships/hyperlink" Target="https://www.calames.abes.fr/pub/#details?id=Calames-20152251522830537"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hyperlink" Target="https://www.calames.abes.fr/pub/#details?id=FileId-3190" TargetMode="External"/><Relationship Id="rId5" Type="http://schemas.openxmlformats.org/officeDocument/2006/relationships/hyperlink" Target="https://www.calames.abes.fr/pub/#details?id=FileId-1638" TargetMode="External"/><Relationship Id="rId4" Type="http://schemas.openxmlformats.org/officeDocument/2006/relationships/hyperlink" Target="https://www.calames.abes.fr/pub/#details?id=FileId-2788"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documentation.abes.fr/aidecalames/manueloutildecatalogage/index.html#LienAutorites" TargetMode="External"/><Relationship Id="rId2" Type="http://schemas.microsoft.com/office/2018/10/relationships/comments" Target="../comments/modernComment_1E5_18B1AC9E.xml"/><Relationship Id="rId1" Type="http://schemas.openxmlformats.org/officeDocument/2006/relationships/slideLayout" Target="../slideLayouts/slideLayout15.xml"/><Relationship Id="rId4" Type="http://schemas.openxmlformats.org/officeDocument/2006/relationships/image" Target="../media/image77.jpeg"/></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15.xml"/><Relationship Id="rId5" Type="http://schemas.openxmlformats.org/officeDocument/2006/relationships/image" Target="../media/image88.png"/><Relationship Id="rId4" Type="http://schemas.openxmlformats.org/officeDocument/2006/relationships/image" Target="../media/image87.png"/></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hyperlink" Target="http://documentation.abes.fr/aidecalames/manueloutildecatalogage/index.html#LienAutorites" TargetMode="External"/><Relationship Id="rId2" Type="http://schemas.openxmlformats.org/officeDocument/2006/relationships/notesSlide" Target="../notesSlides/notesSlide65.xml"/><Relationship Id="rId1" Type="http://schemas.openxmlformats.org/officeDocument/2006/relationships/slideLayout" Target="../slideLayouts/slideLayout15.xml"/><Relationship Id="rId4" Type="http://schemas.openxmlformats.org/officeDocument/2006/relationships/image" Target="../media/image90.png"/></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15.xml"/><Relationship Id="rId5" Type="http://schemas.openxmlformats.org/officeDocument/2006/relationships/image" Target="../media/image93.png"/><Relationship Id="rId4" Type="http://schemas.openxmlformats.org/officeDocument/2006/relationships/image" Target="../media/image92.png"/></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7.xml"/><Relationship Id="rId1" Type="http://schemas.openxmlformats.org/officeDocument/2006/relationships/slideLayout" Target="../slideLayouts/slideLayout15.xml"/><Relationship Id="rId5" Type="http://schemas.openxmlformats.org/officeDocument/2006/relationships/hyperlink" Target="http://documentation.abes.fr/aidecalames/manueloutildecatalogage/index.html#LienAutorites" TargetMode="External"/><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8.xml"/><Relationship Id="rId1" Type="http://schemas.openxmlformats.org/officeDocument/2006/relationships/slideLayout" Target="../slideLayouts/slideLayout15.xml"/><Relationship Id="rId5" Type="http://schemas.openxmlformats.org/officeDocument/2006/relationships/hyperlink" Target="http://documentation.abes.fr/aideidrefcatalogueur/index.html#CreationNotices" TargetMode="External"/><Relationship Id="rId4" Type="http://schemas.openxmlformats.org/officeDocument/2006/relationships/image" Target="../media/image97.png"/></Relationships>
</file>

<file path=ppt/slides/_rels/slide77.xml.rels><?xml version="1.0" encoding="UTF-8" standalone="yes"?>
<Relationships xmlns="http://schemas.openxmlformats.org/package/2006/relationships"><Relationship Id="rId3" Type="http://schemas.openxmlformats.org/officeDocument/2006/relationships/hyperlink" Target="https://documentation.abes.fr/sudoc/formats/unma/" TargetMode="External"/><Relationship Id="rId7" Type="http://schemas.openxmlformats.org/officeDocument/2006/relationships/image" Target="../media/image99.jpeg"/><Relationship Id="rId2" Type="http://schemas.openxmlformats.org/officeDocument/2006/relationships/notesSlide" Target="../notesSlides/notesSlide69.xml"/><Relationship Id="rId1" Type="http://schemas.openxmlformats.org/officeDocument/2006/relationships/slideLayout" Target="../slideLayouts/slideLayout15.xml"/><Relationship Id="rId6" Type="http://schemas.openxmlformats.org/officeDocument/2006/relationships/image" Target="../media/image98.png"/><Relationship Id="rId5" Type="http://schemas.openxmlformats.org/officeDocument/2006/relationships/hyperlink" Target="http://documentation.abes.fr/aideidrefcatalogueur/index.html" TargetMode="External"/><Relationship Id="rId4" Type="http://schemas.openxmlformats.org/officeDocument/2006/relationships/hyperlink" Target="https://documentation.abes.fr/aideidrefutilisateur/index.html"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3.xml"/><Relationship Id="rId1" Type="http://schemas.openxmlformats.org/officeDocument/2006/relationships/slideLayout" Target="../slideLayouts/slideLayout15.xml"/><Relationship Id="rId5" Type="http://schemas.openxmlformats.org/officeDocument/2006/relationships/image" Target="../media/image101.png"/><Relationship Id="rId4" Type="http://schemas.openxmlformats.org/officeDocument/2006/relationships/hyperlink" Target="http://documentation.abes.fr/aidecalames/manuelcatalogageead/index.html#LiensDocumentsNumerises"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1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8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5.xml"/><Relationship Id="rId1" Type="http://schemas.openxmlformats.org/officeDocument/2006/relationships/slideLayout" Target="../slideLayouts/slideLayout15.xml"/><Relationship Id="rId4" Type="http://schemas.openxmlformats.org/officeDocument/2006/relationships/image" Target="../media/image6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78.xml"/><Relationship Id="rId1" Type="http://schemas.openxmlformats.org/officeDocument/2006/relationships/slideLayout" Target="../slideLayouts/slideLayout1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jpeg"/></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0.xml"/><Relationship Id="rId1" Type="http://schemas.openxmlformats.org/officeDocument/2006/relationships/slideLayout" Target="../slideLayouts/slideLayout15.xml"/><Relationship Id="rId5" Type="http://schemas.openxmlformats.org/officeDocument/2006/relationships/image" Target="../media/image117.png"/><Relationship Id="rId4" Type="http://schemas.openxmlformats.org/officeDocument/2006/relationships/image" Target="../media/image116.png"/></Relationships>
</file>

<file path=ppt/slides/_rels/slide9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1.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5.xml"/><Relationship Id="rId1" Type="http://schemas.openxmlformats.org/officeDocument/2006/relationships/slideLayout" Target="../slideLayouts/slideLayout15.xml"/><Relationship Id="rId4" Type="http://schemas.openxmlformats.org/officeDocument/2006/relationships/image" Target="../media/image124.png"/></Relationships>
</file>

<file path=ppt/slides/_rels/slide9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6.xml"/><Relationship Id="rId1" Type="http://schemas.openxmlformats.org/officeDocument/2006/relationships/slideLayout" Target="../slideLayouts/slideLayout15.xml"/><Relationship Id="rId4" Type="http://schemas.openxmlformats.org/officeDocument/2006/relationships/image" Target="../media/image1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1361810" y="6158093"/>
            <a:ext cx="1143000" cy="390525"/>
          </a:xfrm>
          <a:prstGeom prst="rect">
            <a:avLst/>
          </a:prstGeom>
        </p:spPr>
      </p:pic>
      <p:sp>
        <p:nvSpPr>
          <p:cNvPr id="2" name="Titre 1">
            <a:extLst>
              <a:ext uri="{FF2B5EF4-FFF2-40B4-BE49-F238E27FC236}">
                <a16:creationId xmlns:a16="http://schemas.microsoft.com/office/drawing/2014/main" id="{606EBF48-39E7-5834-19CA-00EF4DC72EB1}"/>
              </a:ext>
            </a:extLst>
          </p:cNvPr>
          <p:cNvSpPr txBox="1">
            <a:spLocks/>
          </p:cNvSpPr>
          <p:nvPr/>
        </p:nvSpPr>
        <p:spPr>
          <a:xfrm>
            <a:off x="-7178" y="1846810"/>
            <a:ext cx="9151178" cy="3307895"/>
          </a:xfrm>
          <a:prstGeom prst="rect">
            <a:avLst/>
          </a:prstGeom>
          <a:noFill/>
        </p:spPr>
        <p:txBody>
          <a:bodyPr vert="horz" lIns="360000" tIns="45720" rIns="91440" bIns="45720" rtlCol="0" anchor="ctr">
            <a:normAutofit fontScale="90000" lnSpcReduction="20000"/>
          </a:bodyPr>
          <a:lstStyle>
            <a:lvl1pPr algn="ctr" defTabSz="342900" rtl="0" eaLnBrk="1" latinLnBrk="0" hangingPunct="1">
              <a:spcBef>
                <a:spcPct val="0"/>
              </a:spcBef>
              <a:buNone/>
              <a:defRPr sz="4400" b="1" i="1" kern="1200" cap="all" baseline="0">
                <a:ln>
                  <a:noFill/>
                </a:ln>
                <a:solidFill>
                  <a:schemeClr val="tx2"/>
                </a:solidFill>
                <a:latin typeface="Arial Narrow" panose="020B0606020202030204" pitchFamily="34" charset="0"/>
                <a:ea typeface="+mj-ea"/>
                <a:cs typeface="+mj-cs"/>
              </a:defRPr>
            </a:lvl1pPr>
          </a:lstStyle>
          <a:p>
            <a:pPr>
              <a:lnSpc>
                <a:spcPct val="120000"/>
              </a:lnSpc>
            </a:pPr>
            <a:r>
              <a:rPr lang="fr-FR" sz="5300"/>
              <a:t>Formation à l’utilisation professionnelle</a:t>
            </a:r>
            <a:br>
              <a:rPr lang="fr-FR" sz="5300"/>
            </a:br>
            <a:r>
              <a:rPr lang="fr-FR" sz="5300"/>
              <a:t>de Calames</a:t>
            </a:r>
          </a:p>
          <a:p>
            <a:pPr>
              <a:lnSpc>
                <a:spcPct val="120000"/>
              </a:lnSpc>
            </a:pPr>
            <a:br>
              <a:rPr lang="fr-FR" sz="3600"/>
            </a:br>
            <a:r>
              <a:rPr lang="fr-FR" sz="3600">
                <a:solidFill>
                  <a:srgbClr val="EC6839"/>
                </a:solidFill>
              </a:rPr>
              <a:t>Partie catalogueur</a:t>
            </a:r>
          </a:p>
        </p:txBody>
      </p:sp>
    </p:spTree>
    <p:extLst>
      <p:ext uri="{BB962C8B-B14F-4D97-AF65-F5344CB8AC3E}">
        <p14:creationId xmlns:p14="http://schemas.microsoft.com/office/powerpoint/2010/main" val="1378181737"/>
      </p:ext>
    </p:extLst>
  </p:cSld>
  <p:clrMapOvr>
    <a:masterClrMapping/>
  </p:clrMapOvr>
  <mc:AlternateContent xmlns:mc="http://schemas.openxmlformats.org/markup-compatibility/2006" xmlns:p14="http://schemas.microsoft.com/office/powerpoint/2010/main">
    <mc:Choice Requires="p14">
      <p:transition spd="slow" p14:dur="2000" advTm="1462"/>
    </mc:Choice>
    <mc:Fallback xmlns="">
      <p:transition spd="slow" advTm="1462"/>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 name="Espace réservé du contenu 16">
            <a:extLst>
              <a:ext uri="{FF2B5EF4-FFF2-40B4-BE49-F238E27FC236}">
                <a16:creationId xmlns:a16="http://schemas.microsoft.com/office/drawing/2014/main" id="{C2334AF9-6B05-44C0-F039-369DB51FDCBC}"/>
              </a:ext>
            </a:extLst>
          </p:cNvPr>
          <p:cNvSpPr>
            <a:spLocks noGrp="1"/>
          </p:cNvSpPr>
          <p:nvPr>
            <p:ph idx="1"/>
          </p:nvPr>
        </p:nvSpPr>
        <p:spPr/>
        <p:txBody>
          <a:bodyPr/>
          <a:lstStyle/>
          <a:p>
            <a:endParaRPr lang="fr-FR"/>
          </a:p>
        </p:txBody>
      </p:sp>
      <p:sp>
        <p:nvSpPr>
          <p:cNvPr id="10" name="ZoneTexte 1"/>
          <p:cNvSpPr txBox="1"/>
          <p:nvPr/>
        </p:nvSpPr>
        <p:spPr bwMode="auto">
          <a:xfrm>
            <a:off x="396875" y="4195408"/>
            <a:ext cx="2799368" cy="480131"/>
          </a:xfrm>
          <a:prstGeom prst="rect">
            <a:avLst/>
          </a:prstGeom>
          <a:noFill/>
        </p:spPr>
        <p:txBody>
          <a:bodyPr wrap="square" rtlCol="0">
            <a:spAutoFit/>
          </a:bodyPr>
          <a:lstStyle/>
          <a:p>
            <a:pPr lvl="0" defTabSz="800100">
              <a:lnSpc>
                <a:spcPct val="90000"/>
              </a:lnSpc>
              <a:defRPr/>
            </a:pPr>
            <a:r>
              <a:rPr lang="fr-FR" sz="2800">
                <a:solidFill>
                  <a:srgbClr val="FFFFFF"/>
                </a:solidFill>
                <a:latin typeface="Arial Narrow" panose="020B0606020202030204" pitchFamily="34" charset="0"/>
                <a:ea typeface="Verdana"/>
              </a:rPr>
              <a:t>Documenter</a:t>
            </a:r>
            <a:endParaRPr lang="fr-FR" sz="2800">
              <a:latin typeface="Arial Narrow" panose="020B0606020202030204" pitchFamily="34" charset="0"/>
              <a:ea typeface="Verdana"/>
            </a:endParaRPr>
          </a:p>
        </p:txBody>
      </p:sp>
      <p:sp>
        <p:nvSpPr>
          <p:cNvPr id="11" name="ZoneTexte 8"/>
          <p:cNvSpPr txBox="1"/>
          <p:nvPr/>
        </p:nvSpPr>
        <p:spPr bwMode="auto">
          <a:xfrm>
            <a:off x="3609062" y="4215471"/>
            <a:ext cx="2799368" cy="480131"/>
          </a:xfrm>
          <a:prstGeom prst="rect">
            <a:avLst/>
          </a:prstGeom>
          <a:noFill/>
        </p:spPr>
        <p:txBody>
          <a:bodyPr wrap="square" rtlCol="0">
            <a:spAutoFit/>
          </a:bodyPr>
          <a:lstStyle/>
          <a:p>
            <a:pPr lvl="0" defTabSz="800100">
              <a:lnSpc>
                <a:spcPct val="90000"/>
              </a:lnSpc>
              <a:defRPr/>
            </a:pPr>
            <a:r>
              <a:rPr lang="fr-FR" sz="2800">
                <a:solidFill>
                  <a:srgbClr val="FFFFFF"/>
                </a:solidFill>
                <a:latin typeface="Arial Narrow" panose="020B0606020202030204" pitchFamily="34" charset="0"/>
                <a:ea typeface="Verdana"/>
              </a:rPr>
              <a:t>Classer</a:t>
            </a:r>
            <a:endParaRPr lang="fr-FR" sz="2800">
              <a:latin typeface="Arial Narrow" panose="020B0606020202030204" pitchFamily="34" charset="0"/>
              <a:ea typeface="Verdana"/>
            </a:endParaRPr>
          </a:p>
        </p:txBody>
      </p:sp>
      <p:sp>
        <p:nvSpPr>
          <p:cNvPr id="12" name="ZoneTexte 9"/>
          <p:cNvSpPr txBox="1"/>
          <p:nvPr/>
        </p:nvSpPr>
        <p:spPr bwMode="auto">
          <a:xfrm>
            <a:off x="6551306" y="4246119"/>
            <a:ext cx="1778754" cy="493292"/>
          </a:xfrm>
          <a:prstGeom prst="rect">
            <a:avLst/>
          </a:prstGeom>
          <a:noFill/>
        </p:spPr>
        <p:txBody>
          <a:bodyPr wrap="square" rtlCol="0">
            <a:spAutoFit/>
          </a:bodyPr>
          <a:lstStyle/>
          <a:p>
            <a:pPr lvl="0" defTabSz="800100">
              <a:lnSpc>
                <a:spcPct val="90000"/>
              </a:lnSpc>
              <a:defRPr/>
            </a:pPr>
            <a:r>
              <a:rPr lang="fr-FR" sz="2800">
                <a:solidFill>
                  <a:srgbClr val="FFFFFF"/>
                </a:solidFill>
                <a:latin typeface="Arial Narrow" panose="020B0606020202030204" pitchFamily="34" charset="0"/>
                <a:ea typeface="Verdana"/>
              </a:rPr>
              <a:t>Décrire</a:t>
            </a:r>
            <a:endParaRPr lang="fr-FR" sz="2800">
              <a:latin typeface="Arial Narrow" panose="020B0606020202030204" pitchFamily="34" charset="0"/>
              <a:ea typeface="Verdana"/>
            </a:endParaRPr>
          </a:p>
        </p:txBody>
      </p:sp>
      <p:sp>
        <p:nvSpPr>
          <p:cNvPr id="3" name="Titre 2">
            <a:extLst>
              <a:ext uri="{FF2B5EF4-FFF2-40B4-BE49-F238E27FC236}">
                <a16:creationId xmlns:a16="http://schemas.microsoft.com/office/drawing/2014/main" id="{32788788-2390-1F3A-2B52-5AF7F60151F6}"/>
              </a:ext>
            </a:extLst>
          </p:cNvPr>
          <p:cNvSpPr>
            <a:spLocks noGrp="1"/>
          </p:cNvSpPr>
          <p:nvPr>
            <p:ph type="title"/>
          </p:nvPr>
        </p:nvSpPr>
        <p:spPr/>
        <p:txBody>
          <a:bodyPr/>
          <a:lstStyle/>
          <a:p>
            <a:r>
              <a:rPr lang="fr-FR"/>
              <a:t>Étapes essentielles jusqu’au signalement</a:t>
            </a:r>
          </a:p>
        </p:txBody>
      </p:sp>
      <p:sp>
        <p:nvSpPr>
          <p:cNvPr id="2" name="Espace réservé du numéro de diapositive 2">
            <a:extLst>
              <a:ext uri="{FF2B5EF4-FFF2-40B4-BE49-F238E27FC236}">
                <a16:creationId xmlns:a16="http://schemas.microsoft.com/office/drawing/2014/main" id="{39064743-C07E-E8D4-F38C-52C03807EF55}"/>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10</a:t>
            </a:fld>
            <a:endParaRPr lang="fr-FR"/>
          </a:p>
        </p:txBody>
      </p:sp>
      <p:sp>
        <p:nvSpPr>
          <p:cNvPr id="4" name="Forme libre 7">
            <a:extLst>
              <a:ext uri="{FF2B5EF4-FFF2-40B4-BE49-F238E27FC236}">
                <a16:creationId xmlns:a16="http://schemas.microsoft.com/office/drawing/2014/main" id="{DA1A5585-F00C-7362-9224-D489166B0679}"/>
              </a:ext>
            </a:extLst>
          </p:cNvPr>
          <p:cNvSpPr>
            <a:spLocks noGrp="1" noChangeShapeType="1"/>
          </p:cNvSpPr>
          <p:nvPr/>
        </p:nvSpPr>
        <p:spPr bwMode="auto">
          <a:xfrm>
            <a:off x="396875" y="856231"/>
            <a:ext cx="2656493" cy="3621537"/>
          </a:xfrm>
          <a:custGeom>
            <a:avLst/>
            <a:gdLst>
              <a:gd name="connsiteX0" fmla="*/ 0 w 2877439"/>
              <a:gd name="connsiteY0" fmla="*/ 362965 h 2177749"/>
              <a:gd name="connsiteX1" fmla="*/ 362965 w 2877439"/>
              <a:gd name="connsiteY1" fmla="*/ 0 h 2177749"/>
              <a:gd name="connsiteX2" fmla="*/ 2514474 w 2877439"/>
              <a:gd name="connsiteY2" fmla="*/ 0 h 2177749"/>
              <a:gd name="connsiteX3" fmla="*/ 2877439 w 2877439"/>
              <a:gd name="connsiteY3" fmla="*/ 362965 h 2177749"/>
              <a:gd name="connsiteX4" fmla="*/ 2877439 w 2877439"/>
              <a:gd name="connsiteY4" fmla="*/ 1814784 h 2177749"/>
              <a:gd name="connsiteX5" fmla="*/ 2514474 w 2877439"/>
              <a:gd name="connsiteY5" fmla="*/ 2177749 h 2177749"/>
              <a:gd name="connsiteX6" fmla="*/ 362965 w 2877439"/>
              <a:gd name="connsiteY6" fmla="*/ 2177749 h 2177749"/>
              <a:gd name="connsiteX7" fmla="*/ 0 w 2877439"/>
              <a:gd name="connsiteY7" fmla="*/ 1814784 h 2177749"/>
              <a:gd name="connsiteX8" fmla="*/ 0 w 2877439"/>
              <a:gd name="connsiteY8" fmla="*/ 362965 h 217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439" h="2177749" extrusionOk="0">
                <a:moveTo>
                  <a:pt x="0" y="362965"/>
                </a:moveTo>
                <a:cubicBezTo>
                  <a:pt x="0" y="162505"/>
                  <a:pt x="162505" y="0"/>
                  <a:pt x="362965" y="0"/>
                </a:cubicBezTo>
                <a:lnTo>
                  <a:pt x="2514474" y="0"/>
                </a:lnTo>
                <a:cubicBezTo>
                  <a:pt x="2714934" y="0"/>
                  <a:pt x="2877439" y="162505"/>
                  <a:pt x="2877439" y="362965"/>
                </a:cubicBezTo>
                <a:lnTo>
                  <a:pt x="2877439" y="1814784"/>
                </a:lnTo>
                <a:cubicBezTo>
                  <a:pt x="2877439" y="2015244"/>
                  <a:pt x="2714934" y="2177749"/>
                  <a:pt x="2514474" y="2177749"/>
                </a:cubicBezTo>
                <a:lnTo>
                  <a:pt x="362965" y="2177749"/>
                </a:lnTo>
                <a:cubicBezTo>
                  <a:pt x="162505" y="2177749"/>
                  <a:pt x="0" y="2015244"/>
                  <a:pt x="0" y="1814784"/>
                </a:cubicBezTo>
                <a:lnTo>
                  <a:pt x="0" y="362965"/>
                </a:lnTo>
                <a:close/>
              </a:path>
            </a:pathLst>
          </a:custGeom>
          <a:solidFill>
            <a:schemeClr val="accent6">
              <a:lumMod val="50000"/>
            </a:schemeClr>
          </a:solidFill>
          <a:ln w="25400">
            <a:solidFill>
              <a:srgbClr val="FFFFFF"/>
            </a:solidFill>
            <a:round/>
            <a:headEnd/>
            <a:tailEnd/>
          </a:ln>
        </p:spPr>
        <p:txBody>
          <a:bodyPr lIns="182509" tIns="144409" rIns="182509" bIns="144409" anchor="b" anchorCtr="0"/>
          <a:lstStyle>
            <a:lvl1pPr marL="0" indent="0" algn="l" defTabSz="889000">
              <a:lnSpc>
                <a:spcPct val="100000"/>
              </a:lnSpc>
              <a:buNone/>
              <a:defRPr lang="fr-FR" sz="1400">
                <a:solidFill>
                  <a:srgbClr val="000000"/>
                </a:solidFill>
                <a:latin typeface="Arial"/>
                <a:ea typeface="Arial"/>
              </a:defRPr>
            </a:lvl1pPr>
            <a:lvl2pPr marL="457200" indent="0" algn="l" defTabSz="889000">
              <a:lnSpc>
                <a:spcPct val="100000"/>
              </a:lnSpc>
              <a:buNone/>
              <a:defRPr lang="fr-FR" sz="1400">
                <a:solidFill>
                  <a:srgbClr val="000000"/>
                </a:solidFill>
                <a:latin typeface="Arial"/>
                <a:ea typeface="Arial"/>
              </a:defRPr>
            </a:lvl2pPr>
            <a:lvl3pPr marL="914400" indent="0" algn="l" defTabSz="889000">
              <a:lnSpc>
                <a:spcPct val="100000"/>
              </a:lnSpc>
              <a:buNone/>
              <a:defRPr lang="fr-FR" sz="1400">
                <a:solidFill>
                  <a:srgbClr val="000000"/>
                </a:solidFill>
                <a:latin typeface="Arial"/>
                <a:ea typeface="Arial"/>
              </a:defRPr>
            </a:lvl3pPr>
            <a:lvl4pPr marL="1371600" indent="0" algn="l" defTabSz="889000">
              <a:lnSpc>
                <a:spcPct val="100000"/>
              </a:lnSpc>
              <a:buNone/>
              <a:defRPr lang="fr-FR" sz="1400">
                <a:solidFill>
                  <a:srgbClr val="000000"/>
                </a:solidFill>
                <a:latin typeface="Arial"/>
                <a:ea typeface="Arial"/>
              </a:defRPr>
            </a:lvl4pPr>
            <a:lvl5pPr marL="1828800" indent="0" algn="l" defTabSz="889000">
              <a:lnSpc>
                <a:spcPct val="100000"/>
              </a:lnSpc>
              <a:buNone/>
              <a:defRPr lang="fr-FR" sz="1400">
                <a:solidFill>
                  <a:srgbClr val="000000"/>
                </a:solidFill>
                <a:latin typeface="Arial"/>
                <a:ea typeface="Arial"/>
              </a:defRPr>
            </a:lvl5pPr>
            <a:lvl6pPr defTabSz="889000">
              <a:defRPr lang="fr-FR" sz="1800"/>
            </a:lvl6pPr>
            <a:lvl7pPr defTabSz="889000">
              <a:defRPr lang="fr-FR" sz="1800"/>
            </a:lvl7pPr>
            <a:lvl8pPr defTabSz="889000">
              <a:defRPr lang="fr-FR" sz="1800"/>
            </a:lvl8pPr>
            <a:lvl9pPr defTabSz="889000">
              <a:defRPr lang="fr-FR" sz="1800"/>
            </a:lvl9pPr>
          </a:lstStyle>
          <a:p>
            <a:pPr marL="171450" lvl="1" indent="-342900" defTabSz="800100">
              <a:lnSpc>
                <a:spcPct val="90000"/>
              </a:lnSpc>
              <a:spcAft>
                <a:spcPts val="0"/>
              </a:spcAft>
              <a:buFontTx/>
              <a:buChar char="•"/>
              <a:defRPr/>
            </a:pPr>
            <a:r>
              <a:rPr lang="fr-FR" sz="2000">
                <a:solidFill>
                  <a:srgbClr val="FFFFFF"/>
                </a:solidFill>
                <a:latin typeface="Arial Narrow" panose="020B0606020202030204" pitchFamily="34" charset="0"/>
                <a:ea typeface="Verdana"/>
              </a:rPr>
              <a:t>Se documenter</a:t>
            </a:r>
            <a:endParaRPr lang="fr-FR" sz="2800">
              <a:latin typeface="Arial Narrow" panose="020B0606020202030204" pitchFamily="34" charset="0"/>
              <a:ea typeface="Verdana"/>
            </a:endParaRPr>
          </a:p>
          <a:p>
            <a:pPr marL="171450" lvl="1" indent="-342900" defTabSz="800100">
              <a:lnSpc>
                <a:spcPct val="90000"/>
              </a:lnSpc>
              <a:spcAft>
                <a:spcPts val="0"/>
              </a:spcAft>
              <a:buFontTx/>
              <a:buChar char="•"/>
              <a:defRPr/>
            </a:pPr>
            <a:r>
              <a:rPr lang="fr-FR" sz="2000">
                <a:solidFill>
                  <a:srgbClr val="FFFFFF"/>
                </a:solidFill>
                <a:latin typeface="Arial Narrow" panose="020B0606020202030204" pitchFamily="34" charset="0"/>
                <a:ea typeface="Verdana"/>
              </a:rPr>
              <a:t>Constituer un dossier documentaire sur le producteur</a:t>
            </a:r>
          </a:p>
          <a:p>
            <a:pPr marL="171450" lvl="1" indent="-342900" defTabSz="800100">
              <a:lnSpc>
                <a:spcPct val="90000"/>
              </a:lnSpc>
              <a:spcAft>
                <a:spcPts val="0"/>
              </a:spcAft>
              <a:buFontTx/>
              <a:buChar char="•"/>
              <a:defRPr/>
            </a:pPr>
            <a:endParaRPr lang="fr-FR" sz="2000">
              <a:solidFill>
                <a:srgbClr val="FFFFFF"/>
              </a:solidFill>
              <a:latin typeface="Arial Narrow" panose="020B0606020202030204" pitchFamily="34" charset="0"/>
              <a:ea typeface="Verdana"/>
            </a:endParaRPr>
          </a:p>
          <a:p>
            <a:pPr marL="171450" lvl="1" indent="-342900" defTabSz="800100">
              <a:lnSpc>
                <a:spcPct val="90000"/>
              </a:lnSpc>
              <a:spcAft>
                <a:spcPts val="0"/>
              </a:spcAft>
              <a:buFontTx/>
              <a:buChar char="•"/>
              <a:defRPr/>
            </a:pPr>
            <a:endParaRPr lang="fr-FR" sz="2000">
              <a:solidFill>
                <a:srgbClr val="FFFFFF"/>
              </a:solidFill>
              <a:latin typeface="Arial Narrow" panose="020B0606020202030204" pitchFamily="34" charset="0"/>
              <a:ea typeface="Verdana"/>
            </a:endParaRPr>
          </a:p>
          <a:p>
            <a:pPr marL="171450" lvl="1" indent="-342900" defTabSz="800100">
              <a:lnSpc>
                <a:spcPct val="90000"/>
              </a:lnSpc>
              <a:spcAft>
                <a:spcPts val="0"/>
              </a:spcAft>
              <a:buFontTx/>
              <a:buChar char="•"/>
              <a:defRPr/>
            </a:pPr>
            <a:endParaRPr lang="fr-FR" sz="2000">
              <a:solidFill>
                <a:srgbClr val="FFFFFF"/>
              </a:solidFill>
              <a:latin typeface="Arial Narrow" panose="020B0606020202030204" pitchFamily="34" charset="0"/>
              <a:ea typeface="Verdana"/>
            </a:endParaRPr>
          </a:p>
          <a:p>
            <a:pPr marL="171450" lvl="1" indent="-342900" defTabSz="800100">
              <a:lnSpc>
                <a:spcPct val="90000"/>
              </a:lnSpc>
              <a:spcAft>
                <a:spcPts val="0"/>
              </a:spcAft>
              <a:buFontTx/>
              <a:buChar char="•"/>
              <a:defRPr/>
            </a:pPr>
            <a:endParaRPr lang="fr-FR" sz="2000">
              <a:solidFill>
                <a:srgbClr val="FFFFFF"/>
              </a:solidFill>
              <a:latin typeface="Arial Narrow" panose="020B0606020202030204" pitchFamily="34" charset="0"/>
              <a:ea typeface="Verdana"/>
            </a:endParaRPr>
          </a:p>
          <a:p>
            <a:pPr marL="171450" lvl="1" indent="-342900" defTabSz="800100">
              <a:lnSpc>
                <a:spcPct val="90000"/>
              </a:lnSpc>
              <a:spcAft>
                <a:spcPts val="0"/>
              </a:spcAft>
              <a:buFontTx/>
              <a:buChar char="•"/>
              <a:defRPr/>
            </a:pPr>
            <a:endParaRPr lang="fr-FR" sz="2000">
              <a:latin typeface="Arial Narrow" panose="020B0606020202030204" pitchFamily="34" charset="0"/>
              <a:ea typeface="Verdana"/>
            </a:endParaRPr>
          </a:p>
          <a:p>
            <a:pPr lvl="0" algn="ctr" defTabSz="889000">
              <a:lnSpc>
                <a:spcPct val="90000"/>
              </a:lnSpc>
              <a:spcAft>
                <a:spcPts val="0"/>
              </a:spcAft>
              <a:defRPr/>
            </a:pPr>
            <a:endParaRPr lang="fr-FR">
              <a:latin typeface="Arial Narrow" panose="020B0606020202030204" pitchFamily="34" charset="0"/>
              <a:ea typeface="Verdana"/>
            </a:endParaRPr>
          </a:p>
          <a:p>
            <a:pPr lvl="0" defTabSz="800100">
              <a:lnSpc>
                <a:spcPct val="90000"/>
              </a:lnSpc>
              <a:defRPr/>
            </a:pPr>
            <a:r>
              <a:rPr lang="fr-FR" sz="4000">
                <a:solidFill>
                  <a:srgbClr val="FFFFFF"/>
                </a:solidFill>
                <a:latin typeface="Arial Narrow" panose="020B0606020202030204" pitchFamily="34" charset="0"/>
                <a:ea typeface="Verdana"/>
              </a:rPr>
              <a:t>Documenter</a:t>
            </a:r>
            <a:endParaRPr lang="fr-FR" sz="4000">
              <a:latin typeface="Arial Narrow" panose="020B0606020202030204" pitchFamily="34" charset="0"/>
              <a:ea typeface="Verdana"/>
            </a:endParaRPr>
          </a:p>
        </p:txBody>
      </p:sp>
      <p:sp>
        <p:nvSpPr>
          <p:cNvPr id="13" name="Forme libre 7">
            <a:extLst>
              <a:ext uri="{FF2B5EF4-FFF2-40B4-BE49-F238E27FC236}">
                <a16:creationId xmlns:a16="http://schemas.microsoft.com/office/drawing/2014/main" id="{C3951E3E-8593-CFAC-7886-5981C5F5658D}"/>
              </a:ext>
            </a:extLst>
          </p:cNvPr>
          <p:cNvSpPr>
            <a:spLocks noGrp="1" noChangeShapeType="1"/>
          </p:cNvSpPr>
          <p:nvPr/>
        </p:nvSpPr>
        <p:spPr bwMode="auto">
          <a:xfrm>
            <a:off x="3196244" y="846291"/>
            <a:ext cx="2955032" cy="3621537"/>
          </a:xfrm>
          <a:custGeom>
            <a:avLst/>
            <a:gdLst>
              <a:gd name="connsiteX0" fmla="*/ 0 w 2877439"/>
              <a:gd name="connsiteY0" fmla="*/ 362965 h 2177749"/>
              <a:gd name="connsiteX1" fmla="*/ 362965 w 2877439"/>
              <a:gd name="connsiteY1" fmla="*/ 0 h 2177749"/>
              <a:gd name="connsiteX2" fmla="*/ 2514474 w 2877439"/>
              <a:gd name="connsiteY2" fmla="*/ 0 h 2177749"/>
              <a:gd name="connsiteX3" fmla="*/ 2877439 w 2877439"/>
              <a:gd name="connsiteY3" fmla="*/ 362965 h 2177749"/>
              <a:gd name="connsiteX4" fmla="*/ 2877439 w 2877439"/>
              <a:gd name="connsiteY4" fmla="*/ 1814784 h 2177749"/>
              <a:gd name="connsiteX5" fmla="*/ 2514474 w 2877439"/>
              <a:gd name="connsiteY5" fmla="*/ 2177749 h 2177749"/>
              <a:gd name="connsiteX6" fmla="*/ 362965 w 2877439"/>
              <a:gd name="connsiteY6" fmla="*/ 2177749 h 2177749"/>
              <a:gd name="connsiteX7" fmla="*/ 0 w 2877439"/>
              <a:gd name="connsiteY7" fmla="*/ 1814784 h 2177749"/>
              <a:gd name="connsiteX8" fmla="*/ 0 w 2877439"/>
              <a:gd name="connsiteY8" fmla="*/ 362965 h 217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439" h="2177749" extrusionOk="0">
                <a:moveTo>
                  <a:pt x="0" y="362965"/>
                </a:moveTo>
                <a:cubicBezTo>
                  <a:pt x="0" y="162505"/>
                  <a:pt x="162505" y="0"/>
                  <a:pt x="362965" y="0"/>
                </a:cubicBezTo>
                <a:lnTo>
                  <a:pt x="2514474" y="0"/>
                </a:lnTo>
                <a:cubicBezTo>
                  <a:pt x="2714934" y="0"/>
                  <a:pt x="2877439" y="162505"/>
                  <a:pt x="2877439" y="362965"/>
                </a:cubicBezTo>
                <a:lnTo>
                  <a:pt x="2877439" y="1814784"/>
                </a:lnTo>
                <a:cubicBezTo>
                  <a:pt x="2877439" y="2015244"/>
                  <a:pt x="2714934" y="2177749"/>
                  <a:pt x="2514474" y="2177749"/>
                </a:cubicBezTo>
                <a:lnTo>
                  <a:pt x="362965" y="2177749"/>
                </a:lnTo>
                <a:cubicBezTo>
                  <a:pt x="162505" y="2177749"/>
                  <a:pt x="0" y="2015244"/>
                  <a:pt x="0" y="1814784"/>
                </a:cubicBezTo>
                <a:lnTo>
                  <a:pt x="0" y="362965"/>
                </a:lnTo>
                <a:close/>
              </a:path>
            </a:pathLst>
          </a:custGeom>
          <a:solidFill>
            <a:schemeClr val="accent6">
              <a:lumMod val="50000"/>
            </a:schemeClr>
          </a:solidFill>
          <a:ln w="25400">
            <a:solidFill>
              <a:srgbClr val="FFFFFF"/>
            </a:solidFill>
            <a:round/>
            <a:headEnd/>
            <a:tailEnd/>
          </a:ln>
        </p:spPr>
        <p:txBody>
          <a:bodyPr lIns="182509" tIns="144409" rIns="182509" bIns="144409" anchor="b" anchorCtr="0"/>
          <a:lstStyle>
            <a:lvl1pPr marL="0" indent="0" algn="l" defTabSz="889000">
              <a:lnSpc>
                <a:spcPct val="100000"/>
              </a:lnSpc>
              <a:buNone/>
              <a:defRPr lang="fr-FR" sz="1400">
                <a:solidFill>
                  <a:srgbClr val="000000"/>
                </a:solidFill>
                <a:latin typeface="Arial"/>
                <a:ea typeface="Arial"/>
              </a:defRPr>
            </a:lvl1pPr>
            <a:lvl2pPr marL="457200" indent="0" algn="l" defTabSz="889000">
              <a:lnSpc>
                <a:spcPct val="100000"/>
              </a:lnSpc>
              <a:buNone/>
              <a:defRPr lang="fr-FR" sz="1400">
                <a:solidFill>
                  <a:srgbClr val="000000"/>
                </a:solidFill>
                <a:latin typeface="Arial"/>
                <a:ea typeface="Arial"/>
              </a:defRPr>
            </a:lvl2pPr>
            <a:lvl3pPr marL="914400" indent="0" algn="l" defTabSz="889000">
              <a:lnSpc>
                <a:spcPct val="100000"/>
              </a:lnSpc>
              <a:buNone/>
              <a:defRPr lang="fr-FR" sz="1400">
                <a:solidFill>
                  <a:srgbClr val="000000"/>
                </a:solidFill>
                <a:latin typeface="Arial"/>
                <a:ea typeface="Arial"/>
              </a:defRPr>
            </a:lvl3pPr>
            <a:lvl4pPr marL="1371600" indent="0" algn="l" defTabSz="889000">
              <a:lnSpc>
                <a:spcPct val="100000"/>
              </a:lnSpc>
              <a:buNone/>
              <a:defRPr lang="fr-FR" sz="1400">
                <a:solidFill>
                  <a:srgbClr val="000000"/>
                </a:solidFill>
                <a:latin typeface="Arial"/>
                <a:ea typeface="Arial"/>
              </a:defRPr>
            </a:lvl4pPr>
            <a:lvl5pPr marL="1828800" indent="0" algn="l" defTabSz="889000">
              <a:lnSpc>
                <a:spcPct val="100000"/>
              </a:lnSpc>
              <a:buNone/>
              <a:defRPr lang="fr-FR" sz="1400">
                <a:solidFill>
                  <a:srgbClr val="000000"/>
                </a:solidFill>
                <a:latin typeface="Arial"/>
                <a:ea typeface="Arial"/>
              </a:defRPr>
            </a:lvl5pPr>
            <a:lvl6pPr defTabSz="889000">
              <a:defRPr lang="fr-FR" sz="1800"/>
            </a:lvl6pPr>
            <a:lvl7pPr defTabSz="889000">
              <a:defRPr lang="fr-FR" sz="1800"/>
            </a:lvl7pPr>
            <a:lvl8pPr defTabSz="889000">
              <a:defRPr lang="fr-FR" sz="1800"/>
            </a:lvl8pPr>
            <a:lvl9pPr defTabSz="889000">
              <a:defRPr lang="fr-FR" sz="1800"/>
            </a:lvl9pPr>
          </a:lstStyle>
          <a:p>
            <a:pPr marL="171450" lvl="1" indent="-342900">
              <a:lnSpc>
                <a:spcPct val="90000"/>
              </a:lnSpc>
              <a:buFontTx/>
              <a:buChar char="•"/>
              <a:defRPr/>
            </a:pPr>
            <a:r>
              <a:rPr lang="fr-FR" sz="2000">
                <a:solidFill>
                  <a:srgbClr val="FFFFFF"/>
                </a:solidFill>
                <a:latin typeface="Arial Narrow" panose="020B0606020202030204" pitchFamily="34" charset="0"/>
                <a:ea typeface="Verdana"/>
              </a:rPr>
              <a:t>Faire une première analyse des documents </a:t>
            </a:r>
            <a:endParaRPr lang="fr-FR" sz="1400">
              <a:latin typeface="Arial Narrow" panose="020B0606020202030204" pitchFamily="34" charset="0"/>
              <a:ea typeface="Verdana"/>
            </a:endParaRPr>
          </a:p>
          <a:p>
            <a:pPr marL="171450" lvl="1" indent="-342900">
              <a:lnSpc>
                <a:spcPct val="90000"/>
              </a:lnSpc>
              <a:buFontTx/>
              <a:buChar char="•"/>
              <a:defRPr/>
            </a:pPr>
            <a:r>
              <a:rPr lang="fr-FR" sz="2000">
                <a:solidFill>
                  <a:srgbClr val="FFFFFF"/>
                </a:solidFill>
                <a:latin typeface="Arial Narrow" panose="020B0606020202030204" pitchFamily="34" charset="0"/>
                <a:ea typeface="Verdana"/>
              </a:rPr>
              <a:t>Collecter les informations les plus importantes</a:t>
            </a:r>
            <a:endParaRPr lang="fr-FR" sz="1400">
              <a:latin typeface="Arial Narrow" panose="020B0606020202030204" pitchFamily="34" charset="0"/>
              <a:ea typeface="Verdana"/>
            </a:endParaRPr>
          </a:p>
          <a:p>
            <a:pPr marL="171450" lvl="1" indent="-342900">
              <a:lnSpc>
                <a:spcPct val="90000"/>
              </a:lnSpc>
              <a:buFontTx/>
              <a:buChar char="•"/>
              <a:defRPr/>
            </a:pPr>
            <a:r>
              <a:rPr lang="fr-FR" sz="2000">
                <a:solidFill>
                  <a:srgbClr val="FFFFFF"/>
                </a:solidFill>
                <a:latin typeface="Arial Narrow" panose="020B0606020202030204" pitchFamily="34" charset="0"/>
                <a:ea typeface="Verdana"/>
              </a:rPr>
              <a:t>Ordonner les documents</a:t>
            </a:r>
            <a:endParaRPr lang="fr-FR" sz="1400">
              <a:latin typeface="Arial Narrow" panose="020B0606020202030204" pitchFamily="34" charset="0"/>
              <a:ea typeface="Verdana"/>
            </a:endParaRPr>
          </a:p>
          <a:p>
            <a:pPr marL="171450" lvl="1" indent="-342900">
              <a:lnSpc>
                <a:spcPct val="90000"/>
              </a:lnSpc>
              <a:buFontTx/>
              <a:buChar char="•"/>
              <a:defRPr/>
            </a:pPr>
            <a:r>
              <a:rPr lang="fr-FR" sz="2000">
                <a:solidFill>
                  <a:srgbClr val="FFFFFF"/>
                </a:solidFill>
                <a:latin typeface="Arial Narrow" panose="020B0606020202030204" pitchFamily="34" charset="0"/>
                <a:ea typeface="Verdana"/>
              </a:rPr>
              <a:t>Déterminer la structure définitive du fonds</a:t>
            </a:r>
          </a:p>
          <a:p>
            <a:pPr marL="0" lvl="1">
              <a:lnSpc>
                <a:spcPct val="150000"/>
              </a:lnSpc>
              <a:defRPr/>
            </a:pPr>
            <a:r>
              <a:rPr lang="fr-FR" sz="4000">
                <a:solidFill>
                  <a:srgbClr val="FFFFFF"/>
                </a:solidFill>
                <a:latin typeface="Arial Narrow" panose="020B0606020202030204" pitchFamily="34" charset="0"/>
                <a:ea typeface="Verdana"/>
              </a:rPr>
              <a:t>Classer</a:t>
            </a:r>
            <a:endParaRPr lang="fr-FR" sz="3600">
              <a:latin typeface="Arial Narrow" panose="020B0606020202030204" pitchFamily="34" charset="0"/>
              <a:ea typeface="Verdana"/>
            </a:endParaRPr>
          </a:p>
        </p:txBody>
      </p:sp>
      <p:sp>
        <p:nvSpPr>
          <p:cNvPr id="14" name="Forme libre 7">
            <a:extLst>
              <a:ext uri="{FF2B5EF4-FFF2-40B4-BE49-F238E27FC236}">
                <a16:creationId xmlns:a16="http://schemas.microsoft.com/office/drawing/2014/main" id="{C19AE86B-B97F-3EA9-C41A-53E6091E1591}"/>
              </a:ext>
            </a:extLst>
          </p:cNvPr>
          <p:cNvSpPr>
            <a:spLocks noGrp="1" noChangeShapeType="1"/>
          </p:cNvSpPr>
          <p:nvPr/>
        </p:nvSpPr>
        <p:spPr bwMode="auto">
          <a:xfrm>
            <a:off x="6166594" y="856232"/>
            <a:ext cx="2608143" cy="3611596"/>
          </a:xfrm>
          <a:custGeom>
            <a:avLst/>
            <a:gdLst>
              <a:gd name="connsiteX0" fmla="*/ 0 w 2877439"/>
              <a:gd name="connsiteY0" fmla="*/ 362965 h 2177749"/>
              <a:gd name="connsiteX1" fmla="*/ 362965 w 2877439"/>
              <a:gd name="connsiteY1" fmla="*/ 0 h 2177749"/>
              <a:gd name="connsiteX2" fmla="*/ 2514474 w 2877439"/>
              <a:gd name="connsiteY2" fmla="*/ 0 h 2177749"/>
              <a:gd name="connsiteX3" fmla="*/ 2877439 w 2877439"/>
              <a:gd name="connsiteY3" fmla="*/ 362965 h 2177749"/>
              <a:gd name="connsiteX4" fmla="*/ 2877439 w 2877439"/>
              <a:gd name="connsiteY4" fmla="*/ 1814784 h 2177749"/>
              <a:gd name="connsiteX5" fmla="*/ 2514474 w 2877439"/>
              <a:gd name="connsiteY5" fmla="*/ 2177749 h 2177749"/>
              <a:gd name="connsiteX6" fmla="*/ 362965 w 2877439"/>
              <a:gd name="connsiteY6" fmla="*/ 2177749 h 2177749"/>
              <a:gd name="connsiteX7" fmla="*/ 0 w 2877439"/>
              <a:gd name="connsiteY7" fmla="*/ 1814784 h 2177749"/>
              <a:gd name="connsiteX8" fmla="*/ 0 w 2877439"/>
              <a:gd name="connsiteY8" fmla="*/ 362965 h 217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439" h="2177749" extrusionOk="0">
                <a:moveTo>
                  <a:pt x="0" y="362965"/>
                </a:moveTo>
                <a:cubicBezTo>
                  <a:pt x="0" y="162505"/>
                  <a:pt x="162505" y="0"/>
                  <a:pt x="362965" y="0"/>
                </a:cubicBezTo>
                <a:lnTo>
                  <a:pt x="2514474" y="0"/>
                </a:lnTo>
                <a:cubicBezTo>
                  <a:pt x="2714934" y="0"/>
                  <a:pt x="2877439" y="162505"/>
                  <a:pt x="2877439" y="362965"/>
                </a:cubicBezTo>
                <a:lnTo>
                  <a:pt x="2877439" y="1814784"/>
                </a:lnTo>
                <a:cubicBezTo>
                  <a:pt x="2877439" y="2015244"/>
                  <a:pt x="2714934" y="2177749"/>
                  <a:pt x="2514474" y="2177749"/>
                </a:cubicBezTo>
                <a:lnTo>
                  <a:pt x="362965" y="2177749"/>
                </a:lnTo>
                <a:cubicBezTo>
                  <a:pt x="162505" y="2177749"/>
                  <a:pt x="0" y="2015244"/>
                  <a:pt x="0" y="1814784"/>
                </a:cubicBezTo>
                <a:lnTo>
                  <a:pt x="0" y="362965"/>
                </a:lnTo>
                <a:close/>
              </a:path>
            </a:pathLst>
          </a:custGeom>
          <a:solidFill>
            <a:schemeClr val="accent6">
              <a:lumMod val="50000"/>
            </a:schemeClr>
          </a:solidFill>
          <a:ln w="25400">
            <a:solidFill>
              <a:srgbClr val="FFFFFF"/>
            </a:solidFill>
            <a:round/>
            <a:headEnd/>
            <a:tailEnd/>
          </a:ln>
        </p:spPr>
        <p:txBody>
          <a:bodyPr lIns="182509" tIns="144409" rIns="182509" bIns="144409" anchor="b" anchorCtr="0"/>
          <a:lstStyle>
            <a:lvl1pPr marL="0" indent="0" algn="l" defTabSz="889000">
              <a:lnSpc>
                <a:spcPct val="100000"/>
              </a:lnSpc>
              <a:buNone/>
              <a:defRPr lang="fr-FR" sz="1400">
                <a:solidFill>
                  <a:srgbClr val="000000"/>
                </a:solidFill>
                <a:latin typeface="Arial"/>
                <a:ea typeface="Arial"/>
              </a:defRPr>
            </a:lvl1pPr>
            <a:lvl2pPr marL="457200" indent="0" algn="l" defTabSz="889000">
              <a:lnSpc>
                <a:spcPct val="100000"/>
              </a:lnSpc>
              <a:buNone/>
              <a:defRPr lang="fr-FR" sz="1400">
                <a:solidFill>
                  <a:srgbClr val="000000"/>
                </a:solidFill>
                <a:latin typeface="Arial"/>
                <a:ea typeface="Arial"/>
              </a:defRPr>
            </a:lvl2pPr>
            <a:lvl3pPr marL="914400" indent="0" algn="l" defTabSz="889000">
              <a:lnSpc>
                <a:spcPct val="100000"/>
              </a:lnSpc>
              <a:buNone/>
              <a:defRPr lang="fr-FR" sz="1400">
                <a:solidFill>
                  <a:srgbClr val="000000"/>
                </a:solidFill>
                <a:latin typeface="Arial"/>
                <a:ea typeface="Arial"/>
              </a:defRPr>
            </a:lvl3pPr>
            <a:lvl4pPr marL="1371600" indent="0" algn="l" defTabSz="889000">
              <a:lnSpc>
                <a:spcPct val="100000"/>
              </a:lnSpc>
              <a:buNone/>
              <a:defRPr lang="fr-FR" sz="1400">
                <a:solidFill>
                  <a:srgbClr val="000000"/>
                </a:solidFill>
                <a:latin typeface="Arial"/>
                <a:ea typeface="Arial"/>
              </a:defRPr>
            </a:lvl4pPr>
            <a:lvl5pPr marL="1828800" indent="0" algn="l" defTabSz="889000">
              <a:lnSpc>
                <a:spcPct val="100000"/>
              </a:lnSpc>
              <a:buNone/>
              <a:defRPr lang="fr-FR" sz="1400">
                <a:solidFill>
                  <a:srgbClr val="000000"/>
                </a:solidFill>
                <a:latin typeface="Arial"/>
                <a:ea typeface="Arial"/>
              </a:defRPr>
            </a:lvl5pPr>
            <a:lvl6pPr defTabSz="889000">
              <a:defRPr lang="fr-FR" sz="1800"/>
            </a:lvl6pPr>
            <a:lvl7pPr defTabSz="889000">
              <a:defRPr lang="fr-FR" sz="1800"/>
            </a:lvl7pPr>
            <a:lvl8pPr defTabSz="889000">
              <a:defRPr lang="fr-FR" sz="1800"/>
            </a:lvl8pPr>
            <a:lvl9pPr defTabSz="889000">
              <a:defRPr lang="fr-FR" sz="1800"/>
            </a:lvl9pPr>
          </a:lstStyle>
          <a:p>
            <a:pPr marL="171450" lvl="1" indent="-342900" defTabSz="889000">
              <a:lnSpc>
                <a:spcPct val="90000"/>
              </a:lnSpc>
              <a:spcAft>
                <a:spcPts val="0"/>
              </a:spcAft>
              <a:buFontTx/>
              <a:buChar char="•"/>
              <a:defRPr/>
            </a:pPr>
            <a:r>
              <a:rPr lang="fr-FR" sz="2000">
                <a:solidFill>
                  <a:srgbClr val="FFFFFF"/>
                </a:solidFill>
                <a:latin typeface="Arial Narrow" panose="020B0606020202030204" pitchFamily="34" charset="0"/>
                <a:ea typeface="Verdana"/>
              </a:rPr>
              <a:t>Faire une analyse plus approfondie</a:t>
            </a:r>
            <a:endParaRPr lang="fr-FR" sz="2800">
              <a:latin typeface="Arial Narrow" panose="020B0606020202030204" pitchFamily="34" charset="0"/>
              <a:ea typeface="Verdana"/>
            </a:endParaRPr>
          </a:p>
          <a:p>
            <a:pPr marL="171450" lvl="1" indent="-342900" defTabSz="889000">
              <a:lnSpc>
                <a:spcPct val="90000"/>
              </a:lnSpc>
              <a:spcAft>
                <a:spcPts val="0"/>
              </a:spcAft>
              <a:buFontTx/>
              <a:buChar char="•"/>
              <a:defRPr/>
            </a:pPr>
            <a:r>
              <a:rPr lang="fr-FR" sz="2000">
                <a:solidFill>
                  <a:srgbClr val="FFFFFF"/>
                </a:solidFill>
                <a:latin typeface="Arial Narrow" panose="020B0606020202030204" pitchFamily="34" charset="0"/>
                <a:ea typeface="Verdana"/>
              </a:rPr>
              <a:t>Rédiger des notices descriptives précises et adaptées au niveau de chaque unité décrite</a:t>
            </a:r>
          </a:p>
          <a:p>
            <a:pPr marL="171450" lvl="1" indent="-342900" defTabSz="889000">
              <a:lnSpc>
                <a:spcPct val="90000"/>
              </a:lnSpc>
              <a:spcAft>
                <a:spcPts val="0"/>
              </a:spcAft>
              <a:buFontTx/>
              <a:buChar char="•"/>
              <a:defRPr/>
            </a:pPr>
            <a:endParaRPr lang="fr-FR" sz="1050">
              <a:solidFill>
                <a:srgbClr val="FFFFFF"/>
              </a:solidFill>
              <a:latin typeface="Arial Narrow" panose="020B0606020202030204" pitchFamily="34" charset="0"/>
              <a:ea typeface="Verdana"/>
            </a:endParaRPr>
          </a:p>
          <a:p>
            <a:pPr marL="171450" lvl="1" indent="-342900" defTabSz="889000">
              <a:lnSpc>
                <a:spcPct val="90000"/>
              </a:lnSpc>
              <a:spcAft>
                <a:spcPts val="0"/>
              </a:spcAft>
              <a:buFontTx/>
              <a:buChar char="•"/>
              <a:defRPr/>
            </a:pPr>
            <a:endParaRPr lang="fr-FR" sz="2000">
              <a:solidFill>
                <a:srgbClr val="FFFFFF"/>
              </a:solidFill>
              <a:latin typeface="Arial Narrow" panose="020B0606020202030204" pitchFamily="34" charset="0"/>
              <a:ea typeface="Verdana"/>
            </a:endParaRPr>
          </a:p>
          <a:p>
            <a:pPr marL="0" lvl="1">
              <a:lnSpc>
                <a:spcPct val="90000"/>
              </a:lnSpc>
              <a:defRPr/>
            </a:pPr>
            <a:endParaRPr lang="fr-FR" sz="2400" b="1">
              <a:solidFill>
                <a:srgbClr val="FFFFFF"/>
              </a:solidFill>
              <a:latin typeface="Arial Narrow" panose="020B0606020202030204" pitchFamily="34" charset="0"/>
              <a:ea typeface="Verdana"/>
            </a:endParaRPr>
          </a:p>
          <a:p>
            <a:pPr marL="0" lvl="1">
              <a:lnSpc>
                <a:spcPct val="90000"/>
              </a:lnSpc>
              <a:defRPr/>
            </a:pPr>
            <a:r>
              <a:rPr lang="fr-FR" sz="4000">
                <a:solidFill>
                  <a:srgbClr val="FFFFFF"/>
                </a:solidFill>
                <a:latin typeface="Arial Narrow" panose="020B0606020202030204" pitchFamily="34" charset="0"/>
                <a:ea typeface="Verdana"/>
              </a:rPr>
              <a:t>Décrire</a:t>
            </a:r>
          </a:p>
        </p:txBody>
      </p:sp>
      <p:sp>
        <p:nvSpPr>
          <p:cNvPr id="15" name="Shape 108">
            <a:extLst>
              <a:ext uri="{FF2B5EF4-FFF2-40B4-BE49-F238E27FC236}">
                <a16:creationId xmlns:a16="http://schemas.microsoft.com/office/drawing/2014/main" id="{6EB880D3-A21D-2522-EABE-1602484E5253}"/>
              </a:ext>
            </a:extLst>
          </p:cNvPr>
          <p:cNvSpPr>
            <a:spLocks/>
          </p:cNvSpPr>
          <p:nvPr/>
        </p:nvSpPr>
        <p:spPr bwMode="auto">
          <a:xfrm>
            <a:off x="6235418" y="4739411"/>
            <a:ext cx="2511707" cy="1584334"/>
          </a:xfrm>
          <a:prstGeom prst="rect">
            <a:avLst/>
          </a:prstGeom>
          <a:solidFill>
            <a:schemeClr val="lt1"/>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t" anchorCtr="0">
            <a:noAutofit/>
          </a:bodyPr>
          <a:lstStyle/>
          <a:p>
            <a:pPr indent="-114300"/>
            <a:r>
              <a:rPr lang="fr-FR" sz="2800">
                <a:solidFill>
                  <a:srgbClr val="F79646"/>
                </a:solidFill>
                <a:latin typeface="Arial Narrow" panose="020B0606020202030204" pitchFamily="34" charset="0"/>
                <a:sym typeface="Wingdings" panose="05000000000000000000" pitchFamily="2" charset="2"/>
              </a:rPr>
              <a:t> </a:t>
            </a:r>
            <a:r>
              <a:rPr lang="fr-FR" sz="2800"/>
              <a:t>C'est là que Calames entre en jeu</a:t>
            </a:r>
          </a:p>
        </p:txBody>
      </p:sp>
    </p:spTree>
    <p:extLst>
      <p:ext uri="{BB962C8B-B14F-4D97-AF65-F5344CB8AC3E}">
        <p14:creationId xmlns:p14="http://schemas.microsoft.com/office/powerpoint/2010/main" val="14431429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50B6BE-203A-561C-38DF-F6AA1CB88383}"/>
              </a:ext>
            </a:extLst>
          </p:cNvPr>
          <p:cNvSpPr>
            <a:spLocks noGrp="1"/>
          </p:cNvSpPr>
          <p:nvPr>
            <p:ph type="title"/>
          </p:nvPr>
        </p:nvSpPr>
        <p:spPr>
          <a:xfrm>
            <a:off x="722313" y="4406900"/>
            <a:ext cx="7772400" cy="1362075"/>
          </a:xfrm>
        </p:spPr>
        <p:txBody>
          <a:bodyPr/>
          <a:lstStyle/>
          <a:p>
            <a:r>
              <a:rPr lang="fr-FR" sz="2800"/>
              <a:t>Ressources pour corriger son signalement </a:t>
            </a:r>
            <a:r>
              <a:rPr lang="fr-FR"/>
              <a:t>dans le cadre du TP 4</a:t>
            </a:r>
          </a:p>
        </p:txBody>
      </p:sp>
      <p:sp>
        <p:nvSpPr>
          <p:cNvPr id="3" name="Espace réservé du texte 2">
            <a:extLst>
              <a:ext uri="{FF2B5EF4-FFF2-40B4-BE49-F238E27FC236}">
                <a16:creationId xmlns:a16="http://schemas.microsoft.com/office/drawing/2014/main" id="{DB1747A8-04CE-6231-7880-627DB223229C}"/>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015BBD73-6720-F08A-88E1-8B47B1251C0B}"/>
              </a:ext>
            </a:extLst>
          </p:cNvPr>
          <p:cNvSpPr>
            <a:spLocks noGrp="1"/>
          </p:cNvSpPr>
          <p:nvPr>
            <p:ph type="sldNum" sz="quarter" idx="12"/>
          </p:nvPr>
        </p:nvSpPr>
        <p:spPr/>
        <p:txBody>
          <a:bodyPr/>
          <a:lstStyle/>
          <a:p>
            <a:fld id="{AD8045ED-DE0C-4527-8264-0379EF2BB254}" type="slidenum">
              <a:rPr lang="fr-FR" smtClean="0"/>
              <a:t>100</a:t>
            </a:fld>
            <a:endParaRPr lang="fr-FR"/>
          </a:p>
        </p:txBody>
      </p:sp>
    </p:spTree>
    <p:extLst>
      <p:ext uri="{BB962C8B-B14F-4D97-AF65-F5344CB8AC3E}">
        <p14:creationId xmlns:p14="http://schemas.microsoft.com/office/powerpoint/2010/main" val="16741838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8248326-130A-B352-7787-F8865A5F70E3}"/>
            </a:ext>
          </a:extLst>
        </p:cNvPr>
        <p:cNvGrpSpPr/>
        <p:nvPr/>
      </p:nvGrpSpPr>
      <p:grpSpPr bwMode="auto">
        <a:xfrm>
          <a:off x="0" y="0"/>
          <a:ext cx="0" cy="0"/>
          <a:chOff x="0" y="0"/>
          <a:chExt cx="0" cy="0"/>
        </a:xfrm>
      </p:grpSpPr>
      <p:cxnSp>
        <p:nvCxnSpPr>
          <p:cNvPr id="8" name="Connecteur droit avec flèche 8">
            <a:extLst>
              <a:ext uri="{FF2B5EF4-FFF2-40B4-BE49-F238E27FC236}">
                <a16:creationId xmlns:a16="http://schemas.microsoft.com/office/drawing/2014/main" id="{E8BA3CB3-7360-11E4-8B28-85F66BF09558}"/>
              </a:ext>
            </a:extLst>
          </p:cNvPr>
          <p:cNvCxnSpPr>
            <a:cxnSpLocks/>
          </p:cNvCxnSpPr>
          <p:nvPr/>
        </p:nvCxnSpPr>
        <p:spPr bwMode="auto">
          <a:xfrm>
            <a:off x="2377510" y="3136475"/>
            <a:ext cx="872130" cy="2006"/>
          </a:xfrm>
          <a:prstGeom prst="straightConnector1">
            <a:avLst/>
          </a:prstGeom>
          <a:ln w="38100">
            <a:solidFill>
              <a:srgbClr val="EC6839"/>
            </a:solidFill>
            <a:tailEnd type="triangle" w="lg" len="lg"/>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Connecteur droit avec flèche 11">
            <a:extLst>
              <a:ext uri="{FF2B5EF4-FFF2-40B4-BE49-F238E27FC236}">
                <a16:creationId xmlns:a16="http://schemas.microsoft.com/office/drawing/2014/main" id="{55BC038A-1876-6733-B632-779C11AD216E}"/>
              </a:ext>
            </a:extLst>
          </p:cNvPr>
          <p:cNvCxnSpPr>
            <a:cxnSpLocks/>
          </p:cNvCxnSpPr>
          <p:nvPr/>
        </p:nvCxnSpPr>
        <p:spPr bwMode="auto">
          <a:xfrm>
            <a:off x="2339752" y="4795146"/>
            <a:ext cx="872130" cy="2006"/>
          </a:xfrm>
          <a:prstGeom prst="straightConnector1">
            <a:avLst/>
          </a:prstGeom>
          <a:ln w="38100">
            <a:solidFill>
              <a:srgbClr val="EC6839"/>
            </a:solidFill>
            <a:tailEnd type="triangle" w="lg" len="lg"/>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Espace réservé du numéro de diapositive 2">
            <a:extLst>
              <a:ext uri="{FF2B5EF4-FFF2-40B4-BE49-F238E27FC236}">
                <a16:creationId xmlns:a16="http://schemas.microsoft.com/office/drawing/2014/main" id="{4A577B8C-F2A5-5B1A-C55C-CDC71FA034D9}"/>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101</a:t>
            </a:fld>
            <a:endParaRPr lang="fr-FR"/>
          </a:p>
        </p:txBody>
      </p:sp>
      <p:sp>
        <p:nvSpPr>
          <p:cNvPr id="3" name="Espace réservé du contenu 1">
            <a:extLst>
              <a:ext uri="{FF2B5EF4-FFF2-40B4-BE49-F238E27FC236}">
                <a16:creationId xmlns:a16="http://schemas.microsoft.com/office/drawing/2014/main" id="{9D16BB13-CE65-5F40-0FF8-84FE1E79503F}"/>
              </a:ext>
            </a:extLst>
          </p:cNvPr>
          <p:cNvSpPr>
            <a:spLocks noGrp="1"/>
          </p:cNvSpPr>
          <p:nvPr>
            <p:ph idx="1"/>
          </p:nvPr>
        </p:nvSpPr>
        <p:spPr>
          <a:xfrm>
            <a:off x="3211882" y="6187126"/>
            <a:ext cx="5573948" cy="590131"/>
          </a:xfrm>
        </p:spPr>
        <p:txBody>
          <a:bodyPr/>
          <a:lstStyle/>
          <a:p>
            <a:pPr algn="r"/>
            <a:r>
              <a:rPr lang="fr-FR" sz="2400">
                <a:solidFill>
                  <a:schemeClr val="tx2"/>
                </a:solidFill>
                <a:hlinkClick r:id="rId3">
                  <a:extLst>
                    <a:ext uri="{A12FA001-AC4F-418D-AE19-62706E023703}">
                      <ahyp:hlinkClr xmlns:ahyp="http://schemas.microsoft.com/office/drawing/2018/hyperlinkcolor" val="tx"/>
                    </a:ext>
                  </a:extLst>
                </a:hlinkClick>
              </a:rPr>
              <a:t>https://www.ead-bibliotheque.fr/guide/</a:t>
            </a:r>
            <a:r>
              <a:rPr lang="fr-FR">
                <a:solidFill>
                  <a:schemeClr val="tx2"/>
                </a:solidFill>
              </a:rPr>
              <a:t> </a:t>
            </a:r>
          </a:p>
        </p:txBody>
      </p:sp>
      <p:sp>
        <p:nvSpPr>
          <p:cNvPr id="12" name="Shape 763">
            <a:extLst>
              <a:ext uri="{FF2B5EF4-FFF2-40B4-BE49-F238E27FC236}">
                <a16:creationId xmlns:a16="http://schemas.microsoft.com/office/drawing/2014/main" id="{A2756348-F92C-D3B9-08FE-BC0A939E4F05}"/>
              </a:ext>
            </a:extLst>
          </p:cNvPr>
          <p:cNvSpPr>
            <a:spLocks noGrp="1"/>
          </p:cNvSpPr>
          <p:nvPr>
            <p:ph type="title"/>
          </p:nvPr>
        </p:nvSpPr>
        <p:spPr bwMode="auto">
          <a:xfrm>
            <a:off x="323527" y="268965"/>
            <a:ext cx="7685939" cy="455621"/>
          </a:xfrm>
          <a:prstGeom prst="rect">
            <a:avLst/>
          </a:prstGeom>
          <a:noFill/>
          <a:ln>
            <a:noFill/>
          </a:ln>
        </p:spPr>
        <p:txBody>
          <a:bodyPr lIns="91425" tIns="45700" rIns="91425" bIns="45700" anchor="t" anchorCtr="0">
            <a:noAutofit/>
          </a:bodyPr>
          <a:lstStyle/>
          <a:p>
            <a:pPr marL="0" marR="0" lvl="0" indent="0">
              <a:spcBef>
                <a:spcPts val="0"/>
              </a:spcBef>
              <a:spcAft>
                <a:spcPts val="0"/>
              </a:spcAft>
              <a:buSzPct val="25000"/>
              <a:defRPr/>
            </a:pPr>
            <a:r>
              <a:rPr lang="fr-FR"/>
              <a:t>Ressources : Bonnes pratiques EAD en bibliothèque</a:t>
            </a:r>
          </a:p>
        </p:txBody>
      </p:sp>
      <p:pic>
        <p:nvPicPr>
          <p:cNvPr id="14" name="Image 13">
            <a:extLst>
              <a:ext uri="{FF2B5EF4-FFF2-40B4-BE49-F238E27FC236}">
                <a16:creationId xmlns:a16="http://schemas.microsoft.com/office/drawing/2014/main" id="{94B529C3-DCAE-1380-C87E-4A34D9D3D768}"/>
              </a:ext>
            </a:extLst>
          </p:cNvPr>
          <p:cNvPicPr>
            <a:picLocks noChangeAspect="1"/>
          </p:cNvPicPr>
          <p:nvPr/>
        </p:nvPicPr>
        <p:blipFill>
          <a:blip r:embed="rId4"/>
          <a:stretch>
            <a:fillRect/>
          </a:stretch>
        </p:blipFill>
        <p:spPr>
          <a:xfrm>
            <a:off x="1344021" y="842645"/>
            <a:ext cx="7530954" cy="4643817"/>
          </a:xfrm>
          <a:prstGeom prst="rect">
            <a:avLst/>
          </a:prstGeom>
        </p:spPr>
      </p:pic>
      <p:cxnSp>
        <p:nvCxnSpPr>
          <p:cNvPr id="17" name="Connecteur droit avec flèche 8">
            <a:extLst>
              <a:ext uri="{FF2B5EF4-FFF2-40B4-BE49-F238E27FC236}">
                <a16:creationId xmlns:a16="http://schemas.microsoft.com/office/drawing/2014/main" id="{7003C705-D654-DB79-3C25-062F4FCB37BF}"/>
              </a:ext>
            </a:extLst>
          </p:cNvPr>
          <p:cNvCxnSpPr>
            <a:cxnSpLocks/>
            <a:stCxn id="16" idx="0"/>
          </p:cNvCxnSpPr>
          <p:nvPr/>
        </p:nvCxnSpPr>
        <p:spPr bwMode="auto">
          <a:xfrm flipH="1" flipV="1">
            <a:off x="7799979" y="1371538"/>
            <a:ext cx="319134" cy="888584"/>
          </a:xfrm>
          <a:prstGeom prst="straightConnector1">
            <a:avLst/>
          </a:prstGeom>
          <a:ln w="44450">
            <a:solidFill>
              <a:srgbClr val="EC6839"/>
            </a:solidFill>
            <a:tailEnd type="triangle" w="lg" len="lg"/>
          </a:ln>
          <a:effectLst>
            <a:outerShdw blurRad="50800" dist="1270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61AC1E9-81AF-3FC0-F2D4-758B12908FB4}"/>
              </a:ext>
            </a:extLst>
          </p:cNvPr>
          <p:cNvSpPr/>
          <p:nvPr/>
        </p:nvSpPr>
        <p:spPr bwMode="auto">
          <a:xfrm>
            <a:off x="4800600" y="2790825"/>
            <a:ext cx="3862902" cy="2971731"/>
          </a:xfrm>
          <a:prstGeom prst="rect">
            <a:avLst/>
          </a:prstGeom>
          <a:solidFill>
            <a:schemeClr val="lt1">
              <a:alpha val="70000"/>
            </a:schemeClr>
          </a:solidFill>
          <a:ln w="9525" cap="flat" cmpd="sng">
            <a:noFill/>
            <a:prstDash val="solid"/>
            <a:round/>
            <a:headEnd type="none" w="med" len="med"/>
            <a:tailEnd type="none" w="med" len="med"/>
          </a:ln>
          <a:effectLst/>
        </p:spPr>
        <p:txBody>
          <a:bodyPr lIns="108000" tIns="108000" rIns="108000" bIns="108000" rtlCol="0" anchor="ctr" anchorCtr="0">
            <a:noAutofit/>
          </a:bodyPr>
          <a:lstStyle/>
          <a:p>
            <a:pPr marL="0" marR="0" indent="0" algn="l">
              <a:spcBef>
                <a:spcPts val="0"/>
              </a:spcBef>
              <a:spcAft>
                <a:spcPts val="0"/>
              </a:spcAft>
              <a:buSzPct val="25000"/>
              <a:buNone/>
            </a:pPr>
            <a:endParaRPr lang="fr-FR" sz="1200" b="0" i="0" u="none" strike="noStrike" cap="none">
              <a:latin typeface="Arial Narrow" panose="020B0606020202030204" pitchFamily="34" charset="0"/>
              <a:ea typeface="Arial"/>
              <a:cs typeface="Arial"/>
            </a:endParaRPr>
          </a:p>
        </p:txBody>
      </p:sp>
      <p:pic>
        <p:nvPicPr>
          <p:cNvPr id="7" name="Image 6">
            <a:extLst>
              <a:ext uri="{FF2B5EF4-FFF2-40B4-BE49-F238E27FC236}">
                <a16:creationId xmlns:a16="http://schemas.microsoft.com/office/drawing/2014/main" id="{2AA9CE1A-2842-A535-7179-865CB70816A7}"/>
              </a:ext>
            </a:extLst>
          </p:cNvPr>
          <p:cNvPicPr>
            <a:picLocks noChangeAspect="1"/>
          </p:cNvPicPr>
          <p:nvPr/>
        </p:nvPicPr>
        <p:blipFill>
          <a:blip r:embed="rId5"/>
          <a:stretch>
            <a:fillRect/>
          </a:stretch>
        </p:blipFill>
        <p:spPr>
          <a:xfrm>
            <a:off x="6064431" y="2061467"/>
            <a:ext cx="1841165" cy="1718963"/>
          </a:xfrm>
          <a:prstGeom prst="rect">
            <a:avLst/>
          </a:prstGeom>
        </p:spPr>
      </p:pic>
      <p:pic>
        <p:nvPicPr>
          <p:cNvPr id="13" name="Image 12">
            <a:extLst>
              <a:ext uri="{FF2B5EF4-FFF2-40B4-BE49-F238E27FC236}">
                <a16:creationId xmlns:a16="http://schemas.microsoft.com/office/drawing/2014/main" id="{725355AE-3641-2BE7-1657-A81F149306FB}"/>
              </a:ext>
            </a:extLst>
          </p:cNvPr>
          <p:cNvPicPr>
            <a:picLocks noChangeAspect="1"/>
          </p:cNvPicPr>
          <p:nvPr/>
        </p:nvPicPr>
        <p:blipFill>
          <a:blip r:embed="rId6"/>
          <a:srcRect l="37494"/>
          <a:stretch/>
        </p:blipFill>
        <p:spPr>
          <a:xfrm>
            <a:off x="2315666" y="3505143"/>
            <a:ext cx="1130396" cy="1642622"/>
          </a:xfrm>
          <a:prstGeom prst="rect">
            <a:avLst/>
          </a:prstGeom>
          <a:effectLst>
            <a:outerShdw blurRad="50800" dist="38100" dir="13500000" algn="br" rotWithShape="0">
              <a:prstClr val="black">
                <a:alpha val="40000"/>
              </a:prstClr>
            </a:outerShdw>
          </a:effectLst>
        </p:spPr>
      </p:pic>
      <p:sp>
        <p:nvSpPr>
          <p:cNvPr id="16" name="Shape 129">
            <a:extLst>
              <a:ext uri="{FF2B5EF4-FFF2-40B4-BE49-F238E27FC236}">
                <a16:creationId xmlns:a16="http://schemas.microsoft.com/office/drawing/2014/main" id="{2DBEA215-BE71-B3C0-AF11-20AE9608B592}"/>
              </a:ext>
            </a:extLst>
          </p:cNvPr>
          <p:cNvSpPr/>
          <p:nvPr/>
        </p:nvSpPr>
        <p:spPr bwMode="auto">
          <a:xfrm>
            <a:off x="7214718" y="2260122"/>
            <a:ext cx="1808789" cy="876353"/>
          </a:xfrm>
          <a:prstGeom prst="roundRect">
            <a:avLst>
              <a:gd name="adj" fmla="val 16667"/>
            </a:avLst>
          </a:prstGeom>
          <a:solidFill>
            <a:schemeClr val="bg1"/>
          </a:solidFill>
          <a:ln w="15875" cap="flat" cmpd="sng">
            <a:solidFill>
              <a:srgbClr val="EC6839"/>
            </a:solidFill>
            <a:prstDash val="solid"/>
            <a:round/>
            <a:headEnd type="none" w="med" len="med"/>
            <a:tailEnd type="none" w="med" len="med"/>
          </a:ln>
          <a:effectLst>
            <a:outerShdw blurRad="50800" dist="127000" dir="13500000" algn="br" rotWithShape="0">
              <a:prstClr val="black">
                <a:alpha val="40000"/>
              </a:prstClr>
            </a:outerShdw>
          </a:effectLst>
        </p:spPr>
        <p:txBody>
          <a:bodyPr lIns="91422" tIns="45698" rIns="91422" bIns="45698" anchor="ctr" anchorCtr="0">
            <a:noAutofit/>
          </a:bodyPr>
          <a:lstStyle/>
          <a:p>
            <a:pPr lvl="0">
              <a:buSzPct val="25000"/>
              <a:defRPr/>
            </a:pPr>
            <a:r>
              <a:rPr lang="fr-FR" sz="1400">
                <a:latin typeface="Open Sans"/>
                <a:ea typeface="Open Sans"/>
                <a:cs typeface="Open Sans"/>
              </a:rPr>
              <a:t>…p</a:t>
            </a:r>
            <a:r>
              <a:rPr sz="1400" err="1">
                <a:latin typeface="Open Sans"/>
                <a:ea typeface="Open Sans"/>
                <a:cs typeface="Open Sans"/>
              </a:rPr>
              <a:t>ar</a:t>
            </a:r>
            <a:r>
              <a:rPr sz="1400">
                <a:latin typeface="Open Sans"/>
                <a:ea typeface="Open Sans"/>
                <a:cs typeface="Open Sans"/>
              </a:rPr>
              <a:t> </a:t>
            </a:r>
            <a:r>
              <a:rPr sz="1400" err="1">
                <a:latin typeface="Open Sans"/>
                <a:ea typeface="Open Sans"/>
                <a:cs typeface="Open Sans"/>
              </a:rPr>
              <a:t>n’importe</a:t>
            </a:r>
            <a:r>
              <a:rPr sz="1400">
                <a:latin typeface="Open Sans"/>
                <a:ea typeface="Open Sans"/>
                <a:cs typeface="Open Sans"/>
              </a:rPr>
              <a:t> </a:t>
            </a:r>
            <a:r>
              <a:rPr sz="1400" err="1">
                <a:latin typeface="Open Sans"/>
                <a:ea typeface="Open Sans"/>
                <a:cs typeface="Open Sans"/>
              </a:rPr>
              <a:t>quel</a:t>
            </a:r>
            <a:r>
              <a:rPr sz="1400">
                <a:latin typeface="Open Sans"/>
                <a:ea typeface="Open Sans"/>
                <a:cs typeface="Open Sans"/>
              </a:rPr>
              <a:t> mot de la bonne pratique</a:t>
            </a:r>
            <a:endParaRPr sz="1600"/>
          </a:p>
        </p:txBody>
      </p:sp>
      <p:sp>
        <p:nvSpPr>
          <p:cNvPr id="19" name="Shape 129">
            <a:extLst>
              <a:ext uri="{FF2B5EF4-FFF2-40B4-BE49-F238E27FC236}">
                <a16:creationId xmlns:a16="http://schemas.microsoft.com/office/drawing/2014/main" id="{02001BDF-0AD2-2FF0-5AC3-3D385FD3F7C2}"/>
              </a:ext>
            </a:extLst>
          </p:cNvPr>
          <p:cNvSpPr/>
          <p:nvPr/>
        </p:nvSpPr>
        <p:spPr bwMode="auto">
          <a:xfrm>
            <a:off x="70162" y="2014517"/>
            <a:ext cx="2158816" cy="1407771"/>
          </a:xfrm>
          <a:prstGeom prst="roundRect">
            <a:avLst>
              <a:gd name="adj" fmla="val 16667"/>
            </a:avLst>
          </a:prstGeom>
          <a:solidFill>
            <a:schemeClr val="bg1"/>
          </a:solidFill>
          <a:ln w="15875" cap="flat" cmpd="sng">
            <a:solidFill>
              <a:srgbClr val="EC6839"/>
            </a:solidFill>
            <a:prstDash val="solid"/>
            <a:round/>
            <a:headEnd type="none" w="med" len="med"/>
            <a:tailEnd type="none" w="med" len="med"/>
          </a:ln>
          <a:effectLst>
            <a:outerShdw blurRad="50800" dist="127000" dir="13500000" algn="br" rotWithShape="0">
              <a:prstClr val="black">
                <a:alpha val="40000"/>
              </a:prstClr>
            </a:outerShdw>
          </a:effectLst>
        </p:spPr>
        <p:txBody>
          <a:bodyPr lIns="91422" tIns="45698" rIns="91422" bIns="45698" anchor="ctr" anchorCtr="0">
            <a:noAutofit/>
          </a:bodyPr>
          <a:lstStyle/>
          <a:p>
            <a:pPr lvl="0">
              <a:buSzPct val="25000"/>
              <a:defRPr/>
            </a:pPr>
            <a:r>
              <a:rPr lang="fr-FR" sz="1400">
                <a:latin typeface="Open Sans"/>
                <a:ea typeface="Open Sans"/>
                <a:cs typeface="Open Sans"/>
              </a:rPr>
              <a:t>….</a:t>
            </a:r>
            <a:r>
              <a:rPr sz="1400">
                <a:latin typeface="Open Sans"/>
                <a:ea typeface="Open Sans"/>
                <a:cs typeface="Open Sans"/>
              </a:rPr>
              <a:t>dans le menu </a:t>
            </a:r>
            <a:r>
              <a:rPr sz="1400" err="1">
                <a:latin typeface="Open Sans"/>
                <a:ea typeface="Open Sans"/>
                <a:cs typeface="Open Sans"/>
              </a:rPr>
              <a:t>organisé</a:t>
            </a:r>
            <a:r>
              <a:rPr sz="1400">
                <a:latin typeface="Open Sans"/>
                <a:ea typeface="Open Sans"/>
                <a:cs typeface="Open Sans"/>
              </a:rPr>
              <a:t> </a:t>
            </a:r>
            <a:r>
              <a:rPr sz="1400" err="1">
                <a:latin typeface="Open Sans"/>
                <a:ea typeface="Open Sans"/>
                <a:cs typeface="Open Sans"/>
              </a:rPr>
              <a:t>selo</a:t>
            </a:r>
            <a:r>
              <a:rPr lang="fr-FR" sz="1400">
                <a:latin typeface="Open Sans"/>
                <a:ea typeface="Open Sans"/>
                <a:cs typeface="Open Sans"/>
              </a:rPr>
              <a:t>n la</a:t>
            </a:r>
            <a:r>
              <a:rPr sz="1400">
                <a:latin typeface="Open Sans"/>
                <a:ea typeface="Open Sans"/>
                <a:cs typeface="Open Sans"/>
              </a:rPr>
              <a:t> </a:t>
            </a:r>
            <a:r>
              <a:rPr sz="1400" err="1">
                <a:latin typeface="Open Sans"/>
                <a:ea typeface="Open Sans"/>
                <a:cs typeface="Open Sans"/>
              </a:rPr>
              <a:t>logique</a:t>
            </a:r>
            <a:r>
              <a:rPr sz="1400">
                <a:latin typeface="Open Sans"/>
                <a:ea typeface="Open Sans"/>
                <a:cs typeface="Open Sans"/>
              </a:rPr>
              <a:t> DeMarch</a:t>
            </a:r>
            <a:r>
              <a:rPr lang="fr-FR" sz="1400">
                <a:latin typeface="Open Sans"/>
                <a:ea typeface="Open Sans"/>
                <a:cs typeface="Open Sans"/>
              </a:rPr>
              <a:t>,</a:t>
            </a:r>
            <a:r>
              <a:rPr sz="1400">
                <a:latin typeface="Open Sans"/>
                <a:ea typeface="Open Sans"/>
                <a:cs typeface="Open Sans"/>
              </a:rPr>
              <a:t> avec</a:t>
            </a:r>
            <a:r>
              <a:rPr lang="fr-FR" sz="1400">
                <a:latin typeface="Open Sans"/>
                <a:ea typeface="Open Sans"/>
                <a:cs typeface="Open Sans"/>
              </a:rPr>
              <a:t> </a:t>
            </a:r>
            <a:r>
              <a:rPr sz="1400">
                <a:latin typeface="Open Sans"/>
                <a:ea typeface="Open Sans"/>
                <a:cs typeface="Open Sans"/>
              </a:rPr>
              <a:t> </a:t>
            </a:r>
            <a:r>
              <a:rPr sz="1400" err="1">
                <a:latin typeface="Open Sans"/>
                <a:ea typeface="Open Sans"/>
                <a:cs typeface="Open Sans"/>
              </a:rPr>
              <a:t>l’intitulé</a:t>
            </a:r>
            <a:r>
              <a:rPr sz="1400">
                <a:latin typeface="Open Sans"/>
                <a:ea typeface="Open Sans"/>
                <a:cs typeface="Open Sans"/>
              </a:rPr>
              <a:t> des </a:t>
            </a:r>
            <a:r>
              <a:rPr sz="1400" err="1">
                <a:latin typeface="Open Sans"/>
                <a:ea typeface="Open Sans"/>
                <a:cs typeface="Open Sans"/>
              </a:rPr>
              <a:t>éléments</a:t>
            </a:r>
            <a:r>
              <a:rPr sz="1400">
                <a:latin typeface="Open Sans"/>
                <a:ea typeface="Open Sans"/>
                <a:cs typeface="Open Sans"/>
              </a:rPr>
              <a:t> EAD</a:t>
            </a:r>
            <a:endParaRPr sz="1600"/>
          </a:p>
        </p:txBody>
      </p:sp>
      <p:cxnSp>
        <p:nvCxnSpPr>
          <p:cNvPr id="20" name="Connecteur droit avec flèche 8">
            <a:extLst>
              <a:ext uri="{FF2B5EF4-FFF2-40B4-BE49-F238E27FC236}">
                <a16:creationId xmlns:a16="http://schemas.microsoft.com/office/drawing/2014/main" id="{0251F92D-8C79-4CB0-135B-5AC8C2A1F34C}"/>
              </a:ext>
            </a:extLst>
          </p:cNvPr>
          <p:cNvCxnSpPr>
            <a:cxnSpLocks/>
            <a:stCxn id="19" idx="0"/>
          </p:cNvCxnSpPr>
          <p:nvPr/>
        </p:nvCxnSpPr>
        <p:spPr bwMode="auto">
          <a:xfrm flipV="1">
            <a:off x="1149570" y="1428124"/>
            <a:ext cx="1312016" cy="586393"/>
          </a:xfrm>
          <a:prstGeom prst="straightConnector1">
            <a:avLst/>
          </a:prstGeom>
          <a:ln w="44450">
            <a:solidFill>
              <a:srgbClr val="EC6839"/>
            </a:solidFill>
            <a:tailEnd type="triangle" w="lg" len="lg"/>
          </a:ln>
          <a:effectLst>
            <a:outerShdw blurRad="50800" dist="1270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E69CA9E-C83D-747E-31E3-D0EBBFDF0EC0}"/>
              </a:ext>
            </a:extLst>
          </p:cNvPr>
          <p:cNvSpPr/>
          <p:nvPr/>
        </p:nvSpPr>
        <p:spPr bwMode="auto">
          <a:xfrm>
            <a:off x="4958622" y="4102452"/>
            <a:ext cx="3966234" cy="1718963"/>
          </a:xfrm>
          <a:prstGeom prst="rect">
            <a:avLst/>
          </a:prstGeom>
          <a:solidFill>
            <a:schemeClr val="lt1"/>
          </a:solidFill>
          <a:ln w="9525" cap="flat" cmpd="sng">
            <a:solidFill>
              <a:srgbClr val="EC6839"/>
            </a:solidFill>
            <a:prstDash val="solid"/>
            <a:round/>
            <a:headEnd type="none" w="med" len="med"/>
            <a:tailEnd type="none" w="med" len="med"/>
          </a:ln>
          <a:effectLst>
            <a:outerShdw blurRad="50800" dist="101600" dir="13500000" algn="br" rotWithShape="0">
              <a:prstClr val="black">
                <a:alpha val="40000"/>
              </a:prstClr>
            </a:outerShdw>
          </a:effectLst>
        </p:spPr>
        <p:txBody>
          <a:bodyPr lIns="108000" tIns="108000" rIns="108000" bIns="108000" rtlCol="0" anchor="ctr" anchorCtr="0">
            <a:noAutofit/>
          </a:bodyPr>
          <a:lstStyle/>
          <a:p>
            <a:pPr marL="0" marR="0" indent="0" algn="l">
              <a:spcBef>
                <a:spcPts val="0"/>
              </a:spcBef>
              <a:spcAft>
                <a:spcPts val="0"/>
              </a:spcAft>
              <a:buSzPct val="25000"/>
              <a:buNone/>
            </a:pPr>
            <a:r>
              <a:rPr lang="fr-FR" sz="1900" b="0" i="0" u="none" strike="noStrike" cap="none">
                <a:latin typeface="Arial Narrow" panose="020B0606020202030204" pitchFamily="34" charset="0"/>
                <a:ea typeface="Arial"/>
                <a:cs typeface="Arial"/>
              </a:rPr>
              <a:t>Guide publié en 2013, </a:t>
            </a:r>
          </a:p>
          <a:p>
            <a:pPr marL="0" marR="0" indent="0" algn="l">
              <a:spcBef>
                <a:spcPts val="0"/>
              </a:spcBef>
              <a:spcAft>
                <a:spcPts val="0"/>
              </a:spcAft>
              <a:buSzPct val="25000"/>
              <a:buNone/>
            </a:pPr>
            <a:r>
              <a:rPr lang="fr-FR" sz="1900" b="0" i="0" u="none" strike="noStrike" cap="none">
                <a:latin typeface="Arial Narrow" panose="020B0606020202030204" pitchFamily="34" charset="0"/>
                <a:ea typeface="Arial"/>
                <a:cs typeface="Arial"/>
              </a:rPr>
              <a:t>Révisions par lot publiées annuellement</a:t>
            </a:r>
          </a:p>
          <a:p>
            <a:pPr marL="0" marR="0" indent="0" algn="l">
              <a:spcBef>
                <a:spcPts val="0"/>
              </a:spcBef>
              <a:spcAft>
                <a:spcPts val="0"/>
              </a:spcAft>
              <a:buSzPct val="25000"/>
              <a:buNone/>
            </a:pPr>
            <a:r>
              <a:rPr lang="fr-FR" sz="1900" b="0" i="0" u="none" strike="noStrike" cap="none">
                <a:latin typeface="Arial Narrow" panose="020B0606020202030204" pitchFamily="34" charset="0"/>
                <a:ea typeface="Arial"/>
                <a:cs typeface="Arial"/>
              </a:rPr>
              <a:t>février 2023, juin 2024,… </a:t>
            </a:r>
          </a:p>
          <a:p>
            <a:pPr marL="0" marR="0" indent="0" algn="l">
              <a:spcBef>
                <a:spcPts val="0"/>
              </a:spcBef>
              <a:spcAft>
                <a:spcPts val="0"/>
              </a:spcAft>
              <a:buSzPct val="25000"/>
              <a:buNone/>
            </a:pPr>
            <a:r>
              <a:rPr lang="fr-FR" sz="1900" b="0" i="0" u="none" strike="noStrike" cap="none">
                <a:latin typeface="Arial Narrow" panose="020B0606020202030204" pitchFamily="34" charset="0"/>
                <a:ea typeface="Arial"/>
                <a:cs typeface="Arial"/>
              </a:rPr>
              <a:t>par le GT national EAD</a:t>
            </a:r>
          </a:p>
        </p:txBody>
      </p:sp>
      <p:sp>
        <p:nvSpPr>
          <p:cNvPr id="26" name="Shape 129">
            <a:extLst>
              <a:ext uri="{FF2B5EF4-FFF2-40B4-BE49-F238E27FC236}">
                <a16:creationId xmlns:a16="http://schemas.microsoft.com/office/drawing/2014/main" id="{565DF8FD-BA31-7565-B012-B91191E65C30}"/>
              </a:ext>
            </a:extLst>
          </p:cNvPr>
          <p:cNvSpPr/>
          <p:nvPr/>
        </p:nvSpPr>
        <p:spPr bwMode="auto">
          <a:xfrm>
            <a:off x="168034" y="5550278"/>
            <a:ext cx="3177353" cy="1160524"/>
          </a:xfrm>
          <a:prstGeom prst="roundRect">
            <a:avLst>
              <a:gd name="adj" fmla="val 16667"/>
            </a:avLst>
          </a:prstGeom>
          <a:solidFill>
            <a:schemeClr val="bg1"/>
          </a:solidFill>
          <a:ln w="15875" cap="flat" cmpd="sng">
            <a:solidFill>
              <a:srgbClr val="EC6839"/>
            </a:solidFill>
            <a:prstDash val="solid"/>
            <a:round/>
            <a:headEnd type="none" w="med" len="med"/>
            <a:tailEnd type="none" w="med" len="med"/>
          </a:ln>
          <a:effectLst>
            <a:outerShdw blurRad="50800" dist="127000" dir="13500000" algn="br" rotWithShape="0">
              <a:prstClr val="black">
                <a:alpha val="40000"/>
              </a:prstClr>
            </a:outerShdw>
          </a:effectLst>
        </p:spPr>
        <p:txBody>
          <a:bodyPr lIns="91422" tIns="45698" rIns="91422" bIns="45698" anchor="ctr" anchorCtr="0">
            <a:noAutofit/>
          </a:bodyPr>
          <a:lstStyle/>
          <a:p>
            <a:pPr lvl="0">
              <a:buSzPct val="25000"/>
              <a:defRPr/>
            </a:pPr>
            <a:r>
              <a:rPr lang="fr-FR" sz="1400">
                <a:latin typeface="Open Sans"/>
                <a:ea typeface="Open Sans"/>
                <a:cs typeface="Open Sans"/>
              </a:rPr>
              <a:t>…à partir du nom de la balise EAD dans le tableau synthétique (accéder au statut (déconseillé, recommandé, etc.) de l’élément)</a:t>
            </a:r>
            <a:endParaRPr sz="1600"/>
          </a:p>
        </p:txBody>
      </p:sp>
      <p:cxnSp>
        <p:nvCxnSpPr>
          <p:cNvPr id="32" name="Connecteur droit avec flèche 8">
            <a:extLst>
              <a:ext uri="{FF2B5EF4-FFF2-40B4-BE49-F238E27FC236}">
                <a16:creationId xmlns:a16="http://schemas.microsoft.com/office/drawing/2014/main" id="{2762AD97-BE8B-6382-64F8-75EA90C98A80}"/>
              </a:ext>
            </a:extLst>
          </p:cNvPr>
          <p:cNvCxnSpPr>
            <a:cxnSpLocks/>
          </p:cNvCxnSpPr>
          <p:nvPr/>
        </p:nvCxnSpPr>
        <p:spPr bwMode="auto">
          <a:xfrm flipV="1">
            <a:off x="582779" y="4608565"/>
            <a:ext cx="1173931" cy="935032"/>
          </a:xfrm>
          <a:prstGeom prst="straightConnector1">
            <a:avLst/>
          </a:prstGeom>
          <a:ln w="44450">
            <a:solidFill>
              <a:srgbClr val="EC6839"/>
            </a:solidFill>
            <a:tailEnd type="triangle" w="lg" len="lg"/>
          </a:ln>
          <a:effectLst>
            <a:outerShdw blurRad="50800" dist="1270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Shape 129">
            <a:extLst>
              <a:ext uri="{FF2B5EF4-FFF2-40B4-BE49-F238E27FC236}">
                <a16:creationId xmlns:a16="http://schemas.microsoft.com/office/drawing/2014/main" id="{D6EC1024-35EA-899B-52DD-4049E675F63A}"/>
              </a:ext>
            </a:extLst>
          </p:cNvPr>
          <p:cNvSpPr/>
          <p:nvPr/>
        </p:nvSpPr>
        <p:spPr bwMode="auto">
          <a:xfrm>
            <a:off x="156850" y="188674"/>
            <a:ext cx="1720588" cy="653972"/>
          </a:xfrm>
          <a:prstGeom prst="roundRect">
            <a:avLst>
              <a:gd name="adj" fmla="val 16667"/>
            </a:avLst>
          </a:prstGeom>
          <a:solidFill>
            <a:schemeClr val="bg1"/>
          </a:solidFill>
          <a:ln w="15875" cap="flat" cmpd="sng">
            <a:solidFill>
              <a:srgbClr val="EC6839"/>
            </a:solidFill>
            <a:prstDash val="solid"/>
            <a:round/>
            <a:headEnd type="none" w="med" len="med"/>
            <a:tailEnd type="none" w="med" len="med"/>
          </a:ln>
          <a:effectLst>
            <a:outerShdw blurRad="50800" dist="127000" dir="13500000" algn="br" rotWithShape="0">
              <a:prstClr val="black">
                <a:alpha val="40000"/>
              </a:prstClr>
            </a:outerShdw>
          </a:effectLst>
        </p:spPr>
        <p:txBody>
          <a:bodyPr lIns="91422" tIns="45698" rIns="91422" bIns="45698" anchor="ctr" anchorCtr="0">
            <a:noAutofit/>
          </a:bodyPr>
          <a:lstStyle/>
          <a:p>
            <a:pPr lvl="0">
              <a:buSzPct val="25000"/>
              <a:defRPr/>
            </a:pPr>
            <a:r>
              <a:rPr sz="1400">
                <a:latin typeface="Open Sans"/>
                <a:ea typeface="Open Sans"/>
                <a:cs typeface="Open Sans"/>
              </a:rPr>
              <a:t>Navigation</a:t>
            </a:r>
            <a:r>
              <a:rPr lang="fr-FR" sz="1400">
                <a:latin typeface="Open Sans"/>
                <a:ea typeface="Open Sans"/>
                <a:cs typeface="Open Sans"/>
              </a:rPr>
              <a:t>….</a:t>
            </a:r>
            <a:r>
              <a:rPr sz="1400">
                <a:latin typeface="Open Sans"/>
                <a:ea typeface="Open Sans"/>
                <a:cs typeface="Open Sans"/>
              </a:rPr>
              <a:t> </a:t>
            </a:r>
            <a:endParaRPr sz="1600"/>
          </a:p>
        </p:txBody>
      </p:sp>
    </p:spTree>
    <p:extLst>
      <p:ext uri="{BB962C8B-B14F-4D97-AF65-F5344CB8AC3E}">
        <p14:creationId xmlns:p14="http://schemas.microsoft.com/office/powerpoint/2010/main" val="2126303875"/>
      </p:ext>
    </p:extLst>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8" name="Image 17">
            <a:extLst>
              <a:ext uri="{FF2B5EF4-FFF2-40B4-BE49-F238E27FC236}">
                <a16:creationId xmlns:a16="http://schemas.microsoft.com/office/drawing/2014/main" id="{BA629F8A-1E0D-294F-1C5B-B30194C585FB}"/>
              </a:ext>
            </a:extLst>
          </p:cNvPr>
          <p:cNvPicPr>
            <a:picLocks noChangeAspect="1"/>
          </p:cNvPicPr>
          <p:nvPr/>
        </p:nvPicPr>
        <p:blipFill rotWithShape="1">
          <a:blip r:embed="rId3"/>
          <a:srcRect b="6688"/>
          <a:stretch/>
        </p:blipFill>
        <p:spPr>
          <a:xfrm>
            <a:off x="177564" y="783772"/>
            <a:ext cx="8394456" cy="5888333"/>
          </a:xfrm>
          <a:prstGeom prst="rect">
            <a:avLst/>
          </a:prstGeom>
        </p:spPr>
      </p:pic>
      <p:sp>
        <p:nvSpPr>
          <p:cNvPr id="8" name="Shape 763"/>
          <p:cNvSpPr>
            <a:spLocks noGrp="1"/>
          </p:cNvSpPr>
          <p:nvPr>
            <p:ph type="title"/>
          </p:nvPr>
        </p:nvSpPr>
        <p:spPr bwMode="auto">
          <a:xfrm>
            <a:off x="323527" y="268965"/>
            <a:ext cx="7685939" cy="629356"/>
          </a:xfrm>
          <a:prstGeom prst="rect">
            <a:avLst/>
          </a:prstGeom>
          <a:noFill/>
          <a:ln>
            <a:noFill/>
          </a:ln>
        </p:spPr>
        <p:txBody>
          <a:bodyPr lIns="91425" tIns="45700" rIns="91425" bIns="45700" anchor="t" anchorCtr="0">
            <a:noAutofit/>
          </a:bodyPr>
          <a:lstStyle/>
          <a:p>
            <a:pPr marL="0" marR="0" lvl="0" indent="0">
              <a:spcBef>
                <a:spcPts val="0"/>
              </a:spcBef>
              <a:spcAft>
                <a:spcPts val="0"/>
              </a:spcAft>
              <a:buSzPct val="25000"/>
              <a:defRPr/>
            </a:pPr>
            <a:r>
              <a:rPr lang="fr-FR"/>
              <a:t>Ressources : le manuel de catalogage Calames</a:t>
            </a:r>
          </a:p>
        </p:txBody>
      </p:sp>
      <p:sp>
        <p:nvSpPr>
          <p:cNvPr id="4" name="Espace réservé du numéro de diapositive 2">
            <a:extLst>
              <a:ext uri="{FF2B5EF4-FFF2-40B4-BE49-F238E27FC236}">
                <a16:creationId xmlns:a16="http://schemas.microsoft.com/office/drawing/2014/main" id="{C4A0DB40-41A5-6F60-B5E7-C39CEBB50F48}"/>
              </a:ext>
            </a:extLst>
          </p:cNvPr>
          <p:cNvSpPr txBox="1">
            <a:spLocks/>
          </p:cNvSpPr>
          <p:nvPr/>
        </p:nvSpPr>
        <p:spPr>
          <a:xfrm>
            <a:off x="8682552" y="6444147"/>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102</a:t>
            </a:fld>
            <a:endParaRPr lang="fr-FR"/>
          </a:p>
        </p:txBody>
      </p:sp>
      <p:sp>
        <p:nvSpPr>
          <p:cNvPr id="7" name="Rectangle : coins arrondis 6">
            <a:extLst>
              <a:ext uri="{FF2B5EF4-FFF2-40B4-BE49-F238E27FC236}">
                <a16:creationId xmlns:a16="http://schemas.microsoft.com/office/drawing/2014/main" id="{4B0F035D-5627-3C8A-EB05-A9D6148086CD}"/>
              </a:ext>
            </a:extLst>
          </p:cNvPr>
          <p:cNvSpPr/>
          <p:nvPr/>
        </p:nvSpPr>
        <p:spPr bwMode="auto">
          <a:xfrm>
            <a:off x="7519180" y="988469"/>
            <a:ext cx="1040859" cy="501650"/>
          </a:xfrm>
          <a:prstGeom prst="round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A5EFB4C-6D37-410F-16FF-7884101BDC27}"/>
              </a:ext>
            </a:extLst>
          </p:cNvPr>
          <p:cNvSpPr/>
          <p:nvPr/>
        </p:nvSpPr>
        <p:spPr bwMode="auto">
          <a:xfrm>
            <a:off x="4466873" y="2605313"/>
            <a:ext cx="1343919" cy="193340"/>
          </a:xfrm>
          <a:prstGeom prst="roundRect">
            <a:avLst/>
          </a:prstGeom>
          <a:noFill/>
          <a:ln w="15875">
            <a:solidFill>
              <a:srgbClr val="EC6839"/>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Shape 129">
            <a:extLst>
              <a:ext uri="{FF2B5EF4-FFF2-40B4-BE49-F238E27FC236}">
                <a16:creationId xmlns:a16="http://schemas.microsoft.com/office/drawing/2014/main" id="{B4D0C3F1-6BEE-FD2F-B19B-2AAA806BE5C5}"/>
              </a:ext>
            </a:extLst>
          </p:cNvPr>
          <p:cNvSpPr/>
          <p:nvPr/>
        </p:nvSpPr>
        <p:spPr bwMode="auto">
          <a:xfrm>
            <a:off x="3381377" y="3148470"/>
            <a:ext cx="5418320" cy="2982805"/>
          </a:xfrm>
          <a:prstGeom prst="roundRect">
            <a:avLst>
              <a:gd name="adj" fmla="val 16667"/>
            </a:avLst>
          </a:prstGeom>
          <a:solidFill>
            <a:schemeClr val="bg1"/>
          </a:solidFill>
          <a:ln w="1587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lvl="0">
              <a:buSzPct val="25000"/>
              <a:defRPr/>
            </a:pPr>
            <a:r>
              <a:rPr lang="fr-FR" sz="2000" b="0" i="0" u="none" strike="noStrike" cap="none">
                <a:solidFill>
                  <a:srgbClr val="EC6839"/>
                </a:solidFill>
                <a:latin typeface="Arial Narrow" panose="020B0606020202030204" pitchFamily="34" charset="0"/>
                <a:ea typeface="Arial"/>
                <a:cs typeface="Arial"/>
              </a:rPr>
              <a:t>Ce manuel respecte toutes les règles et consignes éditées dans le Guide des Bonnes pratiques de l’EAD en bibliothèque  </a:t>
            </a:r>
          </a:p>
          <a:p>
            <a:pPr lvl="0">
              <a:buSzPct val="25000"/>
              <a:defRPr/>
            </a:pPr>
            <a:endParaRPr lang="fr-FR" sz="2000" b="0" i="0" u="none" strike="noStrike" cap="none">
              <a:solidFill>
                <a:srgbClr val="EC6839"/>
              </a:solidFill>
              <a:latin typeface="Arial Narrow" panose="020B0606020202030204" pitchFamily="34" charset="0"/>
              <a:ea typeface="Arial"/>
              <a:cs typeface="Arial"/>
            </a:endParaRPr>
          </a:p>
          <a:p>
            <a:pPr lvl="0">
              <a:buSzPct val="25000"/>
              <a:defRPr/>
            </a:pPr>
            <a:r>
              <a:rPr lang="fr-FR" sz="2000" b="0" i="0" u="none" strike="noStrike" cap="none">
                <a:solidFill>
                  <a:srgbClr val="EC6839"/>
                </a:solidFill>
                <a:latin typeface="Arial Narrow" panose="020B0606020202030204" pitchFamily="34" charset="0"/>
                <a:ea typeface="Arial"/>
                <a:cs typeface="Arial"/>
              </a:rPr>
              <a:t>Il en a enrichi les exemples et précisé les spécificités de mise en œuvre dans Calames, notamment en définissant des listes fermées spécifiques : </a:t>
            </a:r>
            <a:r>
              <a:rPr lang="fr-FR" sz="2000" b="0" i="0" u="none" strike="noStrike" cap="none">
                <a:solidFill>
                  <a:schemeClr val="tx2"/>
                </a:solidFill>
                <a:latin typeface="Arial Narrow" panose="020B0606020202030204" pitchFamily="34" charset="0"/>
                <a:ea typeface="Arial"/>
                <a:cs typeface="Arial"/>
              </a:rPr>
              <a:t>cf. </a:t>
            </a:r>
            <a:r>
              <a:rPr lang="fr-FR" sz="2000" b="0" i="0" u="none" strike="noStrike" cap="none">
                <a:solidFill>
                  <a:schemeClr val="tx2"/>
                </a:solidFill>
                <a:latin typeface="Arial Narrow" panose="020B0606020202030204" pitchFamily="34" charset="0"/>
                <a:ea typeface="Arial"/>
                <a:cs typeface="Arial"/>
                <a:hlinkClick r:id="rId4"/>
              </a:rPr>
              <a:t>Annexe 2 </a:t>
            </a:r>
            <a:r>
              <a:rPr lang="fr-FR" sz="2000" b="0" i="0" u="none" strike="noStrike" cap="none">
                <a:solidFill>
                  <a:schemeClr val="tx2"/>
                </a:solidFill>
                <a:latin typeface="Arial Narrow" panose="020B0606020202030204" pitchFamily="34" charset="0"/>
                <a:ea typeface="Arial"/>
                <a:cs typeface="Arial"/>
              </a:rPr>
              <a:t>- Listes fermées de valeurs d'attributs employées dans Calames.</a:t>
            </a:r>
          </a:p>
        </p:txBody>
      </p:sp>
      <p:cxnSp>
        <p:nvCxnSpPr>
          <p:cNvPr id="12" name="Connecteur droit avec flèche 8">
            <a:extLst>
              <a:ext uri="{FF2B5EF4-FFF2-40B4-BE49-F238E27FC236}">
                <a16:creationId xmlns:a16="http://schemas.microsoft.com/office/drawing/2014/main" id="{4A6EC274-B485-0468-99E5-876BD552D197}"/>
              </a:ext>
            </a:extLst>
          </p:cNvPr>
          <p:cNvCxnSpPr>
            <a:cxnSpLocks/>
          </p:cNvCxnSpPr>
          <p:nvPr/>
        </p:nvCxnSpPr>
        <p:spPr bwMode="auto">
          <a:xfrm flipH="1">
            <a:off x="5977897" y="2721434"/>
            <a:ext cx="1609677" cy="0"/>
          </a:xfrm>
          <a:prstGeom prst="straightConnector1">
            <a:avLst/>
          </a:prstGeom>
          <a:ln w="38100">
            <a:solidFill>
              <a:srgbClr val="EC6839"/>
            </a:solidFill>
            <a:tailEnd type="triangle" w="lg" len="lg"/>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Espace réservé du contenu 1">
            <a:extLst>
              <a:ext uri="{FF2B5EF4-FFF2-40B4-BE49-F238E27FC236}">
                <a16:creationId xmlns:a16="http://schemas.microsoft.com/office/drawing/2014/main" id="{08A37C62-826D-5118-9A75-54DD1614295A}"/>
              </a:ext>
            </a:extLst>
          </p:cNvPr>
          <p:cNvSpPr>
            <a:spLocks noGrp="1"/>
          </p:cNvSpPr>
          <p:nvPr>
            <p:ph idx="1"/>
          </p:nvPr>
        </p:nvSpPr>
        <p:spPr bwMode="auto">
          <a:xfrm>
            <a:off x="19879" y="6179916"/>
            <a:ext cx="8662673" cy="629356"/>
          </a:xfrm>
          <a:solidFill>
            <a:schemeClr val="bg1"/>
          </a:solidFill>
        </p:spPr>
        <p:txBody>
          <a:bodyPr>
            <a:normAutofit fontScale="92500"/>
          </a:bodyPr>
          <a:lstStyle/>
          <a:p>
            <a:pPr algn="r"/>
            <a:r>
              <a:rPr lang="fr-FR" sz="2400">
                <a:solidFill>
                  <a:schemeClr val="tx2"/>
                </a:solidFill>
                <a:hlinkClick r:id="rId5">
                  <a:extLst>
                    <a:ext uri="{A12FA001-AC4F-418D-AE19-62706E023703}">
                      <ahyp:hlinkClr xmlns:ahyp="http://schemas.microsoft.com/office/drawing/2018/hyperlinkcolor" val="tx"/>
                    </a:ext>
                  </a:extLst>
                </a:hlinkClick>
              </a:rPr>
              <a:t>https//documentation.abes.fr/aidecalames/accueil/ProfilCatalCalames.html</a:t>
            </a:r>
            <a:r>
              <a:rPr lang="fr-FR">
                <a:solidFill>
                  <a:schemeClr val="tx2"/>
                </a:solidFill>
              </a:rPr>
              <a:t> </a:t>
            </a:r>
          </a:p>
        </p:txBody>
      </p:sp>
      <p:cxnSp>
        <p:nvCxnSpPr>
          <p:cNvPr id="6" name="Connecteur droit 5">
            <a:extLst>
              <a:ext uri="{FF2B5EF4-FFF2-40B4-BE49-F238E27FC236}">
                <a16:creationId xmlns:a16="http://schemas.microsoft.com/office/drawing/2014/main" id="{9962EDA6-048C-CC41-08B9-F1761C935BF5}"/>
              </a:ext>
            </a:extLst>
          </p:cNvPr>
          <p:cNvCxnSpPr>
            <a:cxnSpLocks/>
          </p:cNvCxnSpPr>
          <p:nvPr/>
        </p:nvCxnSpPr>
        <p:spPr bwMode="auto">
          <a:xfrm flipH="1">
            <a:off x="7587574" y="2723745"/>
            <a:ext cx="19456" cy="424725"/>
          </a:xfrm>
          <a:prstGeom prst="line">
            <a:avLst/>
          </a:prstGeom>
          <a:noFill/>
          <a:ln w="38100" cap="flat" cmpd="sng">
            <a:solidFill>
              <a:srgbClr val="EC6839"/>
            </a:solidFill>
            <a:prstDash val="solid"/>
            <a:round/>
            <a:headEnd type="none" w="med" len="med"/>
            <a:tailEnd type="none" w="lg" len="lg"/>
          </a:ln>
          <a:effectLst>
            <a:outerShdw blurRad="50800" dist="38100" dir="13500000" algn="br" rotWithShape="0">
              <a:prstClr val="black">
                <a:alpha val="40000"/>
              </a:prstClr>
            </a:outerShdw>
          </a:effectLst>
        </p:spPr>
      </p:cxnSp>
    </p:spTree>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489C7-C827-789A-1170-97E79446F723}"/>
            </a:ext>
          </a:extLst>
        </p:cNvPr>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AEE931C7-C164-2661-1C88-502DC369C666}"/>
              </a:ext>
            </a:extLst>
          </p:cNvPr>
          <p:cNvSpPr>
            <a:spLocks noGrp="1"/>
          </p:cNvSpPr>
          <p:nvPr>
            <p:ph type="sldNum" sz="quarter" idx="11"/>
          </p:nvPr>
        </p:nvSpPr>
        <p:spPr/>
        <p:txBody>
          <a:bodyPr/>
          <a:lstStyle/>
          <a:p>
            <a:fld id="{AD8045ED-DE0C-4527-8264-0379EF2BB254}" type="slidenum">
              <a:rPr lang="fr-FR" smtClean="0"/>
              <a:t>103</a:t>
            </a:fld>
            <a:endParaRPr lang="fr-FR"/>
          </a:p>
        </p:txBody>
      </p:sp>
      <p:sp>
        <p:nvSpPr>
          <p:cNvPr id="4" name="Titre 3">
            <a:extLst>
              <a:ext uri="{FF2B5EF4-FFF2-40B4-BE49-F238E27FC236}">
                <a16:creationId xmlns:a16="http://schemas.microsoft.com/office/drawing/2014/main" id="{6AF2F7BC-5168-13D6-A682-98EFA2003DB4}"/>
              </a:ext>
            </a:extLst>
          </p:cNvPr>
          <p:cNvSpPr>
            <a:spLocks noGrp="1"/>
          </p:cNvSpPr>
          <p:nvPr>
            <p:ph type="title"/>
          </p:nvPr>
        </p:nvSpPr>
        <p:spPr/>
        <p:txBody>
          <a:bodyPr/>
          <a:lstStyle/>
          <a:p>
            <a:r>
              <a:rPr lang="fr-FR"/>
              <a:t>Le manuel de catalogage Calames</a:t>
            </a:r>
          </a:p>
        </p:txBody>
      </p:sp>
      <p:pic>
        <p:nvPicPr>
          <p:cNvPr id="5" name="Image 4">
            <a:extLst>
              <a:ext uri="{FF2B5EF4-FFF2-40B4-BE49-F238E27FC236}">
                <a16:creationId xmlns:a16="http://schemas.microsoft.com/office/drawing/2014/main" id="{A520FE57-488B-4B2D-2980-2FF04D1A6E80}"/>
              </a:ext>
            </a:extLst>
          </p:cNvPr>
          <p:cNvPicPr>
            <a:picLocks noChangeAspect="1"/>
          </p:cNvPicPr>
          <p:nvPr/>
        </p:nvPicPr>
        <p:blipFill>
          <a:blip r:embed="rId3"/>
          <a:stretch>
            <a:fillRect/>
          </a:stretch>
        </p:blipFill>
        <p:spPr>
          <a:xfrm>
            <a:off x="6365490" y="887923"/>
            <a:ext cx="2479490" cy="5639118"/>
          </a:xfrm>
          <a:prstGeom prst="rect">
            <a:avLst/>
          </a:prstGeom>
          <a:effectLst>
            <a:outerShdw blurRad="50800" dist="38100" dir="13500000" algn="br" rotWithShape="0">
              <a:prstClr val="black">
                <a:alpha val="40000"/>
              </a:prstClr>
            </a:outerShdw>
          </a:effectLst>
        </p:spPr>
      </p:pic>
      <p:sp>
        <p:nvSpPr>
          <p:cNvPr id="9" name="Rectangle à coins arrondis 13">
            <a:extLst>
              <a:ext uri="{FF2B5EF4-FFF2-40B4-BE49-F238E27FC236}">
                <a16:creationId xmlns:a16="http://schemas.microsoft.com/office/drawing/2014/main" id="{0385DA42-E9D0-EF5E-136F-EB9C01F37F74}"/>
              </a:ext>
            </a:extLst>
          </p:cNvPr>
          <p:cNvSpPr/>
          <p:nvPr/>
        </p:nvSpPr>
        <p:spPr bwMode="auto">
          <a:xfrm>
            <a:off x="6196519" y="2198451"/>
            <a:ext cx="2839583" cy="2585593"/>
          </a:xfrm>
          <a:prstGeom prst="roundRect">
            <a:avLst>
              <a:gd name="adj" fmla="val 16667"/>
            </a:avLst>
          </a:prstGeom>
          <a:noFill/>
          <a:ln w="38100">
            <a:solidFill>
              <a:srgbClr val="FF000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5" name="Espace réservé du contenu 14">
            <a:extLst>
              <a:ext uri="{FF2B5EF4-FFF2-40B4-BE49-F238E27FC236}">
                <a16:creationId xmlns:a16="http://schemas.microsoft.com/office/drawing/2014/main" id="{78E11953-6AF0-ACD1-9FCA-5FD4DFCE8ACE}"/>
              </a:ext>
            </a:extLst>
          </p:cNvPr>
          <p:cNvSpPr>
            <a:spLocks noGrp="1"/>
          </p:cNvSpPr>
          <p:nvPr>
            <p:ph idx="1"/>
          </p:nvPr>
        </p:nvSpPr>
        <p:spPr>
          <a:effectLst>
            <a:outerShdw blurRad="50800" dist="38100" dir="13500000" algn="br" rotWithShape="0">
              <a:prstClr val="black">
                <a:alpha val="40000"/>
              </a:prstClr>
            </a:outerShdw>
          </a:effectLst>
        </p:spPr>
        <p:txBody>
          <a:bodyPr/>
          <a:lstStyle/>
          <a:p>
            <a:endParaRPr lang="fr-FR"/>
          </a:p>
        </p:txBody>
      </p:sp>
      <p:pic>
        <p:nvPicPr>
          <p:cNvPr id="16" name="Espace réservé du contenu 5">
            <a:extLst>
              <a:ext uri="{FF2B5EF4-FFF2-40B4-BE49-F238E27FC236}">
                <a16:creationId xmlns:a16="http://schemas.microsoft.com/office/drawing/2014/main" id="{F74F5959-AFCE-BE1B-572A-54A305A5905F}"/>
              </a:ext>
            </a:extLst>
          </p:cNvPr>
          <p:cNvPicPr>
            <a:picLocks noChangeAspect="1"/>
          </p:cNvPicPr>
          <p:nvPr/>
        </p:nvPicPr>
        <p:blipFill>
          <a:blip r:embed="rId4"/>
          <a:srcRect t="4286" r="35833" b="31266"/>
          <a:stretch/>
        </p:blipFill>
        <p:spPr>
          <a:xfrm>
            <a:off x="299019" y="925722"/>
            <a:ext cx="5848033" cy="3858322"/>
          </a:xfrm>
          <a:prstGeom prst="rect">
            <a:avLst/>
          </a:prstGeom>
          <a:effectLst>
            <a:outerShdw blurRad="50800" dist="38100" dir="13500000" algn="br" rotWithShape="0">
              <a:prstClr val="black">
                <a:alpha val="40000"/>
              </a:prstClr>
            </a:outerShdw>
          </a:effectLst>
        </p:spPr>
      </p:pic>
      <p:pic>
        <p:nvPicPr>
          <p:cNvPr id="17" name="Image 16">
            <a:extLst>
              <a:ext uri="{FF2B5EF4-FFF2-40B4-BE49-F238E27FC236}">
                <a16:creationId xmlns:a16="http://schemas.microsoft.com/office/drawing/2014/main" id="{16438FE0-AE2E-BC79-EA19-EA4A2C147E2B}"/>
              </a:ext>
            </a:extLst>
          </p:cNvPr>
          <p:cNvPicPr>
            <a:picLocks noChangeAspect="1"/>
          </p:cNvPicPr>
          <p:nvPr/>
        </p:nvPicPr>
        <p:blipFill>
          <a:blip r:embed="rId5"/>
          <a:srcRect t="17671"/>
          <a:stretch/>
        </p:blipFill>
        <p:spPr>
          <a:xfrm>
            <a:off x="299020" y="963811"/>
            <a:ext cx="2035106" cy="1320079"/>
          </a:xfrm>
          <a:prstGeom prst="rect">
            <a:avLst/>
          </a:prstGeom>
        </p:spPr>
      </p:pic>
      <p:sp>
        <p:nvSpPr>
          <p:cNvPr id="7" name="Rectangle à coins arrondis 13">
            <a:extLst>
              <a:ext uri="{FF2B5EF4-FFF2-40B4-BE49-F238E27FC236}">
                <a16:creationId xmlns:a16="http://schemas.microsoft.com/office/drawing/2014/main" id="{D4026F77-0882-CEEA-FF14-A6A8B9302696}"/>
              </a:ext>
            </a:extLst>
          </p:cNvPr>
          <p:cNvSpPr/>
          <p:nvPr/>
        </p:nvSpPr>
        <p:spPr bwMode="auto">
          <a:xfrm>
            <a:off x="107897" y="2281396"/>
            <a:ext cx="2372655" cy="1911225"/>
          </a:xfrm>
          <a:prstGeom prst="roundRect">
            <a:avLst>
              <a:gd name="adj" fmla="val 1666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3" name="Shape 129">
            <a:extLst>
              <a:ext uri="{FF2B5EF4-FFF2-40B4-BE49-F238E27FC236}">
                <a16:creationId xmlns:a16="http://schemas.microsoft.com/office/drawing/2014/main" id="{919C753E-AD11-835A-EA96-E723C8792617}"/>
              </a:ext>
            </a:extLst>
          </p:cNvPr>
          <p:cNvSpPr/>
          <p:nvPr/>
        </p:nvSpPr>
        <p:spPr bwMode="auto">
          <a:xfrm>
            <a:off x="728732" y="4933398"/>
            <a:ext cx="5418320" cy="1742997"/>
          </a:xfrm>
          <a:prstGeom prst="roundRect">
            <a:avLst>
              <a:gd name="adj" fmla="val 16667"/>
            </a:avLst>
          </a:prstGeom>
          <a:solidFill>
            <a:schemeClr val="bg1"/>
          </a:solidFill>
          <a:ln w="1587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a:buSzPct val="25000"/>
              <a:defRPr/>
            </a:pPr>
            <a:r>
              <a:rPr lang="fr-FR" sz="2000" b="0" i="0" u="none" strike="noStrike" cap="none">
                <a:solidFill>
                  <a:srgbClr val="EC6839"/>
                </a:solidFill>
                <a:latin typeface="Arial Narrow" panose="020B0606020202030204" pitchFamily="34" charset="0"/>
                <a:ea typeface="Arial"/>
                <a:cs typeface="Arial"/>
              </a:rPr>
              <a:t>On y trouve à la fois des principes généraux de choix de signalement comme  </a:t>
            </a:r>
            <a:r>
              <a:rPr lang="fr-FR" sz="2000" b="1"/>
              <a:t>« Quand créer un nouvel instrument de recherche EAD ? »</a:t>
            </a:r>
            <a:endParaRPr lang="fr-FR" sz="2000" b="0" i="0" u="none" strike="noStrike" cap="none">
              <a:solidFill>
                <a:srgbClr val="EC6839"/>
              </a:solidFill>
              <a:latin typeface="Arial Narrow" panose="020B0606020202030204" pitchFamily="34" charset="0"/>
              <a:ea typeface="Arial"/>
              <a:cs typeface="Arial"/>
            </a:endParaRPr>
          </a:p>
          <a:p>
            <a:pPr lvl="0">
              <a:buSzPct val="25000"/>
              <a:defRPr/>
            </a:pPr>
            <a:endParaRPr lang="fr-FR" sz="2000" b="0" i="0" u="none" strike="noStrike" cap="none">
              <a:solidFill>
                <a:srgbClr val="EC6839"/>
              </a:solidFill>
              <a:latin typeface="Arial Narrow" panose="020B0606020202030204" pitchFamily="34" charset="0"/>
              <a:ea typeface="Arial"/>
              <a:cs typeface="Arial"/>
            </a:endParaRPr>
          </a:p>
          <a:p>
            <a:pPr lvl="0">
              <a:buSzPct val="25000"/>
              <a:defRPr/>
            </a:pPr>
            <a:r>
              <a:rPr lang="fr-FR" sz="2000" b="0" i="0" u="none" strike="noStrike" cap="none">
                <a:solidFill>
                  <a:srgbClr val="EC6839"/>
                </a:solidFill>
                <a:latin typeface="Arial Narrow" panose="020B0606020202030204" pitchFamily="34" charset="0"/>
                <a:ea typeface="Arial"/>
                <a:cs typeface="Arial"/>
              </a:rPr>
              <a:t>Et des chapitres élément EAD par élément EAD</a:t>
            </a:r>
            <a:endParaRPr lang="fr-FR" sz="2000" b="0" i="0" u="none" strike="noStrike" cap="none">
              <a:solidFill>
                <a:schemeClr val="tx2"/>
              </a:solidFill>
              <a:latin typeface="Arial Narrow" panose="020B0606020202030204" pitchFamily="34" charset="0"/>
              <a:ea typeface="Arial"/>
              <a:cs typeface="Arial"/>
            </a:endParaRPr>
          </a:p>
        </p:txBody>
      </p:sp>
    </p:spTree>
    <p:extLst>
      <p:ext uri="{BB962C8B-B14F-4D97-AF65-F5344CB8AC3E}">
        <p14:creationId xmlns:p14="http://schemas.microsoft.com/office/powerpoint/2010/main" val="24439626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574B7C6-26F0-BDBB-4B76-8C9A5C2C2CFB}"/>
            </a:ext>
          </a:extLst>
        </p:cNvPr>
        <p:cNvGrpSpPr/>
        <p:nvPr/>
      </p:nvGrpSpPr>
      <p:grpSpPr bwMode="auto">
        <a:xfrm>
          <a:off x="0" y="0"/>
          <a:ext cx="0" cy="0"/>
          <a:chOff x="0" y="0"/>
          <a:chExt cx="0" cy="0"/>
        </a:xfrm>
      </p:grpSpPr>
      <p:cxnSp>
        <p:nvCxnSpPr>
          <p:cNvPr id="7" name="Connecteur droit avec flèche 6">
            <a:extLst>
              <a:ext uri="{FF2B5EF4-FFF2-40B4-BE49-F238E27FC236}">
                <a16:creationId xmlns:a16="http://schemas.microsoft.com/office/drawing/2014/main" id="{54FD74C6-9976-C020-F544-21D7428BD1BB}"/>
              </a:ext>
            </a:extLst>
          </p:cNvPr>
          <p:cNvCxnSpPr>
            <a:cxnSpLocks/>
          </p:cNvCxnSpPr>
          <p:nvPr/>
        </p:nvCxnSpPr>
        <p:spPr bwMode="auto">
          <a:xfrm>
            <a:off x="4499992" y="1844824"/>
            <a:ext cx="0" cy="792087"/>
          </a:xfrm>
          <a:prstGeom prst="straightConnector1">
            <a:avLst/>
          </a:prstGeom>
          <a:ln w="857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8" name="Image 5">
            <a:extLst>
              <a:ext uri="{FF2B5EF4-FFF2-40B4-BE49-F238E27FC236}">
                <a16:creationId xmlns:a16="http://schemas.microsoft.com/office/drawing/2014/main" id="{54C6DFC2-CE7D-0301-6DC2-75FF7D5E9F56}"/>
              </a:ext>
            </a:extLst>
          </p:cNvPr>
          <p:cNvPicPr>
            <a:picLocks noChangeAspect="1"/>
          </p:cNvPicPr>
          <p:nvPr/>
        </p:nvPicPr>
        <p:blipFill>
          <a:blip r:embed="rId3"/>
          <a:stretch/>
        </p:blipFill>
        <p:spPr bwMode="auto">
          <a:xfrm>
            <a:off x="609034" y="1385392"/>
            <a:ext cx="8244408" cy="4842822"/>
          </a:xfrm>
          <a:prstGeom prst="rect">
            <a:avLst/>
          </a:prstGeom>
        </p:spPr>
      </p:pic>
      <p:cxnSp>
        <p:nvCxnSpPr>
          <p:cNvPr id="9" name="Connecteur droit avec flèche 7">
            <a:extLst>
              <a:ext uri="{FF2B5EF4-FFF2-40B4-BE49-F238E27FC236}">
                <a16:creationId xmlns:a16="http://schemas.microsoft.com/office/drawing/2014/main" id="{B87E572F-0CFB-AD1B-EAD5-00E5CE013FBE}"/>
              </a:ext>
            </a:extLst>
          </p:cNvPr>
          <p:cNvCxnSpPr>
            <a:cxnSpLocks/>
          </p:cNvCxnSpPr>
          <p:nvPr/>
        </p:nvCxnSpPr>
        <p:spPr bwMode="auto">
          <a:xfrm flipH="1" flipV="1">
            <a:off x="1763688" y="3735814"/>
            <a:ext cx="2088232" cy="1175191"/>
          </a:xfrm>
          <a:prstGeom prst="straightConnector1">
            <a:avLst/>
          </a:prstGeom>
          <a:ln w="38100">
            <a:solidFill>
              <a:srgbClr val="EC6839"/>
            </a:solidFill>
            <a:tailEnd type="triangle" w="lg" len="lg"/>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Rectangle à coins arrondis 13">
            <a:extLst>
              <a:ext uri="{FF2B5EF4-FFF2-40B4-BE49-F238E27FC236}">
                <a16:creationId xmlns:a16="http://schemas.microsoft.com/office/drawing/2014/main" id="{53B7289B-F215-C755-356D-B603C3314B12}"/>
              </a:ext>
            </a:extLst>
          </p:cNvPr>
          <p:cNvSpPr/>
          <p:nvPr/>
        </p:nvSpPr>
        <p:spPr bwMode="auto">
          <a:xfrm>
            <a:off x="499021" y="2058017"/>
            <a:ext cx="1560891" cy="568155"/>
          </a:xfrm>
          <a:prstGeom prst="roundRect">
            <a:avLst>
              <a:gd name="adj" fmla="val 16667"/>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cxnSp>
        <p:nvCxnSpPr>
          <p:cNvPr id="12" name="Connecteur droit avec flèche 14">
            <a:extLst>
              <a:ext uri="{FF2B5EF4-FFF2-40B4-BE49-F238E27FC236}">
                <a16:creationId xmlns:a16="http://schemas.microsoft.com/office/drawing/2014/main" id="{ABA0F048-38C1-8144-4857-87A30F72511C}"/>
              </a:ext>
            </a:extLst>
          </p:cNvPr>
          <p:cNvCxnSpPr>
            <a:cxnSpLocks/>
          </p:cNvCxnSpPr>
          <p:nvPr/>
        </p:nvCxnSpPr>
        <p:spPr bwMode="auto">
          <a:xfrm flipV="1">
            <a:off x="6800155" y="2014485"/>
            <a:ext cx="400137" cy="1786878"/>
          </a:xfrm>
          <a:prstGeom prst="straightConnector1">
            <a:avLst/>
          </a:prstGeom>
          <a:ln w="38100">
            <a:solidFill>
              <a:srgbClr val="EC6839"/>
            </a:solidFill>
            <a:tailEnd type="triangle" w="lg" len="lg"/>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Espace réservé du numéro de diapositive 2">
            <a:extLst>
              <a:ext uri="{FF2B5EF4-FFF2-40B4-BE49-F238E27FC236}">
                <a16:creationId xmlns:a16="http://schemas.microsoft.com/office/drawing/2014/main" id="{C0363C30-F1D7-C9FF-4FC4-A13FA4797D59}"/>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104</a:t>
            </a:fld>
            <a:endParaRPr lang="fr-FR"/>
          </a:p>
        </p:txBody>
      </p:sp>
      <p:sp>
        <p:nvSpPr>
          <p:cNvPr id="4" name="Titre 3">
            <a:extLst>
              <a:ext uri="{FF2B5EF4-FFF2-40B4-BE49-F238E27FC236}">
                <a16:creationId xmlns:a16="http://schemas.microsoft.com/office/drawing/2014/main" id="{75184B39-2612-13D9-F86E-A91BB31D7D89}"/>
              </a:ext>
            </a:extLst>
          </p:cNvPr>
          <p:cNvSpPr>
            <a:spLocks noGrp="1"/>
          </p:cNvSpPr>
          <p:nvPr>
            <p:ph type="title"/>
          </p:nvPr>
        </p:nvSpPr>
        <p:spPr/>
        <p:txBody>
          <a:bodyPr>
            <a:normAutofit/>
          </a:bodyPr>
          <a:lstStyle/>
          <a:p>
            <a:r>
              <a:rPr lang="fr-FR"/>
              <a:t>Rechercher dans les manuels Calames</a:t>
            </a:r>
          </a:p>
        </p:txBody>
      </p:sp>
      <p:sp>
        <p:nvSpPr>
          <p:cNvPr id="5" name="Shape 129">
            <a:extLst>
              <a:ext uri="{FF2B5EF4-FFF2-40B4-BE49-F238E27FC236}">
                <a16:creationId xmlns:a16="http://schemas.microsoft.com/office/drawing/2014/main" id="{7C8D4663-5DB5-3A12-8588-B909408A77AA}"/>
              </a:ext>
            </a:extLst>
          </p:cNvPr>
          <p:cNvSpPr/>
          <p:nvPr/>
        </p:nvSpPr>
        <p:spPr bwMode="auto">
          <a:xfrm>
            <a:off x="3867641" y="3694088"/>
            <a:ext cx="4985798" cy="2993557"/>
          </a:xfrm>
          <a:prstGeom prst="roundRect">
            <a:avLst>
              <a:gd name="adj" fmla="val 16667"/>
            </a:avLst>
          </a:prstGeom>
          <a:solidFill>
            <a:schemeClr val="bg1"/>
          </a:solidFill>
          <a:ln w="1587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lvl="0">
              <a:buSzPct val="25000"/>
              <a:defRPr/>
            </a:pPr>
            <a:r>
              <a:rPr lang="fr-FR" sz="2000" b="0" i="0" u="none" strike="noStrike" cap="none">
                <a:solidFill>
                  <a:srgbClr val="EC6839"/>
                </a:solidFill>
                <a:latin typeface="Arial Narrow" panose="020B0606020202030204" pitchFamily="34" charset="0"/>
                <a:ea typeface="Arial"/>
                <a:cs typeface="Arial"/>
              </a:rPr>
              <a:t>La fonction recherche du manuel (troncature implicite), permet de repérer</a:t>
            </a:r>
            <a:endParaRPr lang="fr-FR" sz="2000" b="1" i="0" u="none" strike="noStrike" cap="none">
              <a:solidFill>
                <a:srgbClr val="ABB02E"/>
              </a:solidFill>
              <a:latin typeface="Arial Narrow" panose="020B0606020202030204" pitchFamily="34" charset="0"/>
              <a:ea typeface="Arial"/>
              <a:cs typeface="Arial"/>
            </a:endParaRPr>
          </a:p>
          <a:p>
            <a:pPr marL="342900" lvl="0" indent="-342900">
              <a:buSzPct val="25000"/>
              <a:buFontTx/>
              <a:buChar char="-"/>
              <a:defRPr/>
            </a:pPr>
            <a:r>
              <a:rPr lang="fr-FR" sz="2000" b="0" i="0" u="none" strike="noStrike" cap="none">
                <a:solidFill>
                  <a:srgbClr val="EC6839"/>
                </a:solidFill>
                <a:latin typeface="Arial Narrow" panose="020B0606020202030204" pitchFamily="34" charset="0"/>
                <a:ea typeface="Arial"/>
                <a:cs typeface="Arial"/>
              </a:rPr>
              <a:t>- le </a:t>
            </a:r>
            <a:r>
              <a:rPr lang="fr-FR" sz="2000" b="1" i="0" u="none" strike="noStrike" cap="none">
                <a:solidFill>
                  <a:srgbClr val="EC6839"/>
                </a:solidFill>
                <a:latin typeface="Arial Narrow" panose="020B0606020202030204" pitchFamily="34" charset="0"/>
                <a:ea typeface="Arial"/>
                <a:cs typeface="Arial"/>
              </a:rPr>
              <a:t>menu de gauche </a:t>
            </a:r>
            <a:r>
              <a:rPr lang="fr-FR" sz="2000" b="0" i="0" u="none" strike="noStrike" cap="none">
                <a:solidFill>
                  <a:srgbClr val="EC6839"/>
                </a:solidFill>
                <a:latin typeface="Arial Narrow" panose="020B0606020202030204" pitchFamily="34" charset="0"/>
                <a:ea typeface="Arial"/>
                <a:cs typeface="Arial"/>
              </a:rPr>
              <a:t>se déploie pour n'afficher que les </a:t>
            </a:r>
            <a:r>
              <a:rPr lang="fr-FR" sz="2000" b="1" i="0" u="none" strike="noStrike" cap="none">
                <a:solidFill>
                  <a:srgbClr val="EC6839"/>
                </a:solidFill>
                <a:latin typeface="Arial Narrow" panose="020B0606020202030204" pitchFamily="34" charset="0"/>
                <a:ea typeface="Arial"/>
                <a:cs typeface="Arial"/>
              </a:rPr>
              <a:t>pages pertinentes </a:t>
            </a:r>
          </a:p>
          <a:p>
            <a:pPr marL="342900" lvl="0" indent="-342900">
              <a:buSzPct val="25000"/>
              <a:buFontTx/>
              <a:buChar char="-"/>
              <a:defRPr/>
            </a:pPr>
            <a:r>
              <a:rPr lang="fr-FR" sz="2000" b="0" i="0" u="none" strike="noStrike" cap="none">
                <a:solidFill>
                  <a:srgbClr val="EC6839"/>
                </a:solidFill>
                <a:latin typeface="Arial Narrow" panose="020B0606020202030204" pitchFamily="34" charset="0"/>
                <a:ea typeface="Arial"/>
                <a:cs typeface="Arial"/>
              </a:rPr>
              <a:t>- dans le bandeau, </a:t>
            </a:r>
            <a:r>
              <a:rPr lang="fr-FR" sz="2000" b="1" i="0" u="none" strike="noStrike" cap="none">
                <a:solidFill>
                  <a:srgbClr val="EC6839"/>
                </a:solidFill>
                <a:latin typeface="Arial Narrow" panose="020B0606020202030204" pitchFamily="34" charset="0"/>
                <a:ea typeface="Arial"/>
                <a:cs typeface="Arial"/>
              </a:rPr>
              <a:t>le nombres occurrences dans la page </a:t>
            </a:r>
            <a:r>
              <a:rPr lang="fr-FR" sz="2000" i="0" u="none" strike="noStrike" cap="none">
                <a:solidFill>
                  <a:srgbClr val="EC6839"/>
                </a:solidFill>
                <a:latin typeface="Arial Narrow" panose="020B0606020202030204" pitchFamily="34" charset="0"/>
                <a:ea typeface="Arial"/>
                <a:cs typeface="Arial"/>
              </a:rPr>
              <a:t>et </a:t>
            </a:r>
            <a:r>
              <a:rPr lang="fr-FR" sz="2000" b="1" i="0" u="none" strike="noStrike" cap="none">
                <a:solidFill>
                  <a:srgbClr val="EC6839"/>
                </a:solidFill>
                <a:latin typeface="Arial Narrow" panose="020B0606020202030204" pitchFamily="34" charset="0"/>
                <a:ea typeface="Arial"/>
                <a:cs typeface="Arial"/>
              </a:rPr>
              <a:t>dans le manuel</a:t>
            </a:r>
            <a:endParaRPr lang="fr-FR" sz="2000" b="0" i="0" u="none" strike="noStrike" cap="none">
              <a:solidFill>
                <a:srgbClr val="EC6839"/>
              </a:solidFill>
              <a:latin typeface="Arial Narrow" panose="020B0606020202030204" pitchFamily="34" charset="0"/>
              <a:ea typeface="Arial"/>
              <a:cs typeface="Arial"/>
            </a:endParaRPr>
          </a:p>
          <a:p>
            <a:pPr marL="342900" lvl="0" indent="-342900">
              <a:buSzPct val="25000"/>
              <a:buFontTx/>
              <a:buChar char="-"/>
              <a:defRPr/>
            </a:pPr>
            <a:r>
              <a:rPr lang="fr-FR" sz="2000">
                <a:solidFill>
                  <a:srgbClr val="EC6839"/>
                </a:solidFill>
                <a:latin typeface="Arial Narrow" panose="020B0606020202030204" pitchFamily="34" charset="0"/>
                <a:ea typeface="Arial"/>
                <a:cs typeface="Arial"/>
              </a:rPr>
              <a:t>- texte recherché surligné en vert fluo </a:t>
            </a:r>
            <a:endParaRPr lang="fr-FR" sz="2000" b="0" i="0" u="none" strike="noStrike" cap="none">
              <a:solidFill>
                <a:srgbClr val="EC6839"/>
              </a:solidFill>
              <a:latin typeface="Arial Narrow" panose="020B0606020202030204" pitchFamily="34" charset="0"/>
              <a:ea typeface="Arial"/>
              <a:cs typeface="Arial"/>
            </a:endParaRPr>
          </a:p>
        </p:txBody>
      </p:sp>
      <p:pic>
        <p:nvPicPr>
          <p:cNvPr id="6" name="Image 5">
            <a:extLst>
              <a:ext uri="{FF2B5EF4-FFF2-40B4-BE49-F238E27FC236}">
                <a16:creationId xmlns:a16="http://schemas.microsoft.com/office/drawing/2014/main" id="{66A5D3D7-7082-E75D-974F-841CE2F54413}"/>
              </a:ext>
            </a:extLst>
          </p:cNvPr>
          <p:cNvPicPr>
            <a:picLocks noChangeAspect="1"/>
          </p:cNvPicPr>
          <p:nvPr/>
        </p:nvPicPr>
        <p:blipFill>
          <a:blip r:embed="rId4"/>
          <a:stretch>
            <a:fillRect/>
          </a:stretch>
        </p:blipFill>
        <p:spPr>
          <a:xfrm>
            <a:off x="4572000" y="6433946"/>
            <a:ext cx="1238423" cy="190527"/>
          </a:xfrm>
          <a:prstGeom prst="rect">
            <a:avLst/>
          </a:prstGeom>
        </p:spPr>
      </p:pic>
    </p:spTree>
    <p:extLst>
      <p:ext uri="{BB962C8B-B14F-4D97-AF65-F5344CB8AC3E}">
        <p14:creationId xmlns:p14="http://schemas.microsoft.com/office/powerpoint/2010/main" val="3262066496"/>
      </p:ext>
    </p:extLst>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378B9D2-F503-07BE-821E-1FEF61C9FA30}"/>
              </a:ext>
            </a:extLst>
          </p:cNvPr>
          <p:cNvSpPr>
            <a:spLocks noGrp="1"/>
          </p:cNvSpPr>
          <p:nvPr>
            <p:ph type="sldNum" sz="quarter" idx="11"/>
          </p:nvPr>
        </p:nvSpPr>
        <p:spPr/>
        <p:txBody>
          <a:bodyPr/>
          <a:lstStyle/>
          <a:p>
            <a:fld id="{AD8045ED-DE0C-4527-8264-0379EF2BB254}" type="slidenum">
              <a:rPr lang="fr-FR" smtClean="0"/>
              <a:t>105</a:t>
            </a:fld>
            <a:endParaRPr lang="fr-FR"/>
          </a:p>
        </p:txBody>
      </p:sp>
      <p:pic>
        <p:nvPicPr>
          <p:cNvPr id="6" name="Image 5">
            <a:extLst>
              <a:ext uri="{FF2B5EF4-FFF2-40B4-BE49-F238E27FC236}">
                <a16:creationId xmlns:a16="http://schemas.microsoft.com/office/drawing/2014/main" id="{3F07C793-3693-B2ED-C00D-80CB7B9972DB}"/>
              </a:ext>
            </a:extLst>
          </p:cNvPr>
          <p:cNvPicPr>
            <a:picLocks noChangeAspect="1"/>
          </p:cNvPicPr>
          <p:nvPr/>
        </p:nvPicPr>
        <p:blipFill>
          <a:blip r:embed="rId2"/>
          <a:srcRect b="1538"/>
          <a:stretch/>
        </p:blipFill>
        <p:spPr>
          <a:xfrm>
            <a:off x="19879" y="246474"/>
            <a:ext cx="8852465" cy="5616279"/>
          </a:xfrm>
          <a:prstGeom prst="rect">
            <a:avLst/>
          </a:prstGeom>
        </p:spPr>
      </p:pic>
      <p:sp>
        <p:nvSpPr>
          <p:cNvPr id="7" name="Rectangle : coins arrondis 6">
            <a:extLst>
              <a:ext uri="{FF2B5EF4-FFF2-40B4-BE49-F238E27FC236}">
                <a16:creationId xmlns:a16="http://schemas.microsoft.com/office/drawing/2014/main" id="{A0C8BADF-EF92-3DE5-AC8B-39864AE7CC3E}"/>
              </a:ext>
            </a:extLst>
          </p:cNvPr>
          <p:cNvSpPr/>
          <p:nvPr/>
        </p:nvSpPr>
        <p:spPr bwMode="auto">
          <a:xfrm>
            <a:off x="6962606" y="221512"/>
            <a:ext cx="1959890" cy="1021016"/>
          </a:xfrm>
          <a:prstGeom prst="roundRect">
            <a:avLst/>
          </a:prstGeom>
          <a:noFill/>
          <a:ln w="9525" cap="flat" cmpd="sng">
            <a:solidFill>
              <a:srgbClr val="FF0000"/>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l">
              <a:spcBef>
                <a:spcPts val="0"/>
              </a:spcBef>
              <a:spcAft>
                <a:spcPts val="0"/>
              </a:spcAft>
              <a:buSzPct val="25000"/>
              <a:buNone/>
            </a:pPr>
            <a:endParaRPr lang="fr-FR" sz="1200" b="0" i="0" u="none" strike="noStrike" cap="none">
              <a:latin typeface="Arial Narrow" panose="020B0606020202030204" pitchFamily="34" charset="0"/>
              <a:ea typeface="Arial"/>
              <a:cs typeface="Arial"/>
            </a:endParaRPr>
          </a:p>
        </p:txBody>
      </p:sp>
      <p:sp>
        <p:nvSpPr>
          <p:cNvPr id="8" name="Rectangle : coins arrondis 7">
            <a:extLst>
              <a:ext uri="{FF2B5EF4-FFF2-40B4-BE49-F238E27FC236}">
                <a16:creationId xmlns:a16="http://schemas.microsoft.com/office/drawing/2014/main" id="{4B6A5F88-2CD6-60F9-48AD-3F44C285141A}"/>
              </a:ext>
            </a:extLst>
          </p:cNvPr>
          <p:cNvSpPr/>
          <p:nvPr/>
        </p:nvSpPr>
        <p:spPr bwMode="auto">
          <a:xfrm>
            <a:off x="19879" y="158051"/>
            <a:ext cx="4626724" cy="502881"/>
          </a:xfrm>
          <a:prstGeom prst="roundRect">
            <a:avLst/>
          </a:prstGeom>
          <a:noFill/>
          <a:ln w="15875">
            <a:solidFill>
              <a:srgbClr val="FF0000"/>
            </a:solidFill>
            <a:prstDash val="soli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BCC7BB31-B417-9D32-C70A-D9BA8807C589}"/>
              </a:ext>
            </a:extLst>
          </p:cNvPr>
          <p:cNvPicPr>
            <a:picLocks noChangeAspect="1"/>
          </p:cNvPicPr>
          <p:nvPr/>
        </p:nvPicPr>
        <p:blipFill>
          <a:blip r:embed="rId3"/>
          <a:stretch>
            <a:fillRect/>
          </a:stretch>
        </p:blipFill>
        <p:spPr>
          <a:xfrm>
            <a:off x="2820068" y="5099911"/>
            <a:ext cx="2085779" cy="470477"/>
          </a:xfrm>
          <a:prstGeom prst="rect">
            <a:avLst/>
          </a:prstGeom>
          <a:effectLst>
            <a:outerShdw blurRad="50800" dist="12700" dir="13500000" algn="br" rotWithShape="0">
              <a:prstClr val="black">
                <a:alpha val="40000"/>
              </a:prstClr>
            </a:outerShdw>
          </a:effectLst>
        </p:spPr>
      </p:pic>
      <p:sp>
        <p:nvSpPr>
          <p:cNvPr id="15" name="ZoneTexte 14">
            <a:extLst>
              <a:ext uri="{FF2B5EF4-FFF2-40B4-BE49-F238E27FC236}">
                <a16:creationId xmlns:a16="http://schemas.microsoft.com/office/drawing/2014/main" id="{56D194C8-A6C5-7BFF-88CA-3166BADB03F2}"/>
              </a:ext>
            </a:extLst>
          </p:cNvPr>
          <p:cNvSpPr txBox="1"/>
          <p:nvPr/>
        </p:nvSpPr>
        <p:spPr bwMode="auto">
          <a:xfrm>
            <a:off x="2144110" y="5133958"/>
            <a:ext cx="615691" cy="369332"/>
          </a:xfrm>
          <a:prstGeom prst="rect">
            <a:avLst/>
          </a:prstGeom>
          <a:noFill/>
        </p:spPr>
        <p:txBody>
          <a:bodyPr wrap="square" rtlCol="0">
            <a:spAutoFit/>
          </a:bodyPr>
          <a:lstStyle/>
          <a:p>
            <a:r>
              <a:rPr lang="fr-FR"/>
              <a:t>ou</a:t>
            </a:r>
          </a:p>
        </p:txBody>
      </p:sp>
      <p:sp>
        <p:nvSpPr>
          <p:cNvPr id="10" name="Rectangle : coins arrondis 9">
            <a:extLst>
              <a:ext uri="{FF2B5EF4-FFF2-40B4-BE49-F238E27FC236}">
                <a16:creationId xmlns:a16="http://schemas.microsoft.com/office/drawing/2014/main" id="{C3B78974-3E81-75D8-AF13-DA3C201D87B2}"/>
              </a:ext>
            </a:extLst>
          </p:cNvPr>
          <p:cNvSpPr/>
          <p:nvPr/>
        </p:nvSpPr>
        <p:spPr bwMode="auto">
          <a:xfrm>
            <a:off x="19879" y="5080999"/>
            <a:ext cx="5024732" cy="520809"/>
          </a:xfrm>
          <a:prstGeom prst="roundRect">
            <a:avLst/>
          </a:prstGeom>
          <a:noFill/>
          <a:ln w="15875">
            <a:solidFill>
              <a:srgbClr val="FF0000"/>
            </a:solidFill>
            <a:prstDash val="soli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Shape 331">
            <a:extLst>
              <a:ext uri="{FF2B5EF4-FFF2-40B4-BE49-F238E27FC236}">
                <a16:creationId xmlns:a16="http://schemas.microsoft.com/office/drawing/2014/main" id="{08DA5816-DB8A-5BA4-84C4-2DFA52259166}"/>
              </a:ext>
            </a:extLst>
          </p:cNvPr>
          <p:cNvSpPr>
            <a:spLocks/>
          </p:cNvSpPr>
          <p:nvPr/>
        </p:nvSpPr>
        <p:spPr bwMode="auto">
          <a:xfrm>
            <a:off x="5405277" y="1787380"/>
            <a:ext cx="3498059" cy="781853"/>
          </a:xfrm>
          <a:prstGeom prst="rect">
            <a:avLst/>
          </a:prstGeom>
          <a:solidFill>
            <a:schemeClr val="bg1"/>
          </a:solidFill>
          <a:ln>
            <a:solidFill>
              <a:srgbClr val="F79646"/>
            </a:solidFill>
          </a:ln>
          <a:effectLst>
            <a:outerShdw blurRad="50800" dist="38100" dir="13500000" algn="br" rotWithShape="0">
              <a:prstClr val="black">
                <a:alpha val="40000"/>
              </a:prstClr>
            </a:outerShdw>
          </a:effectLst>
        </p:spPr>
        <p:txBody>
          <a:bodyPr lIns="108000" tIns="108000" rIns="108000" bIns="108000" anchor="ctr" anchorCtr="0">
            <a:noAutofit/>
          </a:bodyPr>
          <a:lstStyle/>
          <a:p>
            <a:pPr marR="0" algn="r">
              <a:defRPr/>
            </a:pPr>
            <a:r>
              <a:rPr lang="fr-FR" sz="2000">
                <a:latin typeface="Arial Narrow" panose="020B0606020202030204" pitchFamily="34" charset="0"/>
              </a:rPr>
              <a:t>Lien à la Bonne pratique sur le Site </a:t>
            </a:r>
          </a:p>
          <a:p>
            <a:pPr marR="0" algn="r">
              <a:defRPr/>
            </a:pPr>
            <a:r>
              <a:rPr lang="fr-FR" sz="2000">
                <a:latin typeface="Arial Narrow" panose="020B0606020202030204" pitchFamily="34" charset="0"/>
              </a:rPr>
              <a:t>EAD en bibliothèques</a:t>
            </a:r>
          </a:p>
        </p:txBody>
      </p:sp>
      <p:sp>
        <p:nvSpPr>
          <p:cNvPr id="17" name="Shape 331">
            <a:extLst>
              <a:ext uri="{FF2B5EF4-FFF2-40B4-BE49-F238E27FC236}">
                <a16:creationId xmlns:a16="http://schemas.microsoft.com/office/drawing/2014/main" id="{57C70333-E798-D0AB-3F4E-A2AA7C291701}"/>
              </a:ext>
            </a:extLst>
          </p:cNvPr>
          <p:cNvSpPr>
            <a:spLocks/>
          </p:cNvSpPr>
          <p:nvPr/>
        </p:nvSpPr>
        <p:spPr bwMode="auto">
          <a:xfrm>
            <a:off x="4833671" y="337573"/>
            <a:ext cx="1618500" cy="787485"/>
          </a:xfrm>
          <a:prstGeom prst="rect">
            <a:avLst/>
          </a:prstGeom>
          <a:solidFill>
            <a:schemeClr val="bg1"/>
          </a:solidFill>
          <a:ln>
            <a:solidFill>
              <a:srgbClr val="F79646"/>
            </a:solidFill>
          </a:ln>
          <a:effectLst>
            <a:outerShdw blurRad="50800" dist="38100" dir="13500000" algn="br" rotWithShape="0">
              <a:prstClr val="black">
                <a:alpha val="40000"/>
              </a:prstClr>
            </a:outerShdw>
          </a:effectLst>
        </p:spPr>
        <p:txBody>
          <a:bodyPr lIns="108000" tIns="108000" rIns="108000" bIns="108000" anchor="ctr" anchorCtr="0">
            <a:noAutofit/>
          </a:bodyPr>
          <a:lstStyle/>
          <a:p>
            <a:pPr marR="0" algn="r">
              <a:defRPr/>
            </a:pPr>
            <a:r>
              <a:rPr lang="fr-FR" sz="2000">
                <a:latin typeface="Arial Narrow" panose="020B0606020202030204" pitchFamily="34" charset="0"/>
              </a:rPr>
              <a:t>Sommaire de la page</a:t>
            </a:r>
          </a:p>
        </p:txBody>
      </p:sp>
      <p:cxnSp>
        <p:nvCxnSpPr>
          <p:cNvPr id="18" name="Connecteur droit avec flèche 17">
            <a:extLst>
              <a:ext uri="{FF2B5EF4-FFF2-40B4-BE49-F238E27FC236}">
                <a16:creationId xmlns:a16="http://schemas.microsoft.com/office/drawing/2014/main" id="{C6BA0C6C-FCDC-68E6-3663-94BBCC3D9D2D}"/>
              </a:ext>
            </a:extLst>
          </p:cNvPr>
          <p:cNvCxnSpPr>
            <a:cxnSpLocks/>
            <a:stCxn id="17" idx="3"/>
            <a:endCxn id="7" idx="1"/>
          </p:cNvCxnSpPr>
          <p:nvPr/>
        </p:nvCxnSpPr>
        <p:spPr bwMode="auto">
          <a:xfrm>
            <a:off x="6452171" y="731316"/>
            <a:ext cx="510435" cy="704"/>
          </a:xfrm>
          <a:prstGeom prst="straightConnector1">
            <a:avLst/>
          </a:prstGeom>
          <a:noFill/>
          <a:ln w="25400" cap="flat" cmpd="sng">
            <a:solidFill>
              <a:srgbClr val="EC6839"/>
            </a:solidFill>
            <a:prstDash val="solid"/>
            <a:round/>
            <a:headEnd type="none" w="med" len="med"/>
            <a:tailEnd type="triangle"/>
          </a:ln>
        </p:spPr>
      </p:cxnSp>
      <p:cxnSp>
        <p:nvCxnSpPr>
          <p:cNvPr id="24" name="Connecteur droit avec flèche 23">
            <a:extLst>
              <a:ext uri="{FF2B5EF4-FFF2-40B4-BE49-F238E27FC236}">
                <a16:creationId xmlns:a16="http://schemas.microsoft.com/office/drawing/2014/main" id="{DC1F5EB5-9327-BDD7-FAAE-12A494EC2B2D}"/>
              </a:ext>
            </a:extLst>
          </p:cNvPr>
          <p:cNvCxnSpPr>
            <a:cxnSpLocks/>
            <a:stCxn id="16" idx="1"/>
          </p:cNvCxnSpPr>
          <p:nvPr/>
        </p:nvCxnSpPr>
        <p:spPr bwMode="auto">
          <a:xfrm flipH="1" flipV="1">
            <a:off x="2718250" y="1464188"/>
            <a:ext cx="2687027" cy="714119"/>
          </a:xfrm>
          <a:prstGeom prst="straightConnector1">
            <a:avLst/>
          </a:prstGeom>
          <a:noFill/>
          <a:ln w="25400" cap="flat" cmpd="sng">
            <a:solidFill>
              <a:srgbClr val="EC6839"/>
            </a:solidFill>
            <a:prstDash val="solid"/>
            <a:round/>
            <a:headEnd type="none" w="med" len="med"/>
            <a:tailEnd type="triangle"/>
          </a:ln>
        </p:spPr>
      </p:cxnSp>
      <p:cxnSp>
        <p:nvCxnSpPr>
          <p:cNvPr id="25" name="Connecteur droit avec flèche 24">
            <a:extLst>
              <a:ext uri="{FF2B5EF4-FFF2-40B4-BE49-F238E27FC236}">
                <a16:creationId xmlns:a16="http://schemas.microsoft.com/office/drawing/2014/main" id="{E8BE496C-A3F9-14AE-4713-ACF22BA80133}"/>
              </a:ext>
            </a:extLst>
          </p:cNvPr>
          <p:cNvCxnSpPr>
            <a:cxnSpLocks/>
            <a:stCxn id="16" idx="1"/>
          </p:cNvCxnSpPr>
          <p:nvPr/>
        </p:nvCxnSpPr>
        <p:spPr bwMode="auto">
          <a:xfrm flipH="1" flipV="1">
            <a:off x="4608979" y="1585029"/>
            <a:ext cx="796298" cy="593278"/>
          </a:xfrm>
          <a:prstGeom prst="straightConnector1">
            <a:avLst/>
          </a:prstGeom>
          <a:noFill/>
          <a:ln w="25400" cap="flat" cmpd="sng">
            <a:solidFill>
              <a:srgbClr val="EC6839"/>
            </a:solidFill>
            <a:prstDash val="solid"/>
            <a:round/>
            <a:headEnd type="none" w="med" len="med"/>
            <a:tailEnd type="triangle"/>
          </a:ln>
        </p:spPr>
      </p:cxnSp>
      <p:sp>
        <p:nvSpPr>
          <p:cNvPr id="32" name="Shape 331">
            <a:extLst>
              <a:ext uri="{FF2B5EF4-FFF2-40B4-BE49-F238E27FC236}">
                <a16:creationId xmlns:a16="http://schemas.microsoft.com/office/drawing/2014/main" id="{80776FE3-E738-FDB7-7661-614F5EA6F39C}"/>
              </a:ext>
            </a:extLst>
          </p:cNvPr>
          <p:cNvSpPr>
            <a:spLocks/>
          </p:cNvSpPr>
          <p:nvPr/>
        </p:nvSpPr>
        <p:spPr bwMode="auto">
          <a:xfrm>
            <a:off x="6569227" y="4239569"/>
            <a:ext cx="2353269" cy="947061"/>
          </a:xfrm>
          <a:prstGeom prst="rect">
            <a:avLst/>
          </a:prstGeom>
          <a:solidFill>
            <a:schemeClr val="bg1"/>
          </a:solidFill>
          <a:ln>
            <a:solidFill>
              <a:srgbClr val="F79646"/>
            </a:solidFill>
          </a:ln>
          <a:effectLst>
            <a:outerShdw blurRad="50800" dist="38100" dir="13500000" algn="br" rotWithShape="0">
              <a:prstClr val="black">
                <a:alpha val="40000"/>
              </a:prstClr>
            </a:outerShdw>
          </a:effectLst>
        </p:spPr>
        <p:txBody>
          <a:bodyPr lIns="108000" tIns="108000" rIns="108000" bIns="108000" anchor="ctr" anchorCtr="0">
            <a:noAutofit/>
          </a:bodyPr>
          <a:lstStyle/>
          <a:p>
            <a:pPr marR="0" algn="r">
              <a:defRPr/>
            </a:pPr>
            <a:r>
              <a:rPr lang="fr-FR" sz="2000">
                <a:latin typeface="Arial Narrow" panose="020B0606020202030204" pitchFamily="34" charset="0"/>
              </a:rPr>
              <a:t>Rebonds internes au manuel Calames</a:t>
            </a:r>
          </a:p>
        </p:txBody>
      </p:sp>
      <p:cxnSp>
        <p:nvCxnSpPr>
          <p:cNvPr id="33" name="Connecteur droit avec flèche 32">
            <a:extLst>
              <a:ext uri="{FF2B5EF4-FFF2-40B4-BE49-F238E27FC236}">
                <a16:creationId xmlns:a16="http://schemas.microsoft.com/office/drawing/2014/main" id="{9A78098F-32D1-6210-F68A-35C2505B37EE}"/>
              </a:ext>
            </a:extLst>
          </p:cNvPr>
          <p:cNvCxnSpPr>
            <a:cxnSpLocks/>
            <a:stCxn id="32" idx="1"/>
          </p:cNvCxnSpPr>
          <p:nvPr/>
        </p:nvCxnSpPr>
        <p:spPr bwMode="auto">
          <a:xfrm flipH="1" flipV="1">
            <a:off x="6039986" y="2848758"/>
            <a:ext cx="529241" cy="1864342"/>
          </a:xfrm>
          <a:prstGeom prst="straightConnector1">
            <a:avLst/>
          </a:prstGeom>
          <a:noFill/>
          <a:ln w="25400" cap="flat" cmpd="sng">
            <a:solidFill>
              <a:srgbClr val="EC6839"/>
            </a:solidFill>
            <a:prstDash val="solid"/>
            <a:round/>
            <a:headEnd type="none" w="med" len="med"/>
            <a:tailEnd type="triangle"/>
          </a:ln>
        </p:spPr>
      </p:cxnSp>
      <p:cxnSp>
        <p:nvCxnSpPr>
          <p:cNvPr id="34" name="Connecteur droit avec flèche 33">
            <a:extLst>
              <a:ext uri="{FF2B5EF4-FFF2-40B4-BE49-F238E27FC236}">
                <a16:creationId xmlns:a16="http://schemas.microsoft.com/office/drawing/2014/main" id="{97508121-25F6-1B8C-A271-B7632E733994}"/>
              </a:ext>
            </a:extLst>
          </p:cNvPr>
          <p:cNvCxnSpPr>
            <a:cxnSpLocks/>
            <a:stCxn id="32" idx="1"/>
          </p:cNvCxnSpPr>
          <p:nvPr/>
        </p:nvCxnSpPr>
        <p:spPr bwMode="auto">
          <a:xfrm flipH="1" flipV="1">
            <a:off x="2978287" y="2844039"/>
            <a:ext cx="3590940" cy="1869061"/>
          </a:xfrm>
          <a:prstGeom prst="straightConnector1">
            <a:avLst/>
          </a:prstGeom>
          <a:noFill/>
          <a:ln w="25400" cap="flat" cmpd="sng">
            <a:solidFill>
              <a:srgbClr val="EC6839"/>
            </a:solidFill>
            <a:prstDash val="solid"/>
            <a:round/>
            <a:headEnd type="none" w="med" len="med"/>
            <a:tailEnd type="triangle"/>
          </a:ln>
        </p:spPr>
      </p:cxnSp>
      <p:cxnSp>
        <p:nvCxnSpPr>
          <p:cNvPr id="35" name="Connecteur droit avec flèche 34">
            <a:extLst>
              <a:ext uri="{FF2B5EF4-FFF2-40B4-BE49-F238E27FC236}">
                <a16:creationId xmlns:a16="http://schemas.microsoft.com/office/drawing/2014/main" id="{E20BEB5D-8CAD-29B4-2F6A-3D54B6BB6335}"/>
              </a:ext>
            </a:extLst>
          </p:cNvPr>
          <p:cNvCxnSpPr>
            <a:cxnSpLocks/>
            <a:stCxn id="32" idx="1"/>
          </p:cNvCxnSpPr>
          <p:nvPr/>
        </p:nvCxnSpPr>
        <p:spPr bwMode="auto">
          <a:xfrm flipH="1" flipV="1">
            <a:off x="1889226" y="3363996"/>
            <a:ext cx="4680001" cy="1349104"/>
          </a:xfrm>
          <a:prstGeom prst="straightConnector1">
            <a:avLst/>
          </a:prstGeom>
          <a:noFill/>
          <a:ln w="25400" cap="flat" cmpd="sng">
            <a:solidFill>
              <a:srgbClr val="EC6839"/>
            </a:solidFill>
            <a:prstDash val="solid"/>
            <a:round/>
            <a:headEnd type="none" w="med" len="med"/>
            <a:tailEnd type="triangle"/>
          </a:ln>
        </p:spPr>
      </p:cxnSp>
      <p:cxnSp>
        <p:nvCxnSpPr>
          <p:cNvPr id="36" name="Connecteur droit avec flèche 35">
            <a:extLst>
              <a:ext uri="{FF2B5EF4-FFF2-40B4-BE49-F238E27FC236}">
                <a16:creationId xmlns:a16="http://schemas.microsoft.com/office/drawing/2014/main" id="{384E2CC3-AFAC-2BBD-DAAB-0E7664BB89E0}"/>
              </a:ext>
            </a:extLst>
          </p:cNvPr>
          <p:cNvCxnSpPr>
            <a:cxnSpLocks/>
            <a:stCxn id="32" idx="1"/>
          </p:cNvCxnSpPr>
          <p:nvPr/>
        </p:nvCxnSpPr>
        <p:spPr bwMode="auto">
          <a:xfrm flipH="1" flipV="1">
            <a:off x="3872139" y="4202427"/>
            <a:ext cx="2697088" cy="510673"/>
          </a:xfrm>
          <a:prstGeom prst="straightConnector1">
            <a:avLst/>
          </a:prstGeom>
          <a:noFill/>
          <a:ln w="25400" cap="flat" cmpd="sng">
            <a:solidFill>
              <a:srgbClr val="EC6839"/>
            </a:solidFill>
            <a:prstDash val="solid"/>
            <a:round/>
            <a:headEnd type="none" w="med" len="med"/>
            <a:tailEnd type="triangle"/>
          </a:ln>
        </p:spPr>
      </p:cxnSp>
      <p:cxnSp>
        <p:nvCxnSpPr>
          <p:cNvPr id="37" name="Connecteur droit avec flèche 36">
            <a:extLst>
              <a:ext uri="{FF2B5EF4-FFF2-40B4-BE49-F238E27FC236}">
                <a16:creationId xmlns:a16="http://schemas.microsoft.com/office/drawing/2014/main" id="{87FF26CB-8818-EC3A-1EB9-8F6E9E7E546F}"/>
              </a:ext>
            </a:extLst>
          </p:cNvPr>
          <p:cNvCxnSpPr>
            <a:cxnSpLocks/>
            <a:stCxn id="32" idx="1"/>
          </p:cNvCxnSpPr>
          <p:nvPr/>
        </p:nvCxnSpPr>
        <p:spPr bwMode="auto">
          <a:xfrm flipH="1" flipV="1">
            <a:off x="4883823" y="4490477"/>
            <a:ext cx="1685404" cy="222623"/>
          </a:xfrm>
          <a:prstGeom prst="straightConnector1">
            <a:avLst/>
          </a:prstGeom>
          <a:noFill/>
          <a:ln w="25400" cap="flat" cmpd="sng">
            <a:solidFill>
              <a:srgbClr val="EC6839"/>
            </a:solidFill>
            <a:prstDash val="solid"/>
            <a:round/>
            <a:headEnd type="none" w="med" len="med"/>
            <a:tailEnd type="triangle"/>
          </a:ln>
        </p:spPr>
      </p:cxnSp>
      <p:pic>
        <p:nvPicPr>
          <p:cNvPr id="44" name="Image 43">
            <a:extLst>
              <a:ext uri="{FF2B5EF4-FFF2-40B4-BE49-F238E27FC236}">
                <a16:creationId xmlns:a16="http://schemas.microsoft.com/office/drawing/2014/main" id="{0CE2EA99-ED07-D5BF-75BC-B040639AC9BF}"/>
              </a:ext>
            </a:extLst>
          </p:cNvPr>
          <p:cNvPicPr>
            <a:picLocks noChangeAspect="1"/>
          </p:cNvPicPr>
          <p:nvPr/>
        </p:nvPicPr>
        <p:blipFill>
          <a:blip r:embed="rId4"/>
          <a:srcRect t="67669" r="7392" b="12318"/>
          <a:stretch/>
        </p:blipFill>
        <p:spPr>
          <a:xfrm>
            <a:off x="49700" y="6114382"/>
            <a:ext cx="8266513" cy="815202"/>
          </a:xfrm>
          <a:prstGeom prst="rect">
            <a:avLst/>
          </a:prstGeom>
        </p:spPr>
      </p:pic>
      <p:grpSp>
        <p:nvGrpSpPr>
          <p:cNvPr id="45" name="Groupe 44">
            <a:extLst>
              <a:ext uri="{FF2B5EF4-FFF2-40B4-BE49-F238E27FC236}">
                <a16:creationId xmlns:a16="http://schemas.microsoft.com/office/drawing/2014/main" id="{DBDAEF30-0195-5285-AA62-69DACF16E065}"/>
              </a:ext>
            </a:extLst>
          </p:cNvPr>
          <p:cNvGrpSpPr/>
          <p:nvPr/>
        </p:nvGrpSpPr>
        <p:grpSpPr>
          <a:xfrm rot="21360000">
            <a:off x="177497" y="5751857"/>
            <a:ext cx="6606435" cy="649361"/>
            <a:chOff x="1801906" y="2922494"/>
            <a:chExt cx="8317134" cy="2427571"/>
          </a:xfrm>
        </p:grpSpPr>
        <p:cxnSp>
          <p:nvCxnSpPr>
            <p:cNvPr id="46" name="Connecteur droit 45">
              <a:extLst>
                <a:ext uri="{FF2B5EF4-FFF2-40B4-BE49-F238E27FC236}">
                  <a16:creationId xmlns:a16="http://schemas.microsoft.com/office/drawing/2014/main" id="{49291FBC-F9E7-7325-A636-8E39F72B0511}"/>
                </a:ext>
              </a:extLst>
            </p:cNvPr>
            <p:cNvCxnSpPr>
              <a:cxnSpLocks/>
            </p:cNvCxnSpPr>
            <p:nvPr/>
          </p:nvCxnSpPr>
          <p:spPr>
            <a:xfrm flipV="1">
              <a:off x="1801906" y="2922494"/>
              <a:ext cx="833718" cy="506506"/>
            </a:xfrm>
            <a:prstGeom prst="line">
              <a:avLst/>
            </a:prstGeom>
            <a:ln>
              <a:solidFill>
                <a:srgbClr val="EC6839">
                  <a:alpha val="40000"/>
                </a:srgbClr>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307238CD-80FF-0162-F378-7E3BA88774EC}"/>
                </a:ext>
              </a:extLst>
            </p:cNvPr>
            <p:cNvCxnSpPr>
              <a:cxnSpLocks/>
            </p:cNvCxnSpPr>
            <p:nvPr/>
          </p:nvCxnSpPr>
          <p:spPr>
            <a:xfrm>
              <a:off x="2623083" y="2922494"/>
              <a:ext cx="569026" cy="826560"/>
            </a:xfrm>
            <a:prstGeom prst="line">
              <a:avLst/>
            </a:prstGeom>
            <a:ln>
              <a:solidFill>
                <a:srgbClr val="EC6839">
                  <a:alpha val="40000"/>
                </a:srgbClr>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A6EE07D8-7678-005B-2C1B-AB58E58A147B}"/>
                </a:ext>
              </a:extLst>
            </p:cNvPr>
            <p:cNvCxnSpPr>
              <a:cxnSpLocks/>
            </p:cNvCxnSpPr>
            <p:nvPr/>
          </p:nvCxnSpPr>
          <p:spPr>
            <a:xfrm flipV="1">
              <a:off x="3173506" y="3229574"/>
              <a:ext cx="857853" cy="519480"/>
            </a:xfrm>
            <a:prstGeom prst="line">
              <a:avLst/>
            </a:prstGeom>
            <a:ln>
              <a:solidFill>
                <a:srgbClr val="EC6839">
                  <a:alpha val="40000"/>
                </a:srgbClr>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592F627D-DDC5-D06B-4181-F397E73C900E}"/>
                </a:ext>
              </a:extLst>
            </p:cNvPr>
            <p:cNvCxnSpPr>
              <a:cxnSpLocks/>
            </p:cNvCxnSpPr>
            <p:nvPr/>
          </p:nvCxnSpPr>
          <p:spPr>
            <a:xfrm flipV="1">
              <a:off x="4585447" y="3531133"/>
              <a:ext cx="833718" cy="506506"/>
            </a:xfrm>
            <a:prstGeom prst="line">
              <a:avLst/>
            </a:prstGeom>
            <a:ln>
              <a:solidFill>
                <a:srgbClr val="EC6839">
                  <a:alpha val="40000"/>
                </a:srgbClr>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3936BAAF-167A-661B-BDD7-B091C58639A9}"/>
                </a:ext>
              </a:extLst>
            </p:cNvPr>
            <p:cNvCxnSpPr>
              <a:cxnSpLocks/>
            </p:cNvCxnSpPr>
            <p:nvPr/>
          </p:nvCxnSpPr>
          <p:spPr>
            <a:xfrm flipV="1">
              <a:off x="5951408" y="3831362"/>
              <a:ext cx="824761" cy="504562"/>
            </a:xfrm>
            <a:prstGeom prst="line">
              <a:avLst/>
            </a:prstGeom>
            <a:ln>
              <a:solidFill>
                <a:srgbClr val="EC6839">
                  <a:alpha val="40000"/>
                </a:srgbClr>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9B0EA938-2CB0-400C-86E8-10E0F498F506}"/>
                </a:ext>
              </a:extLst>
            </p:cNvPr>
            <p:cNvCxnSpPr>
              <a:cxnSpLocks/>
            </p:cNvCxnSpPr>
            <p:nvPr/>
          </p:nvCxnSpPr>
          <p:spPr>
            <a:xfrm rot="240000" flipV="1">
              <a:off x="7332654" y="4057865"/>
              <a:ext cx="801547" cy="668161"/>
            </a:xfrm>
            <a:prstGeom prst="line">
              <a:avLst/>
            </a:prstGeom>
            <a:ln>
              <a:solidFill>
                <a:srgbClr val="EC6839">
                  <a:alpha val="40000"/>
                </a:srgbClr>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DC8BC59C-2493-48C8-BA30-5C96E2B81AD7}"/>
                </a:ext>
              </a:extLst>
            </p:cNvPr>
            <p:cNvCxnSpPr>
              <a:cxnSpLocks/>
            </p:cNvCxnSpPr>
            <p:nvPr/>
          </p:nvCxnSpPr>
          <p:spPr>
            <a:xfrm flipV="1">
              <a:off x="8674845" y="4444873"/>
              <a:ext cx="814543" cy="500651"/>
            </a:xfrm>
            <a:prstGeom prst="line">
              <a:avLst/>
            </a:prstGeom>
            <a:ln>
              <a:solidFill>
                <a:srgbClr val="EC6839">
                  <a:alpha val="40000"/>
                </a:srgbClr>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8D92B6BC-D56A-43A2-D0F8-38E7FA35EE22}"/>
                </a:ext>
              </a:extLst>
            </p:cNvPr>
            <p:cNvCxnSpPr>
              <a:cxnSpLocks/>
            </p:cNvCxnSpPr>
            <p:nvPr/>
          </p:nvCxnSpPr>
          <p:spPr>
            <a:xfrm rot="240000">
              <a:off x="6765890" y="3916327"/>
              <a:ext cx="571610" cy="688363"/>
            </a:xfrm>
            <a:prstGeom prst="line">
              <a:avLst/>
            </a:prstGeom>
            <a:ln>
              <a:solidFill>
                <a:srgbClr val="EC6839">
                  <a:alpha val="40000"/>
                </a:srgbClr>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6090DD57-4420-771F-41D0-A32D9E229EB8}"/>
                </a:ext>
              </a:extLst>
            </p:cNvPr>
            <p:cNvCxnSpPr>
              <a:cxnSpLocks/>
            </p:cNvCxnSpPr>
            <p:nvPr/>
          </p:nvCxnSpPr>
          <p:spPr>
            <a:xfrm rot="240000">
              <a:off x="4011406" y="3298136"/>
              <a:ext cx="563826" cy="640579"/>
            </a:xfrm>
            <a:prstGeom prst="line">
              <a:avLst/>
            </a:prstGeom>
            <a:ln>
              <a:solidFill>
                <a:srgbClr val="EC6839">
                  <a:alpha val="40000"/>
                </a:srgbClr>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7D8FB5A8-44C9-8BEA-7544-46DE45D6E50C}"/>
                </a:ext>
              </a:extLst>
            </p:cNvPr>
            <p:cNvCxnSpPr>
              <a:cxnSpLocks/>
            </p:cNvCxnSpPr>
            <p:nvPr/>
          </p:nvCxnSpPr>
          <p:spPr>
            <a:xfrm>
              <a:off x="5411265" y="3531133"/>
              <a:ext cx="546248" cy="804791"/>
            </a:xfrm>
            <a:prstGeom prst="line">
              <a:avLst/>
            </a:prstGeom>
            <a:ln>
              <a:solidFill>
                <a:srgbClr val="EC6839">
                  <a:alpha val="40000"/>
                </a:srgbClr>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152A006C-5E50-057D-9143-746A059510B1}"/>
                </a:ext>
              </a:extLst>
            </p:cNvPr>
            <p:cNvCxnSpPr>
              <a:cxnSpLocks/>
            </p:cNvCxnSpPr>
            <p:nvPr/>
          </p:nvCxnSpPr>
          <p:spPr>
            <a:xfrm>
              <a:off x="8129064" y="4141694"/>
              <a:ext cx="554075" cy="803830"/>
            </a:xfrm>
            <a:prstGeom prst="line">
              <a:avLst/>
            </a:prstGeom>
            <a:ln>
              <a:solidFill>
                <a:srgbClr val="EC6839">
                  <a:alpha val="40000"/>
                </a:srgbClr>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711FEAE0-F6EE-A980-C63E-45763044F5E9}"/>
                </a:ext>
              </a:extLst>
            </p:cNvPr>
            <p:cNvCxnSpPr>
              <a:cxnSpLocks/>
            </p:cNvCxnSpPr>
            <p:nvPr/>
          </p:nvCxnSpPr>
          <p:spPr>
            <a:xfrm rot="240000">
              <a:off x="9490504" y="4511382"/>
              <a:ext cx="628536" cy="838683"/>
            </a:xfrm>
            <a:prstGeom prst="line">
              <a:avLst/>
            </a:prstGeom>
            <a:ln>
              <a:solidFill>
                <a:srgbClr val="EC6839">
                  <a:alpha val="40000"/>
                </a:srgbClr>
              </a:solidFill>
            </a:ln>
          </p:spPr>
          <p:style>
            <a:lnRef idx="1">
              <a:schemeClr val="accent1"/>
            </a:lnRef>
            <a:fillRef idx="0">
              <a:schemeClr val="accent1"/>
            </a:fillRef>
            <a:effectRef idx="0">
              <a:schemeClr val="accent1"/>
            </a:effectRef>
            <a:fontRef idx="minor">
              <a:schemeClr val="tx1"/>
            </a:fontRef>
          </p:style>
        </p:cxnSp>
      </p:grpSp>
      <p:sp>
        <p:nvSpPr>
          <p:cNvPr id="67" name="Shape 331">
            <a:extLst>
              <a:ext uri="{FF2B5EF4-FFF2-40B4-BE49-F238E27FC236}">
                <a16:creationId xmlns:a16="http://schemas.microsoft.com/office/drawing/2014/main" id="{4121FA3E-743C-503C-04E2-AF563DE0E834}"/>
              </a:ext>
            </a:extLst>
          </p:cNvPr>
          <p:cNvSpPr>
            <a:spLocks/>
          </p:cNvSpPr>
          <p:nvPr/>
        </p:nvSpPr>
        <p:spPr bwMode="auto">
          <a:xfrm>
            <a:off x="3167248" y="6064535"/>
            <a:ext cx="5729145" cy="502881"/>
          </a:xfrm>
          <a:prstGeom prst="rect">
            <a:avLst/>
          </a:prstGeom>
          <a:solidFill>
            <a:schemeClr val="bg1"/>
          </a:solidFill>
          <a:ln>
            <a:solidFill>
              <a:srgbClr val="F79646"/>
            </a:solidFill>
          </a:ln>
          <a:effectLst>
            <a:outerShdw blurRad="50800" dist="38100" dir="13500000" algn="br" rotWithShape="0">
              <a:prstClr val="black">
                <a:alpha val="40000"/>
              </a:prstClr>
            </a:outerShdw>
          </a:effectLst>
        </p:spPr>
        <p:txBody>
          <a:bodyPr lIns="108000" tIns="108000" rIns="108000" bIns="108000" anchor="ctr" anchorCtr="0">
            <a:noAutofit/>
          </a:bodyPr>
          <a:lstStyle/>
          <a:p>
            <a:pPr marR="0" algn="ctr">
              <a:defRPr/>
            </a:pPr>
            <a:r>
              <a:rPr lang="fr-FR" sz="2000">
                <a:latin typeface="Arial Narrow" panose="020B0606020202030204" pitchFamily="34" charset="0"/>
              </a:rPr>
              <a:t>Complémentaires par rapport au site EAD en bibliothèques</a:t>
            </a:r>
          </a:p>
        </p:txBody>
      </p:sp>
      <p:cxnSp>
        <p:nvCxnSpPr>
          <p:cNvPr id="68" name="Connecteur droit avec flèche 67">
            <a:extLst>
              <a:ext uri="{FF2B5EF4-FFF2-40B4-BE49-F238E27FC236}">
                <a16:creationId xmlns:a16="http://schemas.microsoft.com/office/drawing/2014/main" id="{EB062CCE-8733-4D74-2F40-F0F023261F57}"/>
              </a:ext>
            </a:extLst>
          </p:cNvPr>
          <p:cNvCxnSpPr>
            <a:cxnSpLocks/>
            <a:stCxn id="67" idx="1"/>
          </p:cNvCxnSpPr>
          <p:nvPr/>
        </p:nvCxnSpPr>
        <p:spPr bwMode="auto">
          <a:xfrm flipH="1" flipV="1">
            <a:off x="1420009" y="6315975"/>
            <a:ext cx="1747239" cy="1"/>
          </a:xfrm>
          <a:prstGeom prst="straightConnector1">
            <a:avLst/>
          </a:prstGeom>
          <a:noFill/>
          <a:ln w="25400" cap="flat" cmpd="sng">
            <a:solidFill>
              <a:srgbClr val="EC6839"/>
            </a:solidFill>
            <a:prstDash val="solid"/>
            <a:round/>
            <a:headEnd type="none" w="med" len="med"/>
            <a:tailEnd type="triangle"/>
          </a:ln>
        </p:spPr>
      </p:cxnSp>
    </p:spTree>
    <p:extLst>
      <p:ext uri="{BB962C8B-B14F-4D97-AF65-F5344CB8AC3E}">
        <p14:creationId xmlns:p14="http://schemas.microsoft.com/office/powerpoint/2010/main" val="28265776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50B6BE-203A-561C-38DF-F6AA1CB88383}"/>
              </a:ext>
            </a:extLst>
          </p:cNvPr>
          <p:cNvSpPr>
            <a:spLocks noGrp="1"/>
          </p:cNvSpPr>
          <p:nvPr>
            <p:ph type="title"/>
          </p:nvPr>
        </p:nvSpPr>
        <p:spPr>
          <a:xfrm>
            <a:off x="722313" y="4406900"/>
            <a:ext cx="7772400" cy="1362075"/>
          </a:xfrm>
        </p:spPr>
        <p:txBody>
          <a:bodyPr/>
          <a:lstStyle/>
          <a:p>
            <a:r>
              <a:rPr lang="fr-FR"/>
              <a:t>TP 4 –Préparer sa publication</a:t>
            </a:r>
          </a:p>
        </p:txBody>
      </p:sp>
      <p:sp>
        <p:nvSpPr>
          <p:cNvPr id="3" name="Espace réservé du texte 2">
            <a:extLst>
              <a:ext uri="{FF2B5EF4-FFF2-40B4-BE49-F238E27FC236}">
                <a16:creationId xmlns:a16="http://schemas.microsoft.com/office/drawing/2014/main" id="{DB1747A8-04CE-6231-7880-627DB223229C}"/>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015BBD73-6720-F08A-88E1-8B47B1251C0B}"/>
              </a:ext>
            </a:extLst>
          </p:cNvPr>
          <p:cNvSpPr>
            <a:spLocks noGrp="1"/>
          </p:cNvSpPr>
          <p:nvPr>
            <p:ph type="sldNum" sz="quarter" idx="12"/>
          </p:nvPr>
        </p:nvSpPr>
        <p:spPr/>
        <p:txBody>
          <a:bodyPr/>
          <a:lstStyle/>
          <a:p>
            <a:fld id="{AD8045ED-DE0C-4527-8264-0379EF2BB254}" type="slidenum">
              <a:rPr lang="fr-FR" smtClean="0"/>
              <a:t>106</a:t>
            </a:fld>
            <a:endParaRPr lang="fr-FR"/>
          </a:p>
        </p:txBody>
      </p:sp>
    </p:spTree>
    <p:extLst>
      <p:ext uri="{BB962C8B-B14F-4D97-AF65-F5344CB8AC3E}">
        <p14:creationId xmlns:p14="http://schemas.microsoft.com/office/powerpoint/2010/main" val="1935193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413951-30AE-616C-FAFB-5B8C01667A97}"/>
              </a:ext>
            </a:extLst>
          </p:cNvPr>
          <p:cNvSpPr>
            <a:spLocks noGrp="1"/>
          </p:cNvSpPr>
          <p:nvPr>
            <p:ph type="ctrTitle"/>
          </p:nvPr>
        </p:nvSpPr>
        <p:spPr>
          <a:xfrm>
            <a:off x="0" y="1973080"/>
            <a:ext cx="8214902" cy="1470025"/>
          </a:xfrm>
        </p:spPr>
        <p:txBody>
          <a:bodyPr>
            <a:normAutofit/>
          </a:bodyPr>
          <a:lstStyle/>
          <a:p>
            <a:r>
              <a:rPr lang="fr-FR"/>
              <a:t>8- Retour synthétique sur les bonnes </a:t>
            </a:r>
            <a:r>
              <a:rPr lang="fr-FR" err="1"/>
              <a:t>praTiques</a:t>
            </a:r>
            <a:r>
              <a:rPr lang="fr-FR"/>
              <a:t> EAD dans Calames</a:t>
            </a:r>
          </a:p>
        </p:txBody>
      </p:sp>
      <p:sp>
        <p:nvSpPr>
          <p:cNvPr id="3" name="Sous-titre 2">
            <a:extLst>
              <a:ext uri="{FF2B5EF4-FFF2-40B4-BE49-F238E27FC236}">
                <a16:creationId xmlns:a16="http://schemas.microsoft.com/office/drawing/2014/main" id="{06213428-0DCA-F2FC-0E4D-D8371AA499F7}"/>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2488071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1059"/>
          <p:cNvSpPr>
            <a:spLocks noGrp="1"/>
          </p:cNvSpPr>
          <p:nvPr>
            <p:ph type="body" idx="1"/>
          </p:nvPr>
        </p:nvSpPr>
        <p:spPr>
          <a:xfrm>
            <a:off x="452952" y="943529"/>
            <a:ext cx="8229600" cy="5734130"/>
          </a:xfrm>
        </p:spPr>
        <p:txBody>
          <a:bodyPr>
            <a:normAutofit fontScale="92500" lnSpcReduction="10000"/>
          </a:bodyPr>
          <a:lstStyle/>
          <a:p>
            <a:pPr lvl="0"/>
            <a:r>
              <a:rPr lang="fr-FR"/>
              <a:t>Certains éléments ne sont ni affichés ni indexés</a:t>
            </a:r>
          </a:p>
          <a:p>
            <a:pPr lvl="2"/>
            <a:r>
              <a:rPr lang="fr-FR" sz="2000" i="1"/>
              <a:t>Exemple : &lt;abstract&gt;, &lt;table&gt;, &lt;</a:t>
            </a:r>
            <a:r>
              <a:rPr lang="fr-FR" sz="2000" i="1" err="1"/>
              <a:t>legalstatus</a:t>
            </a:r>
            <a:r>
              <a:rPr lang="fr-FR" sz="2000" i="1"/>
              <a:t>&gt;…</a:t>
            </a:r>
          </a:p>
          <a:p>
            <a:pPr lvl="2"/>
            <a:r>
              <a:rPr lang="fr-FR" sz="2000"/>
              <a:t>C'est notamment le cas de tous les éléments EAD interdits soit par les Bonnes pratiques soit par les règles internes de Calames</a:t>
            </a:r>
          </a:p>
          <a:p>
            <a:pPr marL="685800" lvl="2" indent="0">
              <a:buNone/>
            </a:pPr>
            <a:r>
              <a:rPr lang="fr-FR" sz="2000">
                <a:solidFill>
                  <a:schemeClr val="tx2"/>
                </a:solidFill>
              </a:rPr>
              <a:t>Cf le </a:t>
            </a:r>
            <a:r>
              <a:rPr lang="fr-FR" sz="2000">
                <a:solidFill>
                  <a:schemeClr val="tx2"/>
                </a:solidFill>
                <a:hlinkClick r:id="rId3">
                  <a:extLst>
                    <a:ext uri="{A12FA001-AC4F-418D-AE19-62706E023703}">
                      <ahyp:hlinkClr xmlns:ahyp="http://schemas.microsoft.com/office/drawing/2018/hyperlinkcolor" val="tx"/>
                    </a:ext>
                  </a:extLst>
                </a:hlinkClick>
              </a:rPr>
              <a:t>Tableau synthétique des balises EAD</a:t>
            </a:r>
            <a:endParaRPr lang="fr-FR" sz="2000">
              <a:solidFill>
                <a:schemeClr val="tx2"/>
              </a:solidFill>
            </a:endParaRPr>
          </a:p>
          <a:p>
            <a:pPr marL="685800" lvl="2" indent="0">
              <a:buNone/>
            </a:pPr>
            <a:endParaRPr lang="fr-FR">
              <a:solidFill>
                <a:schemeClr val="tx2"/>
              </a:solidFill>
            </a:endParaRPr>
          </a:p>
          <a:p>
            <a:pPr lvl="0"/>
            <a:r>
              <a:rPr lang="fr-FR"/>
              <a:t>Certains attributs sont interdits ou ne sont autorisé que sur projet spécifiques</a:t>
            </a:r>
          </a:p>
          <a:p>
            <a:pPr lvl="2"/>
            <a:r>
              <a:rPr lang="fr-FR" sz="2000"/>
              <a:t>Cas de certains attributs d'éléments à utiliser </a:t>
            </a:r>
            <a:r>
              <a:rPr lang="fr-FR" sz="2000" i="1"/>
              <a:t>; exemple : @encodinganalog</a:t>
            </a:r>
          </a:p>
          <a:p>
            <a:pPr marL="685800" lvl="2" indent="0">
              <a:buNone/>
            </a:pPr>
            <a:endParaRPr lang="fr-FR" i="1"/>
          </a:p>
          <a:p>
            <a:r>
              <a:rPr lang="fr-FR"/>
              <a:t> La valeur d'attribut @</a:t>
            </a:r>
            <a:r>
              <a:rPr lang="fr-FR" i="1"/>
              <a:t>audience="internal" </a:t>
            </a:r>
            <a:r>
              <a:rPr lang="fr-FR"/>
              <a:t>n'est pas prise en compte…</a:t>
            </a:r>
          </a:p>
          <a:p>
            <a:pPr lvl="1"/>
            <a:r>
              <a:rPr lang="fr-FR" sz="2200" i="1"/>
              <a:t>Tous les éléments prévus pour être affichés le sont indépendamment de cette valeur d'attribut</a:t>
            </a:r>
          </a:p>
          <a:p>
            <a:pPr marL="0" indent="0">
              <a:buNone/>
            </a:pPr>
            <a:r>
              <a:rPr lang="fr-FR"/>
              <a:t>… à 5 exceptions près </a:t>
            </a:r>
          </a:p>
          <a:p>
            <a:pPr lvl="1"/>
            <a:r>
              <a:rPr lang="fr-FR"/>
              <a:t>éléments susceptibles d'accueillir des n° de gestion pour des rebonds ou alignement automatisés </a:t>
            </a:r>
            <a:r>
              <a:rPr lang="fr-FR">
                <a:solidFill>
                  <a:schemeClr val="tx2"/>
                </a:solidFill>
              </a:rPr>
              <a:t>&lt;daodesc&gt; (</a:t>
            </a:r>
            <a:r>
              <a:rPr lang="fr-FR"/>
              <a:t>identifiant bibliothèque numérique)</a:t>
            </a:r>
            <a:r>
              <a:rPr lang="fr-FR">
                <a:solidFill>
                  <a:schemeClr val="tx2"/>
                </a:solidFill>
              </a:rPr>
              <a:t> &lt;otherfindaid&gt; </a:t>
            </a:r>
            <a:r>
              <a:rPr lang="fr-FR"/>
              <a:t>(identifiant SIGB), </a:t>
            </a:r>
            <a:r>
              <a:rPr lang="fr-FR">
                <a:solidFill>
                  <a:schemeClr val="tx2"/>
                </a:solidFill>
              </a:rPr>
              <a:t>&lt;</a:t>
            </a:r>
            <a:r>
              <a:rPr lang="fr-FR" err="1">
                <a:solidFill>
                  <a:schemeClr val="tx2"/>
                </a:solidFill>
              </a:rPr>
              <a:t>processinfo</a:t>
            </a:r>
            <a:r>
              <a:rPr lang="fr-FR">
                <a:solidFill>
                  <a:schemeClr val="tx2"/>
                </a:solidFill>
              </a:rPr>
              <a:t>&gt; </a:t>
            </a:r>
            <a:r>
              <a:rPr lang="fr-FR"/>
              <a:t>(code barre)</a:t>
            </a:r>
            <a:r>
              <a:rPr lang="fr-FR">
                <a:solidFill>
                  <a:schemeClr val="tx2"/>
                </a:solidFill>
              </a:rPr>
              <a:t> </a:t>
            </a:r>
            <a:r>
              <a:rPr lang="fr-FR"/>
              <a:t>et </a:t>
            </a:r>
            <a:r>
              <a:rPr lang="fr-FR">
                <a:solidFill>
                  <a:schemeClr val="tx2"/>
                </a:solidFill>
              </a:rPr>
              <a:t>&lt;</a:t>
            </a:r>
            <a:r>
              <a:rPr lang="fr-FR" err="1">
                <a:solidFill>
                  <a:schemeClr val="tx2"/>
                </a:solidFill>
              </a:rPr>
              <a:t>acqinfo</a:t>
            </a:r>
            <a:r>
              <a:rPr lang="fr-FR">
                <a:solidFill>
                  <a:schemeClr val="tx2"/>
                </a:solidFill>
              </a:rPr>
              <a:t>&gt; </a:t>
            </a:r>
            <a:r>
              <a:rPr lang="fr-FR"/>
              <a:t>(n° d'entrée)</a:t>
            </a:r>
          </a:p>
          <a:p>
            <a:pPr lvl="1"/>
            <a:r>
              <a:rPr lang="fr-FR"/>
              <a:t>&lt;</a:t>
            </a:r>
            <a:r>
              <a:rPr lang="fr-FR" err="1"/>
              <a:t>physloc</a:t>
            </a:r>
            <a:r>
              <a:rPr lang="fr-FR"/>
              <a:t>&gt;</a:t>
            </a:r>
          </a:p>
          <a:p>
            <a:endParaRPr lang="fr-FR"/>
          </a:p>
          <a:p>
            <a:endParaRPr lang="fr-FR"/>
          </a:p>
        </p:txBody>
      </p:sp>
      <p:sp>
        <p:nvSpPr>
          <p:cNvPr id="4" name="Shape 1058"/>
          <p:cNvSpPr>
            <a:spLocks noGrp="1"/>
          </p:cNvSpPr>
          <p:nvPr>
            <p:ph type="title"/>
          </p:nvPr>
        </p:nvSpPr>
        <p:spPr/>
        <p:txBody>
          <a:bodyPr>
            <a:normAutofit/>
          </a:bodyPr>
          <a:lstStyle/>
          <a:p>
            <a:pPr lvl="0"/>
            <a:r>
              <a:rPr lang="fr-FR"/>
              <a:t>Tout EAD n’est pas implémenté à dessein</a:t>
            </a:r>
          </a:p>
        </p:txBody>
      </p:sp>
      <p:sp>
        <p:nvSpPr>
          <p:cNvPr id="6" name="Espace réservé du numéro de diapositive 2">
            <a:extLst>
              <a:ext uri="{FF2B5EF4-FFF2-40B4-BE49-F238E27FC236}">
                <a16:creationId xmlns:a16="http://schemas.microsoft.com/office/drawing/2014/main" id="{DD8D5284-621A-A96B-624C-D9CB45473B5F}"/>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108</a:t>
            </a:fld>
            <a:endParaRPr lang="fr-FR"/>
          </a:p>
        </p:txBody>
      </p:sp>
    </p:spTree>
    <p:extLst>
      <p:ext uri="{BB962C8B-B14F-4D97-AF65-F5344CB8AC3E}">
        <p14:creationId xmlns:p14="http://schemas.microsoft.com/office/powerpoint/2010/main" val="2846623947"/>
      </p:ext>
    </p:extLst>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1059"/>
          <p:cNvSpPr>
            <a:spLocks noGrp="1"/>
          </p:cNvSpPr>
          <p:nvPr>
            <p:ph type="body" idx="1"/>
          </p:nvPr>
        </p:nvSpPr>
        <p:spPr>
          <a:xfrm>
            <a:off x="457200" y="962026"/>
            <a:ext cx="8229600" cy="5501786"/>
          </a:xfrm>
        </p:spPr>
        <p:txBody>
          <a:bodyPr>
            <a:normAutofit lnSpcReduction="10000"/>
          </a:bodyPr>
          <a:lstStyle/>
          <a:p>
            <a:r>
              <a:rPr lang="fr-FR"/>
              <a:t>&lt;</a:t>
            </a:r>
            <a:r>
              <a:rPr lang="fr-FR" err="1"/>
              <a:t>eadheader</a:t>
            </a:r>
            <a:r>
              <a:rPr lang="fr-FR"/>
              <a:t>&gt; </a:t>
            </a:r>
            <a:r>
              <a:rPr lang="fr-FR" b="0" i="0">
                <a:hlinkClick r:id="rId3"/>
              </a:rPr>
              <a:t>Mémo spécifique </a:t>
            </a:r>
            <a:endParaRPr lang="fr-FR" b="0" i="0"/>
          </a:p>
          <a:p>
            <a:pPr lvl="1"/>
            <a:r>
              <a:rPr lang="fr-FR" sz="2200"/>
              <a:t>Données types par défaut ; aucun affichage dans l'interface publique de Calames Ne pas oublier de le mettre à jour si le document EAD est profondément modifié (en volume ou en nature) </a:t>
            </a:r>
          </a:p>
          <a:p>
            <a:pPr lvl="1"/>
            <a:r>
              <a:rPr lang="fr-FR" sz="2200"/>
              <a:t>Contient des informations nécessaires aux administrateurs des données tant à l'Abes que dans les établissements : &lt;</a:t>
            </a:r>
            <a:r>
              <a:rPr lang="fr-FR" sz="2200" err="1"/>
              <a:t>revisionsdesc</a:t>
            </a:r>
            <a:r>
              <a:rPr lang="fr-FR" sz="2200"/>
              <a:t>&gt;</a:t>
            </a:r>
          </a:p>
          <a:p>
            <a:pPr lvl="1"/>
            <a:r>
              <a:rPr lang="fr-FR" sz="2200"/>
              <a:t>Contient des éléments essentiels dans le cas de moissonnage : &lt;eadheader&gt;, &lt;titleproper&gt; pour FranceArchives</a:t>
            </a:r>
          </a:p>
          <a:p>
            <a:pPr lvl="1"/>
            <a:r>
              <a:rPr lang="fr-FR" sz="2200"/>
              <a:t>Construction de la valeur de l'IDENTIFIER imposée</a:t>
            </a:r>
          </a:p>
          <a:p>
            <a:pPr marL="342900" lvl="1" indent="0">
              <a:buNone/>
            </a:pPr>
            <a:r>
              <a:rPr lang="fr-FR" sz="2200">
                <a:solidFill>
                  <a:schemeClr val="tx2"/>
                </a:solidFill>
              </a:rPr>
              <a:t>&lt;eadid </a:t>
            </a:r>
            <a:r>
              <a:rPr lang="fr-FR" sz="2200">
                <a:solidFill>
                  <a:schemeClr val="accent6"/>
                </a:solidFill>
              </a:rPr>
              <a:t>identifier</a:t>
            </a:r>
            <a:r>
              <a:rPr lang="fr-FR" sz="2200">
                <a:solidFill>
                  <a:schemeClr val="tx2"/>
                </a:solidFill>
              </a:rPr>
              <a:t>="</a:t>
            </a:r>
            <a:r>
              <a:rPr lang="fr-FR" sz="2200" b="1">
                <a:solidFill>
                  <a:schemeClr val="tx2"/>
                </a:solidFill>
              </a:rPr>
              <a:t>FR-</a:t>
            </a:r>
            <a:r>
              <a:rPr lang="fr-FR" sz="2200">
                <a:solidFill>
                  <a:schemeClr val="tx2"/>
                </a:solidFill>
              </a:rPr>
              <a:t>[RCR Calames</a:t>
            </a:r>
            <a:r>
              <a:rPr lang="fr-FR" sz="2200" b="1">
                <a:solidFill>
                  <a:schemeClr val="tx2"/>
                </a:solidFill>
              </a:rPr>
              <a:t>]_</a:t>
            </a:r>
            <a:r>
              <a:rPr lang="fr-FR" sz="2200" b="1" err="1">
                <a:solidFill>
                  <a:schemeClr val="tx2"/>
                </a:solidFill>
              </a:rPr>
              <a:t>CALAMESFileID</a:t>
            </a:r>
            <a:r>
              <a:rPr lang="fr-FR" sz="2200" b="1">
                <a:solidFill>
                  <a:schemeClr val="tx2"/>
                </a:solidFill>
              </a:rPr>
              <a:t>-</a:t>
            </a:r>
            <a:r>
              <a:rPr lang="fr-FR" sz="2200">
                <a:solidFill>
                  <a:schemeClr val="tx2"/>
                </a:solidFill>
              </a:rPr>
              <a:t>[clé fichier]"&gt;</a:t>
            </a:r>
          </a:p>
          <a:p>
            <a:pPr marL="342900" lvl="1" indent="0">
              <a:buNone/>
            </a:pPr>
            <a:r>
              <a:rPr lang="fr-FR" sz="1600"/>
              <a:t>Contenu textuel = valeur de IDENTIFIER éventuellement complétée : </a:t>
            </a:r>
            <a:r>
              <a:rPr lang="fr-FR" sz="1600">
                <a:solidFill>
                  <a:schemeClr val="tx2"/>
                </a:solidFill>
              </a:rPr>
              <a:t>&lt;eadid </a:t>
            </a:r>
            <a:r>
              <a:rPr lang="fr-FR" sz="1600">
                <a:solidFill>
                  <a:schemeClr val="accent6"/>
                </a:solidFill>
              </a:rPr>
              <a:t>identifier</a:t>
            </a:r>
            <a:r>
              <a:rPr lang="fr-FR" sz="1600">
                <a:solidFill>
                  <a:schemeClr val="tx2"/>
                </a:solidFill>
              </a:rPr>
              <a:t>="FR-930019801_CALAMESFileId-2964"&gt;</a:t>
            </a:r>
            <a:r>
              <a:rPr lang="fr-FR" sz="1600"/>
              <a:t>FR-930019801_CALAMESFileId-2964</a:t>
            </a:r>
            <a:r>
              <a:rPr lang="fr-FR" sz="1600" b="1"/>
              <a:t>_SousMaitre-icono</a:t>
            </a:r>
            <a:r>
              <a:rPr lang="fr-FR" sz="1600">
                <a:solidFill>
                  <a:schemeClr val="tx2"/>
                </a:solidFill>
              </a:rPr>
              <a:t>&lt;/eadid&gt;</a:t>
            </a:r>
          </a:p>
          <a:p>
            <a:pPr lvl="0"/>
            <a:r>
              <a:rPr lang="fr-FR"/>
              <a:t>&lt;</a:t>
            </a:r>
            <a:r>
              <a:rPr lang="fr-FR" err="1"/>
              <a:t>archdesc</a:t>
            </a:r>
            <a:r>
              <a:rPr lang="fr-FR"/>
              <a:t>&gt;</a:t>
            </a:r>
          </a:p>
          <a:p>
            <a:pPr lvl="1"/>
            <a:r>
              <a:rPr lang="fr-FR" sz="2200"/>
              <a:t>&lt;repository&gt;&lt;</a:t>
            </a:r>
            <a:r>
              <a:rPr lang="fr-FR" sz="2200" err="1"/>
              <a:t>corpname</a:t>
            </a:r>
            <a:r>
              <a:rPr lang="fr-FR" sz="2200"/>
              <a:t>&gt; avec ses valeurs d'attribut à commencer par RCR dans </a:t>
            </a:r>
            <a:r>
              <a:rPr lang="fr-FR" sz="2200">
                <a:solidFill>
                  <a:schemeClr val="accent6"/>
                </a:solidFill>
              </a:rPr>
              <a:t>@authfilenumber </a:t>
            </a:r>
            <a:r>
              <a:rPr lang="fr-FR" sz="2200">
                <a:solidFill>
                  <a:srgbClr val="C00000"/>
                </a:solidFill>
              </a:rPr>
              <a:t>!!!</a:t>
            </a:r>
          </a:p>
          <a:p>
            <a:pPr marL="342900" lvl="1" indent="0">
              <a:buNone/>
            </a:pPr>
            <a:endParaRPr lang="fr-FR" sz="2000">
              <a:solidFill>
                <a:srgbClr val="C00000"/>
              </a:solidFill>
              <a:latin typeface="Verdana"/>
              <a:ea typeface="Verdana"/>
              <a:cs typeface="Verdana"/>
            </a:endParaRPr>
          </a:p>
          <a:p>
            <a:pPr lvl="1"/>
            <a:endParaRPr lang="fr-FR"/>
          </a:p>
        </p:txBody>
      </p:sp>
      <p:sp>
        <p:nvSpPr>
          <p:cNvPr id="4" name="Shape 1058"/>
          <p:cNvSpPr>
            <a:spLocks noGrp="1"/>
          </p:cNvSpPr>
          <p:nvPr>
            <p:ph type="title"/>
          </p:nvPr>
        </p:nvSpPr>
        <p:spPr/>
        <p:txBody>
          <a:bodyPr>
            <a:normAutofit/>
          </a:bodyPr>
          <a:lstStyle/>
          <a:p>
            <a:pPr lvl="0"/>
            <a:r>
              <a:rPr lang="fr-FR"/>
              <a:t>Les éléments de structures</a:t>
            </a:r>
          </a:p>
        </p:txBody>
      </p:sp>
      <p:sp>
        <p:nvSpPr>
          <p:cNvPr id="6" name="Espace réservé du numéro de diapositive 2">
            <a:extLst>
              <a:ext uri="{FF2B5EF4-FFF2-40B4-BE49-F238E27FC236}">
                <a16:creationId xmlns:a16="http://schemas.microsoft.com/office/drawing/2014/main" id="{DD8D5284-621A-A96B-624C-D9CB45473B5F}"/>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109</a:t>
            </a:fld>
            <a:endParaRPr lang="fr-FR"/>
          </a:p>
        </p:txBody>
      </p:sp>
      <p:sp>
        <p:nvSpPr>
          <p:cNvPr id="3" name="Espace réservé du pied de page 3">
            <a:extLst>
              <a:ext uri="{FF2B5EF4-FFF2-40B4-BE49-F238E27FC236}">
                <a16:creationId xmlns:a16="http://schemas.microsoft.com/office/drawing/2014/main" id="{6A209FE6-2A60-A680-14F4-E31DE18E501A}"/>
              </a:ext>
            </a:extLst>
          </p:cNvPr>
          <p:cNvSpPr txBox="1">
            <a:spLocks/>
          </p:cNvSpPr>
          <p:nvPr/>
        </p:nvSpPr>
        <p:spPr bwMode="auto">
          <a:xfrm>
            <a:off x="486323" y="6430838"/>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Mémo </a:t>
            </a:r>
            <a:r>
              <a:rPr lang="fr-FR" sz="1050">
                <a:solidFill>
                  <a:schemeClr val="tx2"/>
                </a:solidFill>
                <a:latin typeface="Arial Narrow" panose="020B0606020202030204" pitchFamily="34" charset="0"/>
              </a:rPr>
              <a:t>: https//documentation.abes.fr/aidecalames/ressources/memos/MemoElementsEADObligatoires.pdf</a:t>
            </a:r>
          </a:p>
          <a:p>
            <a:pPr>
              <a:defRPr/>
            </a:pPr>
            <a:endParaRPr lang="fr-FR"/>
          </a:p>
        </p:txBody>
      </p:sp>
    </p:spTree>
    <p:extLst>
      <p:ext uri="{BB962C8B-B14F-4D97-AF65-F5344CB8AC3E}">
        <p14:creationId xmlns:p14="http://schemas.microsoft.com/office/powerpoint/2010/main" val="1601971172"/>
      </p:ext>
    </p:extLst>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Forme libre 6"/>
          <p:cNvSpPr>
            <a:spLocks noGrp="1" noChangeShapeType="1"/>
          </p:cNvSpPr>
          <p:nvPr/>
        </p:nvSpPr>
        <p:spPr bwMode="auto">
          <a:xfrm>
            <a:off x="3061699" y="941390"/>
            <a:ext cx="5755275" cy="1697200"/>
          </a:xfrm>
          <a:custGeom>
            <a:avLst/>
            <a:gdLst>
              <a:gd name="connsiteX0" fmla="*/ 290372 w 1742199"/>
              <a:gd name="connsiteY0" fmla="*/ 0 h 5115448"/>
              <a:gd name="connsiteX1" fmla="*/ 1451827 w 1742199"/>
              <a:gd name="connsiteY1" fmla="*/ 0 h 5115448"/>
              <a:gd name="connsiteX2" fmla="*/ 1742199 w 1742199"/>
              <a:gd name="connsiteY2" fmla="*/ 290372 h 5115448"/>
              <a:gd name="connsiteX3" fmla="*/ 1742199 w 1742199"/>
              <a:gd name="connsiteY3" fmla="*/ 5115448 h 5115448"/>
              <a:gd name="connsiteX4" fmla="*/ 1742199 w 1742199"/>
              <a:gd name="connsiteY4" fmla="*/ 5115448 h 5115448"/>
              <a:gd name="connsiteX5" fmla="*/ 0 w 1742199"/>
              <a:gd name="connsiteY5" fmla="*/ 5115448 h 5115448"/>
              <a:gd name="connsiteX6" fmla="*/ 0 w 1742199"/>
              <a:gd name="connsiteY6" fmla="*/ 5115448 h 5115448"/>
              <a:gd name="connsiteX7" fmla="*/ 0 w 1742199"/>
              <a:gd name="connsiteY7" fmla="*/ 290372 h 5115448"/>
              <a:gd name="connsiteX8" fmla="*/ 290372 w 1742199"/>
              <a:gd name="connsiteY8" fmla="*/ 0 h 511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199" h="5115448" extrusionOk="0">
                <a:moveTo>
                  <a:pt x="1742199" y="852592"/>
                </a:moveTo>
                <a:lnTo>
                  <a:pt x="1742199" y="4262856"/>
                </a:lnTo>
                <a:cubicBezTo>
                  <a:pt x="1742199" y="4733729"/>
                  <a:pt x="1697923" y="5115447"/>
                  <a:pt x="1643305" y="5115447"/>
                </a:cubicBezTo>
                <a:lnTo>
                  <a:pt x="0" y="5115447"/>
                </a:lnTo>
                <a:lnTo>
                  <a:pt x="0" y="5115447"/>
                </a:lnTo>
                <a:lnTo>
                  <a:pt x="0" y="1"/>
                </a:lnTo>
                <a:lnTo>
                  <a:pt x="0" y="1"/>
                </a:lnTo>
                <a:lnTo>
                  <a:pt x="1643305" y="1"/>
                </a:lnTo>
                <a:cubicBezTo>
                  <a:pt x="1697923" y="1"/>
                  <a:pt x="1742199" y="381719"/>
                  <a:pt x="1742199" y="852592"/>
                </a:cubicBezTo>
                <a:close/>
              </a:path>
            </a:pathLst>
          </a:custGeom>
          <a:solidFill>
            <a:srgbClr val="DEE7D1">
              <a:alpha val="89803"/>
            </a:srgbClr>
          </a:solidFill>
          <a:ln w="25400">
            <a:solidFill>
              <a:srgbClr val="DEE7D1">
                <a:alpha val="89803"/>
              </a:srgbClr>
            </a:solidFill>
            <a:round/>
            <a:headEnd/>
            <a:tailEnd/>
          </a:ln>
          <a:effectLst>
            <a:outerShdw blurRad="50800" dist="38100" dir="13500000" algn="br" rotWithShape="0">
              <a:prstClr val="black">
                <a:alpha val="40000"/>
              </a:prstClr>
            </a:outerShdw>
          </a:effectLst>
        </p:spPr>
        <p:txBody>
          <a:bodyPr lIns="247651" tIns="208872" rIns="108000" bIns="208873" anchor="ctr" anchorCtr="0"/>
          <a:lstStyle>
            <a:lvl1pPr marL="0" indent="0" algn="l" defTabSz="622300">
              <a:lnSpc>
                <a:spcPct val="100000"/>
              </a:lnSpc>
              <a:buNone/>
              <a:defRPr lang="fr-FR" sz="1400">
                <a:solidFill>
                  <a:srgbClr val="000000"/>
                </a:solidFill>
                <a:latin typeface="Arial"/>
                <a:ea typeface="Arial"/>
              </a:defRPr>
            </a:lvl1pPr>
            <a:lvl2pPr marL="457200" indent="0" algn="l" defTabSz="622300">
              <a:lnSpc>
                <a:spcPct val="100000"/>
              </a:lnSpc>
              <a:buNone/>
              <a:defRPr lang="fr-FR" sz="1400">
                <a:solidFill>
                  <a:srgbClr val="000000"/>
                </a:solidFill>
                <a:latin typeface="Arial"/>
                <a:ea typeface="Arial"/>
              </a:defRPr>
            </a:lvl2pPr>
            <a:lvl3pPr marL="914400" indent="0" algn="l" defTabSz="622300">
              <a:lnSpc>
                <a:spcPct val="100000"/>
              </a:lnSpc>
              <a:buNone/>
              <a:defRPr lang="fr-FR" sz="1400">
                <a:solidFill>
                  <a:srgbClr val="000000"/>
                </a:solidFill>
                <a:latin typeface="Arial"/>
                <a:ea typeface="Arial"/>
              </a:defRPr>
            </a:lvl3pPr>
            <a:lvl4pPr marL="1371600" indent="0" algn="l" defTabSz="622300">
              <a:lnSpc>
                <a:spcPct val="100000"/>
              </a:lnSpc>
              <a:buNone/>
              <a:defRPr lang="fr-FR" sz="1400">
                <a:solidFill>
                  <a:srgbClr val="000000"/>
                </a:solidFill>
                <a:latin typeface="Arial"/>
                <a:ea typeface="Arial"/>
              </a:defRPr>
            </a:lvl4pPr>
            <a:lvl5pPr marL="1828800" indent="0" algn="l" defTabSz="622300">
              <a:lnSpc>
                <a:spcPct val="100000"/>
              </a:lnSpc>
              <a:buNone/>
              <a:defRPr lang="fr-FR" sz="1400">
                <a:solidFill>
                  <a:srgbClr val="000000"/>
                </a:solidFill>
                <a:latin typeface="Arial"/>
                <a:ea typeface="Arial"/>
              </a:defRPr>
            </a:lvl5pPr>
            <a:lvl6pPr defTabSz="622300">
              <a:defRPr lang="fr-FR" sz="1800"/>
            </a:lvl6pPr>
            <a:lvl7pPr defTabSz="622300">
              <a:defRPr lang="fr-FR" sz="1800"/>
            </a:lvl7pPr>
            <a:lvl8pPr defTabSz="622300">
              <a:defRPr lang="fr-FR" sz="1800"/>
            </a:lvl8pPr>
            <a:lvl9pPr defTabSz="622300">
              <a:defRPr lang="fr-FR" sz="1800"/>
            </a:lvl9pPr>
          </a:lstStyle>
          <a:p>
            <a:pPr marL="0" lvl="1" indent="0" defTabSz="622300">
              <a:lnSpc>
                <a:spcPct val="90000"/>
              </a:lnSpc>
              <a:spcAft>
                <a:spcPts val="0"/>
              </a:spcAft>
              <a:defRPr/>
            </a:pPr>
            <a:r>
              <a:rPr lang="fr-FR" sz="2200">
                <a:solidFill>
                  <a:schemeClr val="dk1"/>
                </a:solidFill>
                <a:latin typeface="Arial Narrow" panose="020B0606020202030204" pitchFamily="34" charset="0"/>
                <a:ea typeface="Verdana"/>
              </a:rPr>
              <a:t>Norme internationale de description archivistique, publiée par le Conseil international des archives en 1994 (2e éd. 1999)</a:t>
            </a:r>
            <a:endParaRPr sz="2200">
              <a:latin typeface="Arial Narrow" panose="020B0606020202030204" pitchFamily="34" charset="0"/>
              <a:ea typeface="Verdana"/>
            </a:endParaRPr>
          </a:p>
        </p:txBody>
      </p:sp>
      <p:sp>
        <p:nvSpPr>
          <p:cNvPr id="7" name="Forme libre 7"/>
          <p:cNvSpPr>
            <a:spLocks noGrp="1" noChangeShapeType="1"/>
          </p:cNvSpPr>
          <p:nvPr/>
        </p:nvSpPr>
        <p:spPr bwMode="auto">
          <a:xfrm>
            <a:off x="251520" y="908719"/>
            <a:ext cx="2707437" cy="1729871"/>
          </a:xfrm>
          <a:custGeom>
            <a:avLst/>
            <a:gdLst>
              <a:gd name="connsiteX0" fmla="*/ 0 w 2877439"/>
              <a:gd name="connsiteY0" fmla="*/ 362965 h 2177749"/>
              <a:gd name="connsiteX1" fmla="*/ 362965 w 2877439"/>
              <a:gd name="connsiteY1" fmla="*/ 0 h 2177749"/>
              <a:gd name="connsiteX2" fmla="*/ 2514474 w 2877439"/>
              <a:gd name="connsiteY2" fmla="*/ 0 h 2177749"/>
              <a:gd name="connsiteX3" fmla="*/ 2877439 w 2877439"/>
              <a:gd name="connsiteY3" fmla="*/ 362965 h 2177749"/>
              <a:gd name="connsiteX4" fmla="*/ 2877439 w 2877439"/>
              <a:gd name="connsiteY4" fmla="*/ 1814784 h 2177749"/>
              <a:gd name="connsiteX5" fmla="*/ 2514474 w 2877439"/>
              <a:gd name="connsiteY5" fmla="*/ 2177749 h 2177749"/>
              <a:gd name="connsiteX6" fmla="*/ 362965 w 2877439"/>
              <a:gd name="connsiteY6" fmla="*/ 2177749 h 2177749"/>
              <a:gd name="connsiteX7" fmla="*/ 0 w 2877439"/>
              <a:gd name="connsiteY7" fmla="*/ 1814784 h 2177749"/>
              <a:gd name="connsiteX8" fmla="*/ 0 w 2877439"/>
              <a:gd name="connsiteY8" fmla="*/ 362965 h 217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439" h="2177749" extrusionOk="0">
                <a:moveTo>
                  <a:pt x="0" y="362965"/>
                </a:moveTo>
                <a:cubicBezTo>
                  <a:pt x="0" y="162505"/>
                  <a:pt x="162505" y="0"/>
                  <a:pt x="362965" y="0"/>
                </a:cubicBezTo>
                <a:lnTo>
                  <a:pt x="2514474" y="0"/>
                </a:lnTo>
                <a:cubicBezTo>
                  <a:pt x="2714934" y="0"/>
                  <a:pt x="2877439" y="162505"/>
                  <a:pt x="2877439" y="362965"/>
                </a:cubicBezTo>
                <a:lnTo>
                  <a:pt x="2877439" y="1814784"/>
                </a:lnTo>
                <a:cubicBezTo>
                  <a:pt x="2877439" y="2015244"/>
                  <a:pt x="2714934" y="2177749"/>
                  <a:pt x="2514474" y="2177749"/>
                </a:cubicBezTo>
                <a:lnTo>
                  <a:pt x="362965" y="2177749"/>
                </a:lnTo>
                <a:cubicBezTo>
                  <a:pt x="162505" y="2177749"/>
                  <a:pt x="0" y="2015244"/>
                  <a:pt x="0" y="1814784"/>
                </a:cubicBezTo>
                <a:lnTo>
                  <a:pt x="0" y="362965"/>
                </a:lnTo>
                <a:close/>
              </a:path>
            </a:pathLst>
          </a:custGeom>
          <a:solidFill>
            <a:schemeClr val="accent6">
              <a:lumMod val="50000"/>
            </a:schemeClr>
          </a:solidFill>
          <a:ln w="25400">
            <a:solidFill>
              <a:srgbClr val="FFFFFF"/>
            </a:solidFill>
            <a:round/>
            <a:headEnd/>
            <a:tailEnd/>
          </a:ln>
          <a:effectLst>
            <a:outerShdw blurRad="50800" dist="38100" dir="13500000" algn="br" rotWithShape="0">
              <a:prstClr val="black">
                <a:alpha val="40000"/>
              </a:prstClr>
            </a:outerShdw>
          </a:effectLst>
        </p:spPr>
        <p:txBody>
          <a:bodyPr lIns="182509" tIns="144409" rIns="182509" bIns="144409" anchor="ctr" anchorCtr="0"/>
          <a:lstStyle>
            <a:lvl1pPr marL="0" indent="0" algn="l" defTabSz="889000">
              <a:lnSpc>
                <a:spcPct val="100000"/>
              </a:lnSpc>
              <a:buNone/>
              <a:defRPr lang="fr-FR" sz="1400">
                <a:solidFill>
                  <a:srgbClr val="000000"/>
                </a:solidFill>
                <a:latin typeface="Arial"/>
                <a:ea typeface="Arial"/>
              </a:defRPr>
            </a:lvl1pPr>
            <a:lvl2pPr marL="457200" indent="0" algn="l" defTabSz="889000">
              <a:lnSpc>
                <a:spcPct val="100000"/>
              </a:lnSpc>
              <a:buNone/>
              <a:defRPr lang="fr-FR" sz="1400">
                <a:solidFill>
                  <a:srgbClr val="000000"/>
                </a:solidFill>
                <a:latin typeface="Arial"/>
                <a:ea typeface="Arial"/>
              </a:defRPr>
            </a:lvl2pPr>
            <a:lvl3pPr marL="914400" indent="0" algn="l" defTabSz="889000">
              <a:lnSpc>
                <a:spcPct val="100000"/>
              </a:lnSpc>
              <a:buNone/>
              <a:defRPr lang="fr-FR" sz="1400">
                <a:solidFill>
                  <a:srgbClr val="000000"/>
                </a:solidFill>
                <a:latin typeface="Arial"/>
                <a:ea typeface="Arial"/>
              </a:defRPr>
            </a:lvl3pPr>
            <a:lvl4pPr marL="1371600" indent="0" algn="l" defTabSz="889000">
              <a:lnSpc>
                <a:spcPct val="100000"/>
              </a:lnSpc>
              <a:buNone/>
              <a:defRPr lang="fr-FR" sz="1400">
                <a:solidFill>
                  <a:srgbClr val="000000"/>
                </a:solidFill>
                <a:latin typeface="Arial"/>
                <a:ea typeface="Arial"/>
              </a:defRPr>
            </a:lvl4pPr>
            <a:lvl5pPr marL="1828800" indent="0" algn="l" defTabSz="889000">
              <a:lnSpc>
                <a:spcPct val="100000"/>
              </a:lnSpc>
              <a:buNone/>
              <a:defRPr lang="fr-FR" sz="1400">
                <a:solidFill>
                  <a:srgbClr val="000000"/>
                </a:solidFill>
                <a:latin typeface="Arial"/>
                <a:ea typeface="Arial"/>
              </a:defRPr>
            </a:lvl5pPr>
            <a:lvl6pPr defTabSz="889000">
              <a:defRPr lang="fr-FR" sz="1800"/>
            </a:lvl6pPr>
            <a:lvl7pPr defTabSz="889000">
              <a:defRPr lang="fr-FR" sz="1800"/>
            </a:lvl7pPr>
            <a:lvl8pPr defTabSz="889000">
              <a:defRPr lang="fr-FR" sz="1800"/>
            </a:lvl8pPr>
            <a:lvl9pPr defTabSz="889000">
              <a:defRPr lang="fr-FR" sz="1800"/>
            </a:lvl9pPr>
          </a:lstStyle>
          <a:p>
            <a:pPr lvl="0" algn="ctr" defTabSz="889000">
              <a:lnSpc>
                <a:spcPct val="90000"/>
              </a:lnSpc>
              <a:spcAft>
                <a:spcPts val="0"/>
              </a:spcAft>
              <a:defRPr/>
            </a:pPr>
            <a:r>
              <a:rPr sz="2600">
                <a:solidFill>
                  <a:srgbClr val="FFFFFF"/>
                </a:solidFill>
                <a:latin typeface="Arial Narrow" panose="020B0606020202030204" pitchFamily="34" charset="0"/>
                <a:ea typeface="Verdana"/>
              </a:rPr>
              <a:t>International Standard </a:t>
            </a:r>
            <a:r>
              <a:rPr sz="2600" err="1">
                <a:solidFill>
                  <a:srgbClr val="FFFFFF"/>
                </a:solidFill>
                <a:latin typeface="Arial Narrow" panose="020B0606020202030204" pitchFamily="34" charset="0"/>
                <a:ea typeface="Verdana"/>
              </a:rPr>
              <a:t>Archival</a:t>
            </a:r>
            <a:r>
              <a:rPr sz="2600">
                <a:solidFill>
                  <a:srgbClr val="FFFFFF"/>
                </a:solidFill>
                <a:latin typeface="Arial Narrow" panose="020B0606020202030204" pitchFamily="34" charset="0"/>
                <a:ea typeface="Verdana"/>
              </a:rPr>
              <a:t> Description (General)</a:t>
            </a:r>
            <a:endParaRPr sz="2600">
              <a:latin typeface="Arial Narrow" panose="020B0606020202030204" pitchFamily="34" charset="0"/>
              <a:ea typeface="Verdana"/>
            </a:endParaRPr>
          </a:p>
        </p:txBody>
      </p:sp>
      <p:sp>
        <p:nvSpPr>
          <p:cNvPr id="8" name="Forme libre 8"/>
          <p:cNvSpPr>
            <a:spLocks noGrp="1" noChangeShapeType="1"/>
          </p:cNvSpPr>
          <p:nvPr/>
        </p:nvSpPr>
        <p:spPr bwMode="auto">
          <a:xfrm>
            <a:off x="3061699" y="2835945"/>
            <a:ext cx="5755275" cy="2376487"/>
          </a:xfrm>
          <a:custGeom>
            <a:avLst/>
            <a:gdLst>
              <a:gd name="connsiteX0" fmla="*/ 290372 w 1742199"/>
              <a:gd name="connsiteY0" fmla="*/ 0 h 5115448"/>
              <a:gd name="connsiteX1" fmla="*/ 1451827 w 1742199"/>
              <a:gd name="connsiteY1" fmla="*/ 0 h 5115448"/>
              <a:gd name="connsiteX2" fmla="*/ 1742199 w 1742199"/>
              <a:gd name="connsiteY2" fmla="*/ 290372 h 5115448"/>
              <a:gd name="connsiteX3" fmla="*/ 1742199 w 1742199"/>
              <a:gd name="connsiteY3" fmla="*/ 5115448 h 5115448"/>
              <a:gd name="connsiteX4" fmla="*/ 1742199 w 1742199"/>
              <a:gd name="connsiteY4" fmla="*/ 5115448 h 5115448"/>
              <a:gd name="connsiteX5" fmla="*/ 0 w 1742199"/>
              <a:gd name="connsiteY5" fmla="*/ 5115448 h 5115448"/>
              <a:gd name="connsiteX6" fmla="*/ 0 w 1742199"/>
              <a:gd name="connsiteY6" fmla="*/ 5115448 h 5115448"/>
              <a:gd name="connsiteX7" fmla="*/ 0 w 1742199"/>
              <a:gd name="connsiteY7" fmla="*/ 290372 h 5115448"/>
              <a:gd name="connsiteX8" fmla="*/ 290372 w 1742199"/>
              <a:gd name="connsiteY8" fmla="*/ 0 h 511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199" h="5115448" extrusionOk="0">
                <a:moveTo>
                  <a:pt x="1742199" y="852592"/>
                </a:moveTo>
                <a:lnTo>
                  <a:pt x="1742199" y="4262856"/>
                </a:lnTo>
                <a:cubicBezTo>
                  <a:pt x="1742199" y="4733729"/>
                  <a:pt x="1697923" y="5115447"/>
                  <a:pt x="1643305" y="5115447"/>
                </a:cubicBezTo>
                <a:lnTo>
                  <a:pt x="0" y="5115447"/>
                </a:lnTo>
                <a:lnTo>
                  <a:pt x="0" y="5115447"/>
                </a:lnTo>
                <a:lnTo>
                  <a:pt x="0" y="1"/>
                </a:lnTo>
                <a:lnTo>
                  <a:pt x="0" y="1"/>
                </a:lnTo>
                <a:lnTo>
                  <a:pt x="1643305" y="1"/>
                </a:lnTo>
                <a:cubicBezTo>
                  <a:pt x="1697923" y="1"/>
                  <a:pt x="1742199" y="381719"/>
                  <a:pt x="1742199" y="852592"/>
                </a:cubicBezTo>
                <a:close/>
              </a:path>
            </a:pathLst>
          </a:custGeom>
          <a:solidFill>
            <a:srgbClr val="DEE7D1">
              <a:alpha val="89803"/>
            </a:srgbClr>
          </a:solidFill>
          <a:ln w="25400">
            <a:solidFill>
              <a:srgbClr val="DEE7D1">
                <a:alpha val="89803"/>
              </a:srgbClr>
            </a:solidFill>
            <a:round/>
            <a:headEnd/>
            <a:tailEnd/>
          </a:ln>
          <a:effectLst>
            <a:outerShdw blurRad="50800" dist="38100" dir="13500000" algn="br" rotWithShape="0">
              <a:prstClr val="black">
                <a:alpha val="40000"/>
              </a:prstClr>
            </a:outerShdw>
          </a:effectLst>
        </p:spPr>
        <p:txBody>
          <a:bodyPr lIns="247651" tIns="208873" rIns="332697" bIns="208872" anchor="ctr" anchorCtr="0"/>
          <a:lstStyle>
            <a:lvl1pPr marL="0" indent="0" algn="l" defTabSz="622300">
              <a:lnSpc>
                <a:spcPct val="100000"/>
              </a:lnSpc>
              <a:buNone/>
              <a:defRPr lang="fr-FR" sz="1400">
                <a:solidFill>
                  <a:srgbClr val="000000"/>
                </a:solidFill>
                <a:latin typeface="Arial"/>
                <a:ea typeface="Arial"/>
              </a:defRPr>
            </a:lvl1pPr>
            <a:lvl2pPr marL="457200" indent="0" algn="l" defTabSz="622300">
              <a:lnSpc>
                <a:spcPct val="100000"/>
              </a:lnSpc>
              <a:buNone/>
              <a:defRPr lang="fr-FR" sz="1400">
                <a:solidFill>
                  <a:srgbClr val="000000"/>
                </a:solidFill>
                <a:latin typeface="Arial"/>
                <a:ea typeface="Arial"/>
              </a:defRPr>
            </a:lvl2pPr>
            <a:lvl3pPr marL="914400" indent="0" algn="l" defTabSz="622300">
              <a:lnSpc>
                <a:spcPct val="100000"/>
              </a:lnSpc>
              <a:buNone/>
              <a:defRPr lang="fr-FR" sz="1400">
                <a:solidFill>
                  <a:srgbClr val="000000"/>
                </a:solidFill>
                <a:latin typeface="Arial"/>
                <a:ea typeface="Arial"/>
              </a:defRPr>
            </a:lvl3pPr>
            <a:lvl4pPr marL="1371600" indent="0" algn="l" defTabSz="622300">
              <a:lnSpc>
                <a:spcPct val="100000"/>
              </a:lnSpc>
              <a:buNone/>
              <a:defRPr lang="fr-FR" sz="1400">
                <a:solidFill>
                  <a:srgbClr val="000000"/>
                </a:solidFill>
                <a:latin typeface="Arial"/>
                <a:ea typeface="Arial"/>
              </a:defRPr>
            </a:lvl4pPr>
            <a:lvl5pPr marL="1828800" indent="0" algn="l" defTabSz="622300">
              <a:lnSpc>
                <a:spcPct val="100000"/>
              </a:lnSpc>
              <a:buNone/>
              <a:defRPr lang="fr-FR" sz="1400">
                <a:solidFill>
                  <a:srgbClr val="000000"/>
                </a:solidFill>
                <a:latin typeface="Arial"/>
                <a:ea typeface="Arial"/>
              </a:defRPr>
            </a:lvl5pPr>
            <a:lvl6pPr defTabSz="622300">
              <a:defRPr lang="fr-FR" sz="1800"/>
            </a:lvl6pPr>
            <a:lvl7pPr defTabSz="622300">
              <a:defRPr lang="fr-FR" sz="1800"/>
            </a:lvl7pPr>
            <a:lvl8pPr defTabSz="622300">
              <a:defRPr lang="fr-FR" sz="1800"/>
            </a:lvl8pPr>
            <a:lvl9pPr defTabSz="622300">
              <a:defRPr lang="fr-FR" sz="1800"/>
            </a:lvl9pPr>
          </a:lstStyle>
          <a:p>
            <a:pPr marL="114300" lvl="1" indent="-228600" defTabSz="622300">
              <a:lnSpc>
                <a:spcPct val="90000"/>
              </a:lnSpc>
              <a:spcAft>
                <a:spcPts val="0"/>
              </a:spcAft>
              <a:buFontTx/>
              <a:buChar char="•"/>
              <a:defRPr/>
            </a:pPr>
            <a:r>
              <a:rPr sz="2000">
                <a:solidFill>
                  <a:schemeClr val="dk1"/>
                </a:solidFill>
                <a:latin typeface="Arial Narrow" panose="020B0606020202030204" pitchFamily="34" charset="0"/>
                <a:ea typeface="Verdana"/>
              </a:rPr>
              <a:t>Description </a:t>
            </a:r>
            <a:r>
              <a:rPr sz="2000" b="1">
                <a:solidFill>
                  <a:schemeClr val="dk1"/>
                </a:solidFill>
                <a:latin typeface="Arial Narrow" panose="020B0606020202030204" pitchFamily="34" charset="0"/>
                <a:ea typeface="Verdana"/>
              </a:rPr>
              <a:t>du général au particulier </a:t>
            </a:r>
            <a:r>
              <a:rPr sz="2000">
                <a:solidFill>
                  <a:schemeClr val="dk1"/>
                </a:solidFill>
                <a:latin typeface="Arial Narrow" panose="020B0606020202030204" pitchFamily="34" charset="0"/>
                <a:ea typeface="Verdana"/>
              </a:rPr>
              <a:t>et présentation du </a:t>
            </a:r>
            <a:r>
              <a:rPr sz="2000" b="1">
                <a:solidFill>
                  <a:schemeClr val="dk1"/>
                </a:solidFill>
                <a:latin typeface="Arial Narrow" panose="020B0606020202030204" pitchFamily="34" charset="0"/>
                <a:ea typeface="Verdana"/>
              </a:rPr>
              <a:t>contexte</a:t>
            </a:r>
            <a:endParaRPr sz="2000" b="1">
              <a:latin typeface="Arial Narrow" panose="020B0606020202030204" pitchFamily="34" charset="0"/>
              <a:ea typeface="Verdana"/>
            </a:endParaRPr>
          </a:p>
          <a:p>
            <a:pPr marL="114300" lvl="1" indent="-228600" defTabSz="622300">
              <a:lnSpc>
                <a:spcPct val="90000"/>
              </a:lnSpc>
              <a:spcAft>
                <a:spcPts val="0"/>
              </a:spcAft>
              <a:buFontTx/>
              <a:buChar char="•"/>
              <a:defRPr/>
            </a:pPr>
            <a:r>
              <a:rPr sz="2000" b="1">
                <a:solidFill>
                  <a:schemeClr val="dk1"/>
                </a:solidFill>
                <a:latin typeface="Arial Narrow" panose="020B0606020202030204" pitchFamily="34" charset="0"/>
                <a:ea typeface="Verdana"/>
              </a:rPr>
              <a:t>Informations adaptées au niveau de description </a:t>
            </a:r>
            <a:r>
              <a:rPr sz="2000">
                <a:solidFill>
                  <a:schemeClr val="dk1"/>
                </a:solidFill>
                <a:latin typeface="Arial Narrow" panose="020B0606020202030204" pitchFamily="34" charset="0"/>
                <a:ea typeface="Verdana"/>
              </a:rPr>
              <a:t>(pertinence)</a:t>
            </a:r>
            <a:endParaRPr sz="2000">
              <a:latin typeface="Arial Narrow" panose="020B0606020202030204" pitchFamily="34" charset="0"/>
              <a:ea typeface="Verdana"/>
            </a:endParaRPr>
          </a:p>
          <a:p>
            <a:pPr marL="114300" lvl="1" indent="-228600" defTabSz="622300">
              <a:lnSpc>
                <a:spcPct val="90000"/>
              </a:lnSpc>
              <a:spcAft>
                <a:spcPts val="0"/>
              </a:spcAft>
              <a:buFontTx/>
              <a:buChar char="•"/>
              <a:defRPr/>
            </a:pPr>
            <a:r>
              <a:rPr sz="2000" b="1">
                <a:solidFill>
                  <a:schemeClr val="dk1"/>
                </a:solidFill>
                <a:latin typeface="Arial Narrow" panose="020B0606020202030204" pitchFamily="34" charset="0"/>
                <a:ea typeface="Verdana"/>
              </a:rPr>
              <a:t>Liens entre les descriptions</a:t>
            </a:r>
            <a:r>
              <a:rPr sz="2000">
                <a:solidFill>
                  <a:schemeClr val="dk1"/>
                </a:solidFill>
                <a:latin typeface="Arial Narrow" panose="020B0606020202030204" pitchFamily="34" charset="0"/>
                <a:ea typeface="Verdana"/>
              </a:rPr>
              <a:t>, et précision du "niveau de description</a:t>
            </a:r>
            <a:r>
              <a:rPr lang="fr-FR" sz="2000">
                <a:solidFill>
                  <a:schemeClr val="dk1"/>
                </a:solidFill>
                <a:latin typeface="Arial Narrow" panose="020B0606020202030204" pitchFamily="34" charset="0"/>
                <a:ea typeface="Verdana"/>
              </a:rPr>
              <a:t>"</a:t>
            </a:r>
            <a:r>
              <a:rPr sz="2000">
                <a:solidFill>
                  <a:schemeClr val="dk1"/>
                </a:solidFill>
                <a:latin typeface="Arial Narrow" panose="020B0606020202030204" pitchFamily="34" charset="0"/>
                <a:ea typeface="Verdana"/>
              </a:rPr>
              <a:t> (place dans la hiérarchie)</a:t>
            </a:r>
            <a:endParaRPr sz="2000">
              <a:latin typeface="Arial Narrow" panose="020B0606020202030204" pitchFamily="34" charset="0"/>
              <a:ea typeface="Verdana"/>
            </a:endParaRPr>
          </a:p>
          <a:p>
            <a:pPr marL="114300" lvl="1" indent="-228600" defTabSz="622300">
              <a:lnSpc>
                <a:spcPct val="90000"/>
              </a:lnSpc>
              <a:spcAft>
                <a:spcPts val="0"/>
              </a:spcAft>
              <a:buFontTx/>
              <a:buChar char="•"/>
              <a:defRPr/>
            </a:pPr>
            <a:r>
              <a:rPr sz="2000" b="1">
                <a:solidFill>
                  <a:schemeClr val="dk1"/>
                </a:solidFill>
                <a:latin typeface="Arial Narrow" panose="020B0606020202030204" pitchFamily="34" charset="0"/>
                <a:ea typeface="Verdana"/>
              </a:rPr>
              <a:t>Non-répétition des informations </a:t>
            </a:r>
            <a:r>
              <a:rPr sz="2000">
                <a:solidFill>
                  <a:schemeClr val="dk1"/>
                </a:solidFill>
                <a:latin typeface="Arial Narrow" panose="020B0606020202030204" pitchFamily="34" charset="0"/>
                <a:ea typeface="Verdana"/>
              </a:rPr>
              <a:t>reliées hiérarchiquement</a:t>
            </a:r>
            <a:endParaRPr sz="2000">
              <a:latin typeface="Arial Narrow" panose="020B0606020202030204" pitchFamily="34" charset="0"/>
              <a:ea typeface="Verdana"/>
            </a:endParaRPr>
          </a:p>
        </p:txBody>
      </p:sp>
      <p:sp>
        <p:nvSpPr>
          <p:cNvPr id="9" name="Forme libre 9"/>
          <p:cNvSpPr>
            <a:spLocks noGrp="1" noChangeShapeType="1"/>
          </p:cNvSpPr>
          <p:nvPr/>
        </p:nvSpPr>
        <p:spPr bwMode="auto">
          <a:xfrm>
            <a:off x="251520" y="2835945"/>
            <a:ext cx="2707437" cy="2376487"/>
          </a:xfrm>
          <a:custGeom>
            <a:avLst/>
            <a:gdLst>
              <a:gd name="connsiteX0" fmla="*/ 0 w 2877439"/>
              <a:gd name="connsiteY0" fmla="*/ 362965 h 2177749"/>
              <a:gd name="connsiteX1" fmla="*/ 362965 w 2877439"/>
              <a:gd name="connsiteY1" fmla="*/ 0 h 2177749"/>
              <a:gd name="connsiteX2" fmla="*/ 2514474 w 2877439"/>
              <a:gd name="connsiteY2" fmla="*/ 0 h 2177749"/>
              <a:gd name="connsiteX3" fmla="*/ 2877439 w 2877439"/>
              <a:gd name="connsiteY3" fmla="*/ 362965 h 2177749"/>
              <a:gd name="connsiteX4" fmla="*/ 2877439 w 2877439"/>
              <a:gd name="connsiteY4" fmla="*/ 1814784 h 2177749"/>
              <a:gd name="connsiteX5" fmla="*/ 2514474 w 2877439"/>
              <a:gd name="connsiteY5" fmla="*/ 2177749 h 2177749"/>
              <a:gd name="connsiteX6" fmla="*/ 362965 w 2877439"/>
              <a:gd name="connsiteY6" fmla="*/ 2177749 h 2177749"/>
              <a:gd name="connsiteX7" fmla="*/ 0 w 2877439"/>
              <a:gd name="connsiteY7" fmla="*/ 1814784 h 2177749"/>
              <a:gd name="connsiteX8" fmla="*/ 0 w 2877439"/>
              <a:gd name="connsiteY8" fmla="*/ 362965 h 217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439" h="2177749" extrusionOk="0">
                <a:moveTo>
                  <a:pt x="0" y="362965"/>
                </a:moveTo>
                <a:cubicBezTo>
                  <a:pt x="0" y="162505"/>
                  <a:pt x="162505" y="0"/>
                  <a:pt x="362965" y="0"/>
                </a:cubicBezTo>
                <a:lnTo>
                  <a:pt x="2514474" y="0"/>
                </a:lnTo>
                <a:cubicBezTo>
                  <a:pt x="2714934" y="0"/>
                  <a:pt x="2877439" y="162505"/>
                  <a:pt x="2877439" y="362965"/>
                </a:cubicBezTo>
                <a:lnTo>
                  <a:pt x="2877439" y="1814784"/>
                </a:lnTo>
                <a:cubicBezTo>
                  <a:pt x="2877439" y="2015244"/>
                  <a:pt x="2714934" y="2177749"/>
                  <a:pt x="2514474" y="2177749"/>
                </a:cubicBezTo>
                <a:lnTo>
                  <a:pt x="362965" y="2177749"/>
                </a:lnTo>
                <a:cubicBezTo>
                  <a:pt x="162505" y="2177749"/>
                  <a:pt x="0" y="2015244"/>
                  <a:pt x="0" y="1814784"/>
                </a:cubicBezTo>
                <a:lnTo>
                  <a:pt x="0" y="362965"/>
                </a:lnTo>
                <a:close/>
              </a:path>
            </a:pathLst>
          </a:custGeom>
          <a:solidFill>
            <a:schemeClr val="accent6">
              <a:lumMod val="50000"/>
            </a:schemeClr>
          </a:solidFill>
          <a:ln w="25400">
            <a:solidFill>
              <a:srgbClr val="FFFFFF"/>
            </a:solidFill>
            <a:round/>
            <a:headEnd/>
            <a:tailEnd/>
          </a:ln>
          <a:effectLst>
            <a:outerShdw blurRad="50800" dist="38100" dir="13500000" algn="br" rotWithShape="0">
              <a:prstClr val="black">
                <a:alpha val="40000"/>
              </a:prstClr>
            </a:outerShdw>
          </a:effectLst>
        </p:spPr>
        <p:txBody>
          <a:bodyPr lIns="182509" tIns="144409" rIns="182509" bIns="144409" anchor="ctr" anchorCtr="0"/>
          <a:lstStyle>
            <a:lvl1pPr marL="0" indent="0" algn="l" defTabSz="889000">
              <a:lnSpc>
                <a:spcPct val="100000"/>
              </a:lnSpc>
              <a:buNone/>
              <a:defRPr lang="fr-FR" sz="1400">
                <a:solidFill>
                  <a:srgbClr val="000000"/>
                </a:solidFill>
                <a:latin typeface="Arial"/>
                <a:ea typeface="Arial"/>
              </a:defRPr>
            </a:lvl1pPr>
            <a:lvl2pPr marL="457200" indent="0" algn="l" defTabSz="889000">
              <a:lnSpc>
                <a:spcPct val="100000"/>
              </a:lnSpc>
              <a:buNone/>
              <a:defRPr lang="fr-FR" sz="1400">
                <a:solidFill>
                  <a:srgbClr val="000000"/>
                </a:solidFill>
                <a:latin typeface="Arial"/>
                <a:ea typeface="Arial"/>
              </a:defRPr>
            </a:lvl2pPr>
            <a:lvl3pPr marL="914400" indent="0" algn="l" defTabSz="889000">
              <a:lnSpc>
                <a:spcPct val="100000"/>
              </a:lnSpc>
              <a:buNone/>
              <a:defRPr lang="fr-FR" sz="1400">
                <a:solidFill>
                  <a:srgbClr val="000000"/>
                </a:solidFill>
                <a:latin typeface="Arial"/>
                <a:ea typeface="Arial"/>
              </a:defRPr>
            </a:lvl3pPr>
            <a:lvl4pPr marL="1371600" indent="0" algn="l" defTabSz="889000">
              <a:lnSpc>
                <a:spcPct val="100000"/>
              </a:lnSpc>
              <a:buNone/>
              <a:defRPr lang="fr-FR" sz="1400">
                <a:solidFill>
                  <a:srgbClr val="000000"/>
                </a:solidFill>
                <a:latin typeface="Arial"/>
                <a:ea typeface="Arial"/>
              </a:defRPr>
            </a:lvl4pPr>
            <a:lvl5pPr marL="1828800" indent="0" algn="l" defTabSz="889000">
              <a:lnSpc>
                <a:spcPct val="100000"/>
              </a:lnSpc>
              <a:buNone/>
              <a:defRPr lang="fr-FR" sz="1400">
                <a:solidFill>
                  <a:srgbClr val="000000"/>
                </a:solidFill>
                <a:latin typeface="Arial"/>
                <a:ea typeface="Arial"/>
              </a:defRPr>
            </a:lvl5pPr>
            <a:lvl6pPr defTabSz="889000">
              <a:defRPr lang="fr-FR" sz="1800"/>
            </a:lvl6pPr>
            <a:lvl7pPr defTabSz="889000">
              <a:defRPr lang="fr-FR" sz="1800"/>
            </a:lvl7pPr>
            <a:lvl8pPr defTabSz="889000">
              <a:defRPr lang="fr-FR" sz="1800"/>
            </a:lvl8pPr>
            <a:lvl9pPr defTabSz="889000">
              <a:defRPr lang="fr-FR" sz="1800"/>
            </a:lvl9pPr>
          </a:lstStyle>
          <a:p>
            <a:pPr lvl="0" algn="ctr" defTabSz="889000">
              <a:lnSpc>
                <a:spcPct val="90000"/>
              </a:lnSpc>
              <a:spcAft>
                <a:spcPts val="0"/>
              </a:spcAft>
              <a:defRPr/>
            </a:pPr>
            <a:r>
              <a:rPr lang="fr-FR" sz="2600">
                <a:solidFill>
                  <a:srgbClr val="FFFFFF"/>
                </a:solidFill>
                <a:latin typeface="Arial Narrow" panose="020B0606020202030204" pitchFamily="34" charset="0"/>
                <a:ea typeface="Verdana"/>
              </a:rPr>
              <a:t>4 règles fondamentales</a:t>
            </a:r>
          </a:p>
          <a:p>
            <a:pPr lvl="0" algn="ctr" defTabSz="889000">
              <a:lnSpc>
                <a:spcPct val="90000"/>
              </a:lnSpc>
              <a:spcAft>
                <a:spcPts val="0"/>
              </a:spcAft>
              <a:defRPr/>
            </a:pPr>
            <a:r>
              <a:rPr lang="fr-FR" sz="1200">
                <a:solidFill>
                  <a:srgbClr val="FFFFFF"/>
                </a:solidFill>
                <a:latin typeface="Arial Narrow" panose="020B0606020202030204" pitchFamily="34" charset="0"/>
                <a:ea typeface="Verdana"/>
              </a:rPr>
              <a:t> </a:t>
            </a:r>
          </a:p>
          <a:p>
            <a:pPr lvl="0" algn="ctr" defTabSz="889000">
              <a:lnSpc>
                <a:spcPct val="90000"/>
              </a:lnSpc>
              <a:spcAft>
                <a:spcPts val="0"/>
              </a:spcAft>
              <a:defRPr/>
            </a:pPr>
            <a:r>
              <a:rPr lang="fr-FR" sz="1600">
                <a:solidFill>
                  <a:srgbClr val="FFFFFF"/>
                </a:solidFill>
                <a:latin typeface="Arial Narrow" panose="020B0606020202030204" pitchFamily="34" charset="0"/>
                <a:ea typeface="Verdana"/>
              </a:rPr>
              <a:t>(cf. chapitre 2 de l'ISAD/G)</a:t>
            </a:r>
            <a:endParaRPr sz="1600">
              <a:latin typeface="Arial Narrow" panose="020B0606020202030204" pitchFamily="34" charset="0"/>
              <a:ea typeface="Verdana"/>
            </a:endParaRPr>
          </a:p>
        </p:txBody>
      </p:sp>
      <p:sp>
        <p:nvSpPr>
          <p:cNvPr id="10" name="Rectangle à coins arrondis 4"/>
          <p:cNvSpPr>
            <a:spLocks noGrp="1" noChangeShapeType="1"/>
          </p:cNvSpPr>
          <p:nvPr/>
        </p:nvSpPr>
        <p:spPr bwMode="auto">
          <a:xfrm>
            <a:off x="681037" y="5661025"/>
            <a:ext cx="7848600" cy="576262"/>
          </a:xfrm>
          <a:prstGeom prst="roundRect">
            <a:avLst>
              <a:gd name="adj" fmla="val 16667"/>
            </a:avLst>
          </a:prstGeom>
          <a:solidFill>
            <a:schemeClr val="accent6">
              <a:lumMod val="50000"/>
            </a:schemeClr>
          </a:solidFill>
          <a:ln w="25400">
            <a:solidFill>
              <a:schemeClr val="accent6">
                <a:lumMod val="50000"/>
              </a:schemeClr>
            </a:solidFill>
            <a:round/>
            <a:headEnd/>
            <a:tailEnd/>
          </a:ln>
          <a:effectLst>
            <a:outerShdw blurRad="50800" dist="38100" dir="13500000" algn="br" rotWithShape="0">
              <a:prstClr val="black">
                <a:alpha val="40000"/>
              </a:prstClr>
            </a:outerShdw>
          </a:effectLst>
        </p:spPr>
        <p:txBody>
          <a:bodyPr lIns="91440" tIns="45720" rIns="91440" bIns="45720" anchor="ctr" anchorCtr="0"/>
          <a:lstStyle/>
          <a:p>
            <a:pPr lvl="0" algn="ctr">
              <a:spcBef>
                <a:spcPts val="600"/>
              </a:spcBef>
              <a:buNone/>
              <a:defRPr/>
            </a:pPr>
            <a:r>
              <a:rPr lang="fr-FR" sz="2400">
                <a:solidFill>
                  <a:schemeClr val="lt1"/>
                </a:solidFill>
                <a:latin typeface="Arial Narrow" panose="020B0606020202030204" pitchFamily="34" charset="0"/>
                <a:ea typeface="Verdana"/>
              </a:rPr>
              <a:t>26 éléments répartis en 7 zones d’information</a:t>
            </a:r>
            <a:endParaRPr>
              <a:latin typeface="Arial Narrow" panose="020B0606020202030204" pitchFamily="34" charset="0"/>
              <a:ea typeface="Verdana"/>
            </a:endParaRPr>
          </a:p>
        </p:txBody>
      </p:sp>
      <p:sp>
        <p:nvSpPr>
          <p:cNvPr id="11" name="Espace réservé du pied de page 3"/>
          <p:cNvSpPr>
            <a:spLocks noGrp="1"/>
          </p:cNvSpPr>
          <p:nvPr>
            <p:ph type="ftr" idx="11"/>
          </p:nvPr>
        </p:nvSpPr>
        <p:spPr bwMode="auto">
          <a:xfrm>
            <a:off x="420186" y="6491430"/>
            <a:ext cx="8262366" cy="345926"/>
          </a:xfrm>
        </p:spPr>
        <p:txBody>
          <a:bodyPr/>
          <a:lstStyle/>
          <a:p>
            <a:pPr>
              <a:defRPr/>
            </a:pPr>
            <a:r>
              <a:rPr lang="fr-FR" sz="1050" b="1">
                <a:solidFill>
                  <a:schemeClr val="tx2"/>
                </a:solidFill>
              </a:rPr>
              <a:t>ISAD/G </a:t>
            </a:r>
            <a:r>
              <a:rPr lang="fr-FR" sz="1050">
                <a:solidFill>
                  <a:schemeClr val="tx2"/>
                </a:solidFill>
              </a:rPr>
              <a:t>: </a:t>
            </a:r>
            <a:r>
              <a:rPr lang="fr-FR" sz="1050" u="sng">
                <a:solidFill>
                  <a:schemeClr val="tx2"/>
                </a:solidFill>
              </a:rPr>
              <a:t>https://www.ica.org/fr/isadg-norme-generale-et-internationale-de-description-archivistique-deuxieme-edition</a:t>
            </a:r>
            <a:endParaRPr lang="fr-FR" sz="1050">
              <a:solidFill>
                <a:schemeClr val="tx2"/>
              </a:solidFill>
            </a:endParaRPr>
          </a:p>
        </p:txBody>
      </p:sp>
      <p:sp>
        <p:nvSpPr>
          <p:cNvPr id="3" name="Titre 2">
            <a:extLst>
              <a:ext uri="{FF2B5EF4-FFF2-40B4-BE49-F238E27FC236}">
                <a16:creationId xmlns:a16="http://schemas.microsoft.com/office/drawing/2014/main" id="{39BFD287-BD23-34A5-CEDF-D8BBC23B1A42}"/>
              </a:ext>
            </a:extLst>
          </p:cNvPr>
          <p:cNvSpPr>
            <a:spLocks noGrp="1"/>
          </p:cNvSpPr>
          <p:nvPr>
            <p:ph type="title"/>
          </p:nvPr>
        </p:nvSpPr>
        <p:spPr/>
        <p:txBody>
          <a:bodyPr>
            <a:normAutofit/>
          </a:bodyPr>
          <a:lstStyle/>
          <a:p>
            <a:r>
              <a:rPr lang="fr-FR"/>
              <a:t>Norme de description archivistique : ISAD(G)</a:t>
            </a:r>
          </a:p>
        </p:txBody>
      </p:sp>
      <p:sp>
        <p:nvSpPr>
          <p:cNvPr id="2" name="Espace réservé du numéro de diapositive 2">
            <a:extLst>
              <a:ext uri="{FF2B5EF4-FFF2-40B4-BE49-F238E27FC236}">
                <a16:creationId xmlns:a16="http://schemas.microsoft.com/office/drawing/2014/main" id="{BCCC826B-A0CD-636B-34D2-303870D2130F}"/>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11</a:t>
            </a:fld>
            <a:endParaRPr lang="fr-F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1059"/>
          <p:cNvSpPr>
            <a:spLocks noGrp="1"/>
          </p:cNvSpPr>
          <p:nvPr>
            <p:ph type="body" idx="1"/>
          </p:nvPr>
        </p:nvSpPr>
        <p:spPr>
          <a:xfrm>
            <a:off x="457200" y="885826"/>
            <a:ext cx="8229600" cy="5577986"/>
          </a:xfrm>
        </p:spPr>
        <p:txBody>
          <a:bodyPr/>
          <a:lstStyle/>
          <a:p>
            <a:r>
              <a:rPr lang="fr-FR"/>
              <a:t>Unité documentaire de haut niveau : le plus souvent &lt;</a:t>
            </a:r>
            <a:r>
              <a:rPr lang="fr-FR" err="1"/>
              <a:t>archdesc</a:t>
            </a:r>
            <a:r>
              <a:rPr lang="fr-FR"/>
              <a:t>&gt; sinon le &lt;c&gt; de plus haut niveau pertinent</a:t>
            </a:r>
          </a:p>
          <a:p>
            <a:pPr lvl="1"/>
            <a:r>
              <a:rPr lang="fr-FR" sz="2200">
                <a:ea typeface="Verdana"/>
                <a:cs typeface="Verdana"/>
              </a:rPr>
              <a:t>Le </a:t>
            </a:r>
            <a:r>
              <a:rPr lang="fr-FR" sz="2200" b="1">
                <a:ea typeface="Verdana"/>
                <a:cs typeface="Verdana"/>
              </a:rPr>
              <a:t>haut niveau </a:t>
            </a:r>
            <a:r>
              <a:rPr lang="fr-FR" sz="2200">
                <a:ea typeface="Verdana"/>
                <a:cs typeface="Verdana"/>
              </a:rPr>
              <a:t>des fonds doit veiller à contenir systématiquement</a:t>
            </a:r>
          </a:p>
          <a:p>
            <a:pPr lvl="2">
              <a:spcBef>
                <a:spcPts val="900"/>
              </a:spcBef>
            </a:pPr>
            <a:r>
              <a:rPr lang="fr-FR" sz="1800">
                <a:solidFill>
                  <a:srgbClr val="F79646"/>
                </a:solidFill>
                <a:ea typeface="Verdana"/>
                <a:cs typeface="Verdana"/>
              </a:rPr>
              <a:t>&lt;unittitle&gt; </a:t>
            </a:r>
            <a:r>
              <a:rPr lang="fr-FR" sz="1800">
                <a:ea typeface="Verdana"/>
                <a:cs typeface="Verdana"/>
              </a:rPr>
              <a:t>et /ou</a:t>
            </a:r>
            <a:r>
              <a:rPr lang="fr-FR" sz="1800">
                <a:solidFill>
                  <a:srgbClr val="F79646"/>
                </a:solidFill>
                <a:ea typeface="Verdana"/>
                <a:cs typeface="Verdana"/>
              </a:rPr>
              <a:t> &lt;unitid&gt; </a:t>
            </a:r>
            <a:r>
              <a:rPr lang="fr-FR" sz="1800">
                <a:ea typeface="Verdana"/>
                <a:cs typeface="Verdana"/>
              </a:rPr>
              <a:t>obligatoires au titre des Bonnes pratiques</a:t>
            </a:r>
          </a:p>
          <a:p>
            <a:pPr lvl="2">
              <a:spcBef>
                <a:spcPts val="900"/>
              </a:spcBef>
            </a:pPr>
            <a:r>
              <a:rPr lang="fr-FR" sz="1800">
                <a:ea typeface="Verdana"/>
                <a:cs typeface="Verdana"/>
              </a:rPr>
              <a:t>Un attribut </a:t>
            </a:r>
            <a:r>
              <a:rPr lang="fr-FR" sz="1800">
                <a:solidFill>
                  <a:srgbClr val="F79646"/>
                </a:solidFill>
                <a:ea typeface="Verdana"/>
                <a:cs typeface="Verdana"/>
              </a:rPr>
              <a:t>@level </a:t>
            </a:r>
            <a:r>
              <a:rPr lang="fr-FR" sz="1800">
                <a:ea typeface="Verdana"/>
                <a:cs typeface="Verdana"/>
              </a:rPr>
              <a:t>obligatoire dans le &lt;archdesc&gt; pour la DTD et obligatoire pour les hauts niveaux de fonds dans les Bonnes pratiques Calames (index à venir)</a:t>
            </a:r>
          </a:p>
          <a:p>
            <a:pPr lvl="2">
              <a:spcBef>
                <a:spcPts val="900"/>
              </a:spcBef>
            </a:pPr>
            <a:r>
              <a:rPr lang="fr-FR" sz="1800">
                <a:ea typeface="Verdana"/>
                <a:cs typeface="Verdana"/>
              </a:rPr>
              <a:t>Le producteur </a:t>
            </a:r>
            <a:r>
              <a:rPr lang="fr-FR" sz="1800">
                <a:solidFill>
                  <a:srgbClr val="F79646"/>
                </a:solidFill>
                <a:ea typeface="Verdana"/>
                <a:cs typeface="Verdana"/>
              </a:rPr>
              <a:t>&lt;origination&gt; + CPF </a:t>
            </a:r>
            <a:r>
              <a:rPr lang="fr-FR" sz="1800">
                <a:ea typeface="Verdana"/>
                <a:cs typeface="Verdana"/>
              </a:rPr>
              <a:t>lié à une autorité à créer si elle manque ; éventuellement complété d'une histoire des fonds : </a:t>
            </a:r>
            <a:r>
              <a:rPr lang="fr-FR" sz="1800">
                <a:solidFill>
                  <a:srgbClr val="F79646"/>
                </a:solidFill>
                <a:ea typeface="Verdana"/>
                <a:cs typeface="Verdana"/>
              </a:rPr>
              <a:t>&lt;</a:t>
            </a:r>
            <a:r>
              <a:rPr lang="fr-FR" sz="1800" err="1">
                <a:solidFill>
                  <a:srgbClr val="F79646"/>
                </a:solidFill>
                <a:ea typeface="Verdana"/>
                <a:cs typeface="Verdana"/>
              </a:rPr>
              <a:t>custodhist</a:t>
            </a:r>
            <a:r>
              <a:rPr lang="fr-FR" sz="1800">
                <a:solidFill>
                  <a:srgbClr val="F79646"/>
                </a:solidFill>
                <a:ea typeface="Verdana"/>
                <a:cs typeface="Verdana"/>
              </a:rPr>
              <a:t>&gt;, &lt;</a:t>
            </a:r>
            <a:r>
              <a:rPr lang="fr-FR" sz="1800" err="1">
                <a:solidFill>
                  <a:srgbClr val="F79646"/>
                </a:solidFill>
                <a:ea typeface="Verdana"/>
                <a:cs typeface="Verdana"/>
              </a:rPr>
              <a:t>acquinfo</a:t>
            </a:r>
            <a:r>
              <a:rPr lang="fr-FR" sz="1800">
                <a:solidFill>
                  <a:srgbClr val="F79646"/>
                </a:solidFill>
                <a:ea typeface="Verdana"/>
                <a:cs typeface="Verdana"/>
              </a:rPr>
              <a:t>&gt;</a:t>
            </a:r>
          </a:p>
          <a:p>
            <a:pPr lvl="2">
              <a:spcBef>
                <a:spcPts val="900"/>
              </a:spcBef>
            </a:pPr>
            <a:r>
              <a:rPr lang="fr-FR" sz="1800">
                <a:ea typeface="Verdana"/>
                <a:cs typeface="Verdana"/>
              </a:rPr>
              <a:t>Une date ou tranche chronologique </a:t>
            </a:r>
            <a:r>
              <a:rPr lang="fr-FR" sz="1800">
                <a:solidFill>
                  <a:srgbClr val="F79646"/>
                </a:solidFill>
                <a:ea typeface="Verdana"/>
                <a:cs typeface="Verdana"/>
              </a:rPr>
              <a:t>&lt;</a:t>
            </a:r>
            <a:r>
              <a:rPr lang="fr-FR" sz="1800" err="1">
                <a:solidFill>
                  <a:srgbClr val="F79646"/>
                </a:solidFill>
                <a:ea typeface="Verdana"/>
                <a:cs typeface="Verdana"/>
              </a:rPr>
              <a:t>unitdate</a:t>
            </a:r>
            <a:r>
              <a:rPr lang="fr-FR" sz="1800">
                <a:solidFill>
                  <a:srgbClr val="F79646"/>
                </a:solidFill>
                <a:ea typeface="Verdana"/>
                <a:cs typeface="Verdana"/>
              </a:rPr>
              <a:t>&gt; </a:t>
            </a:r>
            <a:r>
              <a:rPr lang="fr-FR" sz="1800">
                <a:ea typeface="Verdana"/>
                <a:cs typeface="Verdana"/>
              </a:rPr>
              <a:t>(même large en cas d'incertitude)</a:t>
            </a:r>
          </a:p>
          <a:p>
            <a:pPr lvl="2">
              <a:spcBef>
                <a:spcPts val="900"/>
              </a:spcBef>
            </a:pPr>
            <a:r>
              <a:rPr lang="fr-FR" sz="1800">
                <a:ea typeface="Verdana"/>
                <a:cs typeface="Verdana"/>
              </a:rPr>
              <a:t>Une volumétrie globale </a:t>
            </a:r>
            <a:r>
              <a:rPr lang="fr-FR" sz="1800">
                <a:solidFill>
                  <a:srgbClr val="F79646"/>
                </a:solidFill>
                <a:ea typeface="Verdana"/>
                <a:cs typeface="Verdana"/>
              </a:rPr>
              <a:t>&lt;</a:t>
            </a:r>
            <a:r>
              <a:rPr lang="fr-FR" sz="1800" err="1">
                <a:solidFill>
                  <a:srgbClr val="F79646"/>
                </a:solidFill>
                <a:ea typeface="Verdana"/>
                <a:cs typeface="Verdana"/>
              </a:rPr>
              <a:t>physdesc</a:t>
            </a:r>
            <a:r>
              <a:rPr lang="fr-FR" sz="1800">
                <a:solidFill>
                  <a:srgbClr val="F79646"/>
                </a:solidFill>
                <a:ea typeface="Verdana"/>
                <a:cs typeface="Verdana"/>
              </a:rPr>
              <a:t>&gt;&lt;</a:t>
            </a:r>
            <a:r>
              <a:rPr lang="fr-FR" sz="1800" err="1">
                <a:solidFill>
                  <a:srgbClr val="F79646"/>
                </a:solidFill>
                <a:ea typeface="Verdana"/>
                <a:cs typeface="Verdana"/>
              </a:rPr>
              <a:t>extent</a:t>
            </a:r>
            <a:r>
              <a:rPr lang="fr-FR" sz="1800">
                <a:solidFill>
                  <a:srgbClr val="F79646"/>
                </a:solidFill>
                <a:ea typeface="Verdana"/>
                <a:cs typeface="Verdana"/>
              </a:rPr>
              <a:t>&gt;</a:t>
            </a:r>
          </a:p>
          <a:p>
            <a:pPr lvl="2">
              <a:spcBef>
                <a:spcPts val="900"/>
              </a:spcBef>
            </a:pPr>
            <a:r>
              <a:rPr lang="fr-FR" sz="1800">
                <a:ea typeface="Verdana"/>
                <a:cs typeface="Verdana"/>
              </a:rPr>
              <a:t>Une typologie </a:t>
            </a:r>
            <a:r>
              <a:rPr lang="fr-FR" sz="1800">
                <a:solidFill>
                  <a:srgbClr val="F79646"/>
                </a:solidFill>
                <a:ea typeface="Verdana"/>
                <a:cs typeface="Verdana"/>
              </a:rPr>
              <a:t>&lt;</a:t>
            </a:r>
            <a:r>
              <a:rPr lang="fr-FR" sz="1800" err="1">
                <a:solidFill>
                  <a:srgbClr val="F79646"/>
                </a:solidFill>
                <a:ea typeface="Verdana"/>
                <a:cs typeface="Verdana"/>
              </a:rPr>
              <a:t>genreform</a:t>
            </a:r>
            <a:r>
              <a:rPr lang="fr-FR" sz="1800">
                <a:solidFill>
                  <a:srgbClr val="F79646"/>
                </a:solidFill>
                <a:ea typeface="Verdana"/>
                <a:cs typeface="Verdana"/>
              </a:rPr>
              <a:t> type="type de document"&gt;</a:t>
            </a:r>
          </a:p>
          <a:p>
            <a:pPr lvl="2">
              <a:spcBef>
                <a:spcPts val="900"/>
              </a:spcBef>
            </a:pPr>
            <a:r>
              <a:rPr lang="fr-FR" sz="1800">
                <a:ea typeface="Verdana"/>
                <a:cs typeface="Verdana"/>
              </a:rPr>
              <a:t>Le régime juridique d'accès </a:t>
            </a:r>
            <a:r>
              <a:rPr lang="fr-FR" sz="1800">
                <a:solidFill>
                  <a:srgbClr val="F79646"/>
                </a:solidFill>
                <a:ea typeface="Verdana"/>
                <a:cs typeface="Verdana"/>
              </a:rPr>
              <a:t>&lt;accessrestrict&gt;</a:t>
            </a:r>
            <a:r>
              <a:rPr lang="fr-FR" sz="1800">
                <a:ea typeface="Verdana"/>
                <a:cs typeface="Verdana"/>
              </a:rPr>
              <a:t> qui peut être positif, le type du propriétaire </a:t>
            </a:r>
            <a:r>
              <a:rPr lang="fr-FR" sz="1800">
                <a:solidFill>
                  <a:srgbClr val="F79646"/>
                </a:solidFill>
                <a:ea typeface="Verdana"/>
                <a:cs typeface="Verdana"/>
              </a:rPr>
              <a:t>@type de &lt;</a:t>
            </a:r>
            <a:r>
              <a:rPr lang="fr-FR" sz="1800" err="1">
                <a:solidFill>
                  <a:srgbClr val="F79646"/>
                </a:solidFill>
                <a:ea typeface="Verdana"/>
                <a:cs typeface="Verdana"/>
              </a:rPr>
              <a:t>legalstatus</a:t>
            </a:r>
            <a:r>
              <a:rPr lang="fr-FR" sz="1800">
                <a:solidFill>
                  <a:srgbClr val="F79646"/>
                </a:solidFill>
                <a:ea typeface="Verdana"/>
                <a:cs typeface="Verdana"/>
              </a:rPr>
              <a:t>&gt; </a:t>
            </a:r>
            <a:r>
              <a:rPr lang="fr-FR" sz="1800">
                <a:ea typeface="Verdana"/>
                <a:cs typeface="Verdana"/>
              </a:rPr>
              <a:t>et son nom  </a:t>
            </a:r>
            <a:r>
              <a:rPr lang="fr-FR" sz="1800">
                <a:solidFill>
                  <a:srgbClr val="F79646"/>
                </a:solidFill>
                <a:ea typeface="Verdana"/>
                <a:cs typeface="Verdana"/>
              </a:rPr>
              <a:t>&lt;controlaccess&gt;</a:t>
            </a:r>
            <a:endParaRPr lang="fr-FR" sz="1800">
              <a:ea typeface="Verdana"/>
              <a:cs typeface="Verdana"/>
            </a:endParaRPr>
          </a:p>
          <a:p>
            <a:pPr lvl="2">
              <a:spcBef>
                <a:spcPts val="900"/>
              </a:spcBef>
            </a:pPr>
            <a:r>
              <a:rPr lang="fr-FR" sz="1800">
                <a:ea typeface="Verdana"/>
                <a:cs typeface="Verdana"/>
              </a:rPr>
              <a:t>Une </a:t>
            </a:r>
            <a:r>
              <a:rPr lang="fr-FR" sz="1800">
                <a:solidFill>
                  <a:srgbClr val="F79646"/>
                </a:solidFill>
                <a:ea typeface="Verdana"/>
                <a:cs typeface="Verdana"/>
              </a:rPr>
              <a:t>indexation sujet</a:t>
            </a:r>
            <a:r>
              <a:rPr lang="fr-FR" sz="1800">
                <a:ea typeface="Verdana"/>
                <a:cs typeface="Verdana"/>
              </a:rPr>
              <a:t> au fil du texte ou à défaut en &lt;controlaccess&gt;</a:t>
            </a:r>
          </a:p>
          <a:p>
            <a:pPr lvl="1"/>
            <a:endParaRPr lang="fr-FR"/>
          </a:p>
        </p:txBody>
      </p:sp>
      <p:sp>
        <p:nvSpPr>
          <p:cNvPr id="4" name="Shape 1058"/>
          <p:cNvSpPr>
            <a:spLocks noGrp="1"/>
          </p:cNvSpPr>
          <p:nvPr>
            <p:ph type="title"/>
          </p:nvPr>
        </p:nvSpPr>
        <p:spPr/>
        <p:txBody>
          <a:bodyPr>
            <a:normAutofit/>
          </a:bodyPr>
          <a:lstStyle/>
          <a:p>
            <a:pPr lvl="0"/>
            <a:r>
              <a:rPr lang="fr-FR"/>
              <a:t>Le haut niveau</a:t>
            </a:r>
          </a:p>
        </p:txBody>
      </p:sp>
      <p:sp>
        <p:nvSpPr>
          <p:cNvPr id="6" name="Espace réservé du numéro de diapositive 2">
            <a:extLst>
              <a:ext uri="{FF2B5EF4-FFF2-40B4-BE49-F238E27FC236}">
                <a16:creationId xmlns:a16="http://schemas.microsoft.com/office/drawing/2014/main" id="{DD8D5284-621A-A96B-624C-D9CB45473B5F}"/>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110</a:t>
            </a:fld>
            <a:endParaRPr lang="fr-FR"/>
          </a:p>
        </p:txBody>
      </p:sp>
      <p:sp>
        <p:nvSpPr>
          <p:cNvPr id="3" name="Espace réservé du pied de page 3">
            <a:extLst>
              <a:ext uri="{FF2B5EF4-FFF2-40B4-BE49-F238E27FC236}">
                <a16:creationId xmlns:a16="http://schemas.microsoft.com/office/drawing/2014/main" id="{6A209FE6-2A60-A680-14F4-E31DE18E501A}"/>
              </a:ext>
            </a:extLst>
          </p:cNvPr>
          <p:cNvSpPr txBox="1">
            <a:spLocks/>
          </p:cNvSpPr>
          <p:nvPr/>
        </p:nvSpPr>
        <p:spPr bwMode="auto">
          <a:xfrm>
            <a:off x="403699" y="6332002"/>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Mémo </a:t>
            </a:r>
            <a:r>
              <a:rPr lang="fr-FR" sz="1050">
                <a:solidFill>
                  <a:schemeClr val="tx2"/>
                </a:solidFill>
                <a:latin typeface="Arial Narrow" panose="020B0606020202030204" pitchFamily="34" charset="0"/>
              </a:rPr>
              <a:t>: https//documentation.abes.fr/aidecalames/ressources/memos/MemoElementsEADObligatoires.pdf</a:t>
            </a:r>
          </a:p>
          <a:p>
            <a:pPr>
              <a:defRPr/>
            </a:pPr>
            <a:endParaRPr lang="fr-FR"/>
          </a:p>
        </p:txBody>
      </p:sp>
    </p:spTree>
    <p:extLst>
      <p:ext uri="{BB962C8B-B14F-4D97-AF65-F5344CB8AC3E}">
        <p14:creationId xmlns:p14="http://schemas.microsoft.com/office/powerpoint/2010/main" val="2054901011"/>
      </p:ext>
    </p:extLst>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49826E2-1824-6BA1-0151-C32CE5C94FB2}"/>
              </a:ext>
            </a:extLst>
          </p:cNvPr>
          <p:cNvSpPr>
            <a:spLocks noGrp="1"/>
          </p:cNvSpPr>
          <p:nvPr>
            <p:ph idx="1"/>
          </p:nvPr>
        </p:nvSpPr>
        <p:spPr>
          <a:xfrm>
            <a:off x="352425" y="797870"/>
            <a:ext cx="8478066" cy="6231580"/>
          </a:xfrm>
        </p:spPr>
        <p:txBody>
          <a:bodyPr>
            <a:normAutofit fontScale="70000" lnSpcReduction="20000"/>
          </a:bodyPr>
          <a:lstStyle/>
          <a:p>
            <a:r>
              <a:rPr lang="fr-FR" sz="2800"/>
              <a:t>Être précis sans être redondant dans le choix de ses éléments EAD (</a:t>
            </a:r>
            <a:r>
              <a:rPr lang="fr-FR" sz="2800" err="1"/>
              <a:t>surbalisage</a:t>
            </a:r>
            <a:r>
              <a:rPr lang="fr-FR" sz="2800"/>
              <a:t>)</a:t>
            </a:r>
          </a:p>
          <a:p>
            <a:pPr lvl="1">
              <a:lnSpc>
                <a:spcPct val="120000"/>
              </a:lnSpc>
            </a:pPr>
            <a:r>
              <a:rPr lang="fr-FR" sz="2500"/>
              <a:t>Bien veiller à la logique hiérarchique : toujours définir un élément au plus haut niveau pertinent et ne pas le répéter dans les composants enfants</a:t>
            </a:r>
          </a:p>
          <a:p>
            <a:pPr lvl="1">
              <a:lnSpc>
                <a:spcPct val="120000"/>
              </a:lnSpc>
            </a:pPr>
            <a:r>
              <a:rPr lang="fr-FR" sz="2500"/>
              <a:t>Privilégier les éléments précis quand ils existent (sous-éléments de &lt;</a:t>
            </a:r>
            <a:r>
              <a:rPr lang="fr-FR" sz="2500" err="1"/>
              <a:t>physdesc</a:t>
            </a:r>
            <a:r>
              <a:rPr lang="fr-FR" sz="2500"/>
              <a:t>&gt;)</a:t>
            </a:r>
          </a:p>
          <a:p>
            <a:pPr lvl="1">
              <a:lnSpc>
                <a:spcPct val="120000"/>
              </a:lnSpc>
            </a:pPr>
            <a:r>
              <a:rPr lang="fr-FR" sz="2500"/>
              <a:t>Les contenus mixtes sont déconseillés dans &lt;</a:t>
            </a:r>
            <a:r>
              <a:rPr lang="fr-FR" sz="2500" err="1"/>
              <a:t>physdesc</a:t>
            </a:r>
            <a:r>
              <a:rPr lang="fr-FR" sz="2500"/>
              <a:t>&gt;, &lt;repository&gt; ou &lt;bibliography&gt;</a:t>
            </a:r>
            <a:endParaRPr lang="fr-FR"/>
          </a:p>
          <a:p>
            <a:pPr>
              <a:spcBef>
                <a:spcPts val="1800"/>
              </a:spcBef>
            </a:pPr>
            <a:r>
              <a:rPr lang="fr-FR" sz="2800"/>
              <a:t>Eviter la récursivité qui est systématiquement interdite par les bonnes pratiques</a:t>
            </a:r>
          </a:p>
          <a:p>
            <a:pPr lvl="1"/>
            <a:r>
              <a:rPr lang="fr-FR" sz="2300" i="1"/>
              <a:t>Exemple : &lt;</a:t>
            </a:r>
            <a:r>
              <a:rPr lang="fr-FR" sz="2300" i="1" err="1"/>
              <a:t>phystech</a:t>
            </a:r>
            <a:r>
              <a:rPr lang="fr-FR" sz="2300" i="1"/>
              <a:t>&gt; dans un &lt;</a:t>
            </a:r>
            <a:r>
              <a:rPr lang="fr-FR" sz="2300" i="1" err="1"/>
              <a:t>phystech</a:t>
            </a:r>
            <a:r>
              <a:rPr lang="fr-FR" sz="2300" i="1"/>
              <a:t>&gt;</a:t>
            </a:r>
            <a:endParaRPr lang="fr-FR"/>
          </a:p>
          <a:p>
            <a:pPr>
              <a:spcBef>
                <a:spcPts val="1800"/>
              </a:spcBef>
            </a:pPr>
            <a:r>
              <a:rPr lang="fr-FR" sz="2800"/>
              <a:t>Répétabilité : limitée à des cas précis par les Bonnes pratiques et le plus souvent accompagnée de valeurs d'attribut spécifiques</a:t>
            </a:r>
          </a:p>
          <a:p>
            <a:pPr lvl="1">
              <a:lnSpc>
                <a:spcPct val="120000"/>
              </a:lnSpc>
            </a:pPr>
            <a:r>
              <a:rPr lang="fr-FR" sz="2500"/>
              <a:t>&lt;</a:t>
            </a:r>
            <a:r>
              <a:rPr lang="fr-FR" sz="2500" err="1"/>
              <a:t>unitdate</a:t>
            </a:r>
            <a:r>
              <a:rPr lang="fr-FR" sz="2500"/>
              <a:t>&gt; : </a:t>
            </a:r>
            <a:r>
              <a:rPr lang="fr-FR" sz="2500">
                <a:solidFill>
                  <a:schemeClr val="tx2"/>
                </a:solidFill>
              </a:rPr>
              <a:t>&lt;</a:t>
            </a:r>
            <a:r>
              <a:rPr lang="fr-FR" sz="2500" err="1">
                <a:solidFill>
                  <a:schemeClr val="tx2"/>
                </a:solidFill>
              </a:rPr>
              <a:t>unitdate</a:t>
            </a:r>
            <a:r>
              <a:rPr lang="fr-FR" sz="2500">
                <a:solidFill>
                  <a:schemeClr val="tx2"/>
                </a:solidFill>
              </a:rPr>
              <a:t> </a:t>
            </a:r>
            <a:r>
              <a:rPr lang="fr-FR" sz="2500" b="1" err="1">
                <a:solidFill>
                  <a:schemeClr val="tx2"/>
                </a:solidFill>
              </a:rPr>
              <a:t>era</a:t>
            </a:r>
            <a:r>
              <a:rPr lang="fr-FR" sz="2500" b="1">
                <a:solidFill>
                  <a:schemeClr val="tx2"/>
                </a:solidFill>
              </a:rPr>
              <a:t>="ce" </a:t>
            </a:r>
            <a:r>
              <a:rPr lang="fr-FR" sz="2500" b="1" err="1">
                <a:solidFill>
                  <a:schemeClr val="tx2"/>
                </a:solidFill>
              </a:rPr>
              <a:t>calendar</a:t>
            </a:r>
            <a:r>
              <a:rPr lang="fr-FR" sz="2500" b="1">
                <a:solidFill>
                  <a:schemeClr val="tx2"/>
                </a:solidFill>
              </a:rPr>
              <a:t>="</a:t>
            </a:r>
            <a:r>
              <a:rPr lang="fr-FR" sz="2500" b="1" err="1">
                <a:solidFill>
                  <a:schemeClr val="tx2"/>
                </a:solidFill>
              </a:rPr>
              <a:t>gregorian</a:t>
            </a:r>
            <a:r>
              <a:rPr lang="fr-FR" sz="2500" b="1">
                <a:solidFill>
                  <a:schemeClr val="tx2"/>
                </a:solidFill>
              </a:rPr>
              <a:t>" normal="AAAA/AAAA</a:t>
            </a:r>
            <a:r>
              <a:rPr lang="fr-FR" sz="2500">
                <a:solidFill>
                  <a:schemeClr val="tx2"/>
                </a:solidFill>
              </a:rPr>
              <a:t>&gt;</a:t>
            </a:r>
          </a:p>
          <a:p>
            <a:pPr lvl="1">
              <a:lnSpc>
                <a:spcPct val="120000"/>
              </a:lnSpc>
            </a:pPr>
            <a:r>
              <a:rPr lang="fr-FR" sz="2500"/>
              <a:t>&lt;</a:t>
            </a:r>
            <a:r>
              <a:rPr lang="fr-FR" sz="2500" err="1"/>
              <a:t>unitid</a:t>
            </a:r>
            <a:r>
              <a:rPr lang="fr-FR" sz="2500"/>
              <a:t>&gt; : valeur d'attribut </a:t>
            </a:r>
            <a:r>
              <a:rPr lang="fr-FR" sz="2500">
                <a:solidFill>
                  <a:schemeClr val="tx2"/>
                </a:solidFill>
              </a:rPr>
              <a:t>@type </a:t>
            </a:r>
            <a:r>
              <a:rPr lang="fr-FR" sz="2500"/>
              <a:t>spécifiques, comme "anciennes cotes"</a:t>
            </a:r>
          </a:p>
          <a:p>
            <a:pPr lvl="1">
              <a:lnSpc>
                <a:spcPct val="120000"/>
              </a:lnSpc>
            </a:pPr>
            <a:r>
              <a:rPr lang="fr-FR" sz="2500"/>
              <a:t>&lt;</a:t>
            </a:r>
            <a:r>
              <a:rPr lang="fr-FR" sz="2500" err="1"/>
              <a:t>unittitle</a:t>
            </a:r>
            <a:r>
              <a:rPr lang="fr-FR" sz="2500"/>
              <a:t>&gt; : valeur d'attribut </a:t>
            </a:r>
            <a:r>
              <a:rPr lang="fr-FR" sz="2500">
                <a:solidFill>
                  <a:schemeClr val="tx2"/>
                </a:solidFill>
              </a:rPr>
              <a:t>@type </a:t>
            </a:r>
            <a:r>
              <a:rPr lang="fr-FR" sz="2500"/>
              <a:t>spécifiques en lien avec les écritures non latines</a:t>
            </a:r>
          </a:p>
          <a:p>
            <a:pPr lvl="1">
              <a:lnSpc>
                <a:spcPct val="120000"/>
              </a:lnSpc>
            </a:pPr>
            <a:r>
              <a:rPr lang="fr-FR" sz="2500"/>
              <a:t>&lt;</a:t>
            </a:r>
            <a:r>
              <a:rPr lang="fr-FR" sz="2500" err="1"/>
              <a:t>daoloc</a:t>
            </a:r>
            <a:r>
              <a:rPr lang="fr-FR" sz="2500"/>
              <a:t> type="rebond"&gt; dans &lt;</a:t>
            </a:r>
            <a:r>
              <a:rPr lang="fr-FR" sz="2500" err="1"/>
              <a:t>daogrp</a:t>
            </a:r>
            <a:r>
              <a:rPr lang="fr-FR" sz="2500"/>
              <a:t>&gt; (et non plusieurs &lt;dao&gt;)</a:t>
            </a:r>
          </a:p>
          <a:p>
            <a:pPr lvl="1">
              <a:lnSpc>
                <a:spcPct val="120000"/>
              </a:lnSpc>
            </a:pPr>
            <a:r>
              <a:rPr lang="fr-FR" sz="2500"/>
              <a:t>&lt;bibliography&gt; dans le cas des bibliographies structurées</a:t>
            </a:r>
          </a:p>
          <a:p>
            <a:pPr lvl="1">
              <a:lnSpc>
                <a:spcPct val="120000"/>
              </a:lnSpc>
            </a:pPr>
            <a:r>
              <a:rPr lang="fr-FR" sz="2500"/>
              <a:t>Une valeur de l'attribut </a:t>
            </a:r>
            <a:r>
              <a:rPr lang="fr-FR" sz="2500">
                <a:solidFill>
                  <a:srgbClr val="002060"/>
                </a:solidFill>
              </a:rPr>
              <a:t>@audience</a:t>
            </a:r>
            <a:r>
              <a:rPr lang="fr-FR" sz="2500"/>
              <a:t> différente :</a:t>
            </a:r>
            <a:r>
              <a:rPr lang="fr-FR" sz="2100"/>
              <a:t> </a:t>
            </a:r>
            <a:r>
              <a:rPr lang="fr-FR" sz="2200"/>
              <a:t>exemple &lt;otherfindaid&gt; et &lt;otherfindaid @audience="internal"&gt; </a:t>
            </a:r>
          </a:p>
          <a:p>
            <a:pPr>
              <a:spcBef>
                <a:spcPts val="1800"/>
              </a:spcBef>
            </a:pPr>
            <a:r>
              <a:rPr lang="fr-FR" sz="2800"/>
              <a:t>Gare aux &lt;bioghist&gt; ou &lt;scopecontent&gt; trop verbeux</a:t>
            </a:r>
          </a:p>
        </p:txBody>
      </p:sp>
      <p:sp>
        <p:nvSpPr>
          <p:cNvPr id="3" name="Espace réservé du numéro de diapositive 2">
            <a:extLst>
              <a:ext uri="{FF2B5EF4-FFF2-40B4-BE49-F238E27FC236}">
                <a16:creationId xmlns:a16="http://schemas.microsoft.com/office/drawing/2014/main" id="{0EB25742-59FC-AF44-D591-2F4290528970}"/>
              </a:ext>
            </a:extLst>
          </p:cNvPr>
          <p:cNvSpPr>
            <a:spLocks noGrp="1"/>
          </p:cNvSpPr>
          <p:nvPr>
            <p:ph type="sldNum" sz="quarter" idx="11"/>
          </p:nvPr>
        </p:nvSpPr>
        <p:spPr/>
        <p:txBody>
          <a:bodyPr/>
          <a:lstStyle/>
          <a:p>
            <a:fld id="{AD8045ED-DE0C-4527-8264-0379EF2BB254}" type="slidenum">
              <a:rPr lang="fr-FR" smtClean="0"/>
              <a:t>111</a:t>
            </a:fld>
            <a:endParaRPr lang="fr-FR"/>
          </a:p>
        </p:txBody>
      </p:sp>
      <p:sp>
        <p:nvSpPr>
          <p:cNvPr id="4" name="Titre 3">
            <a:extLst>
              <a:ext uri="{FF2B5EF4-FFF2-40B4-BE49-F238E27FC236}">
                <a16:creationId xmlns:a16="http://schemas.microsoft.com/office/drawing/2014/main" id="{B615D215-9B9F-82CA-B135-E5705B791283}"/>
              </a:ext>
            </a:extLst>
          </p:cNvPr>
          <p:cNvSpPr>
            <a:spLocks noGrp="1"/>
          </p:cNvSpPr>
          <p:nvPr>
            <p:ph type="title"/>
          </p:nvPr>
        </p:nvSpPr>
        <p:spPr/>
        <p:txBody>
          <a:bodyPr/>
          <a:lstStyle/>
          <a:p>
            <a:r>
              <a:rPr lang="fr-FR"/>
              <a:t>Principes généraux (1)</a:t>
            </a:r>
          </a:p>
        </p:txBody>
      </p:sp>
    </p:spTree>
    <p:extLst>
      <p:ext uri="{BB962C8B-B14F-4D97-AF65-F5344CB8AC3E}">
        <p14:creationId xmlns:p14="http://schemas.microsoft.com/office/powerpoint/2010/main" val="38071430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49826E2-1824-6BA1-0151-C32CE5C94FB2}"/>
              </a:ext>
            </a:extLst>
          </p:cNvPr>
          <p:cNvSpPr>
            <a:spLocks noGrp="1"/>
          </p:cNvSpPr>
          <p:nvPr>
            <p:ph idx="1"/>
          </p:nvPr>
        </p:nvSpPr>
        <p:spPr>
          <a:xfrm>
            <a:off x="457200" y="819150"/>
            <a:ext cx="8229600" cy="5644661"/>
          </a:xfrm>
        </p:spPr>
        <p:txBody>
          <a:bodyPr>
            <a:normAutofit lnSpcReduction="10000"/>
          </a:bodyPr>
          <a:lstStyle/>
          <a:p>
            <a:r>
              <a:rPr lang="fr-FR"/>
              <a:t>Veiller à l'indexation systématique </a:t>
            </a:r>
          </a:p>
          <a:p>
            <a:pPr lvl="1"/>
            <a:r>
              <a:rPr lang="fr-FR" sz="2200"/>
              <a:t>Au fil du texte </a:t>
            </a:r>
          </a:p>
          <a:p>
            <a:pPr lvl="1"/>
            <a:r>
              <a:rPr lang="fr-FR" sz="2200"/>
              <a:t>Complétée par des &lt;</a:t>
            </a:r>
            <a:r>
              <a:rPr lang="fr-FR" sz="2200" err="1"/>
              <a:t>controlaccess</a:t>
            </a:r>
            <a:r>
              <a:rPr lang="fr-FR" sz="2200"/>
              <a:t>&gt; si besoin </a:t>
            </a:r>
          </a:p>
          <a:p>
            <a:pPr lvl="1"/>
            <a:r>
              <a:rPr lang="fr-FR" sz="2200"/>
              <a:t>Rôle à renseigner systématiquement (sauf dans le &lt;repository&gt;&lt;</a:t>
            </a:r>
            <a:r>
              <a:rPr lang="fr-FR" sz="2200" err="1"/>
              <a:t>corpname</a:t>
            </a:r>
            <a:r>
              <a:rPr lang="fr-FR" sz="2200"/>
              <a:t>&gt;)</a:t>
            </a:r>
          </a:p>
          <a:p>
            <a:pPr lvl="1"/>
            <a:endParaRPr lang="fr-FR"/>
          </a:p>
          <a:p>
            <a:r>
              <a:rPr lang="fr-FR"/>
              <a:t>Veiller à respecter les formes d'attributs pour une bonne indexation</a:t>
            </a:r>
          </a:p>
          <a:p>
            <a:pPr lvl="1"/>
            <a:r>
              <a:rPr lang="fr-FR" sz="2200"/>
              <a:t>Exemple format date </a:t>
            </a:r>
          </a:p>
          <a:p>
            <a:pPr lvl="1"/>
            <a:endParaRPr lang="fr-FR"/>
          </a:p>
          <a:p>
            <a:pPr lvl="1"/>
            <a:endParaRPr lang="fr-FR"/>
          </a:p>
          <a:p>
            <a:pPr lvl="1"/>
            <a:endParaRPr lang="fr-FR"/>
          </a:p>
          <a:p>
            <a:pPr lvl="1"/>
            <a:endParaRPr lang="fr-FR"/>
          </a:p>
          <a:p>
            <a:pPr marL="342900" lvl="1" indent="0">
              <a:buNone/>
            </a:pPr>
            <a:r>
              <a:rPr lang="fr-FR" sz="2200"/>
              <a:t>Seule l'année est indexée</a:t>
            </a:r>
          </a:p>
          <a:p>
            <a:pPr marL="342900" lvl="1" indent="0">
              <a:buNone/>
            </a:pPr>
            <a:r>
              <a:rPr lang="fr-FR" sz="2200"/>
              <a:t>Le </a:t>
            </a:r>
            <a:r>
              <a:rPr lang="fr-FR" sz="2200" b="1">
                <a:solidFill>
                  <a:srgbClr val="EC6839"/>
                </a:solidFill>
              </a:rPr>
              <a:t>/</a:t>
            </a:r>
            <a:r>
              <a:rPr lang="fr-FR" sz="2200"/>
              <a:t> est interprété comme séparant une date de début et une date de fin</a:t>
            </a:r>
          </a:p>
          <a:p>
            <a:pPr lvl="1"/>
            <a:endParaRPr lang="fr-FR"/>
          </a:p>
          <a:p>
            <a:endParaRPr lang="fr-FR"/>
          </a:p>
        </p:txBody>
      </p:sp>
      <p:sp>
        <p:nvSpPr>
          <p:cNvPr id="3" name="Espace réservé du numéro de diapositive 2">
            <a:extLst>
              <a:ext uri="{FF2B5EF4-FFF2-40B4-BE49-F238E27FC236}">
                <a16:creationId xmlns:a16="http://schemas.microsoft.com/office/drawing/2014/main" id="{0EB25742-59FC-AF44-D591-2F4290528970}"/>
              </a:ext>
            </a:extLst>
          </p:cNvPr>
          <p:cNvSpPr>
            <a:spLocks noGrp="1"/>
          </p:cNvSpPr>
          <p:nvPr>
            <p:ph type="sldNum" sz="quarter" idx="11"/>
          </p:nvPr>
        </p:nvSpPr>
        <p:spPr/>
        <p:txBody>
          <a:bodyPr/>
          <a:lstStyle/>
          <a:p>
            <a:fld id="{AD8045ED-DE0C-4527-8264-0379EF2BB254}" type="slidenum">
              <a:rPr lang="fr-FR" smtClean="0"/>
              <a:t>112</a:t>
            </a:fld>
            <a:endParaRPr lang="fr-FR"/>
          </a:p>
        </p:txBody>
      </p:sp>
      <p:sp>
        <p:nvSpPr>
          <p:cNvPr id="4" name="Titre 3">
            <a:extLst>
              <a:ext uri="{FF2B5EF4-FFF2-40B4-BE49-F238E27FC236}">
                <a16:creationId xmlns:a16="http://schemas.microsoft.com/office/drawing/2014/main" id="{B615D215-9B9F-82CA-B135-E5705B791283}"/>
              </a:ext>
            </a:extLst>
          </p:cNvPr>
          <p:cNvSpPr>
            <a:spLocks noGrp="1"/>
          </p:cNvSpPr>
          <p:nvPr>
            <p:ph type="title"/>
          </p:nvPr>
        </p:nvSpPr>
        <p:spPr/>
        <p:txBody>
          <a:bodyPr/>
          <a:lstStyle/>
          <a:p>
            <a:r>
              <a:rPr lang="fr-FR"/>
              <a:t>Principes généraux (2)</a:t>
            </a:r>
          </a:p>
        </p:txBody>
      </p:sp>
      <p:sp>
        <p:nvSpPr>
          <p:cNvPr id="5" name="Shape 608">
            <a:extLst>
              <a:ext uri="{FF2B5EF4-FFF2-40B4-BE49-F238E27FC236}">
                <a16:creationId xmlns:a16="http://schemas.microsoft.com/office/drawing/2014/main" id="{6E57D636-9572-7AE7-7F62-DB075A088CDE}"/>
              </a:ext>
            </a:extLst>
          </p:cNvPr>
          <p:cNvSpPr txBox="1">
            <a:spLocks/>
          </p:cNvSpPr>
          <p:nvPr/>
        </p:nvSpPr>
        <p:spPr bwMode="auto">
          <a:xfrm>
            <a:off x="625083" y="4112991"/>
            <a:ext cx="7500688" cy="1475100"/>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lnSpc>
                <a:spcPct val="150000"/>
              </a:lnSpc>
              <a:buFont typeface="Arial" panose="020B0604020202020204" pitchFamily="34" charset="0"/>
              <a:buChar char="•"/>
            </a:pPr>
            <a:r>
              <a:rPr lang="fr-FR" sz="1800">
                <a:solidFill>
                  <a:schemeClr val="tx2"/>
                </a:solidFill>
              </a:rPr>
              <a:t>&lt;unitdate </a:t>
            </a:r>
            <a:r>
              <a:rPr lang="fr-FR" sz="1800" b="1" err="1">
                <a:solidFill>
                  <a:schemeClr val="tx2"/>
                </a:solidFill>
              </a:rPr>
              <a:t>era</a:t>
            </a:r>
            <a:r>
              <a:rPr lang="fr-FR" sz="1800" b="1">
                <a:solidFill>
                  <a:schemeClr val="tx2"/>
                </a:solidFill>
              </a:rPr>
              <a:t>="ce" </a:t>
            </a:r>
            <a:r>
              <a:rPr lang="fr-FR" sz="1800" b="1" err="1">
                <a:solidFill>
                  <a:schemeClr val="tx2"/>
                </a:solidFill>
              </a:rPr>
              <a:t>calendar</a:t>
            </a:r>
            <a:r>
              <a:rPr lang="fr-FR" sz="1800" b="1">
                <a:solidFill>
                  <a:schemeClr val="tx2"/>
                </a:solidFill>
              </a:rPr>
              <a:t>="</a:t>
            </a:r>
            <a:r>
              <a:rPr lang="fr-FR" sz="1800" b="1" err="1">
                <a:solidFill>
                  <a:schemeClr val="tx2"/>
                </a:solidFill>
              </a:rPr>
              <a:t>gregorian</a:t>
            </a:r>
            <a:r>
              <a:rPr lang="fr-FR" sz="1800" b="1">
                <a:solidFill>
                  <a:schemeClr val="tx2"/>
                </a:solidFill>
              </a:rPr>
              <a:t>" normal="AAAA-MM-JJ</a:t>
            </a:r>
            <a:r>
              <a:rPr lang="fr-FR" sz="1800">
                <a:solidFill>
                  <a:schemeClr val="tx2"/>
                </a:solidFill>
              </a:rPr>
              <a:t>&gt;</a:t>
            </a:r>
          </a:p>
          <a:p>
            <a:pPr lvl="1">
              <a:lnSpc>
                <a:spcPct val="150000"/>
              </a:lnSpc>
              <a:buFont typeface="Arial" panose="020B0604020202020204" pitchFamily="34" charset="0"/>
              <a:buChar char="•"/>
            </a:pPr>
            <a:r>
              <a:rPr lang="fr-FR" sz="1800">
                <a:solidFill>
                  <a:schemeClr val="tx2"/>
                </a:solidFill>
              </a:rPr>
              <a:t>&lt;</a:t>
            </a:r>
            <a:r>
              <a:rPr lang="fr-FR" sz="1800" err="1">
                <a:solidFill>
                  <a:schemeClr val="tx2"/>
                </a:solidFill>
              </a:rPr>
              <a:t>unitdate</a:t>
            </a:r>
            <a:r>
              <a:rPr lang="fr-FR" sz="1800">
                <a:solidFill>
                  <a:schemeClr val="tx2"/>
                </a:solidFill>
              </a:rPr>
              <a:t> </a:t>
            </a:r>
            <a:r>
              <a:rPr lang="fr-FR" sz="1800" b="1" err="1">
                <a:solidFill>
                  <a:schemeClr val="tx2"/>
                </a:solidFill>
              </a:rPr>
              <a:t>era</a:t>
            </a:r>
            <a:r>
              <a:rPr lang="fr-FR" sz="1800" b="1">
                <a:solidFill>
                  <a:schemeClr val="tx2"/>
                </a:solidFill>
              </a:rPr>
              <a:t>="ce" </a:t>
            </a:r>
            <a:r>
              <a:rPr lang="fr-FR" sz="1800" b="1" err="1">
                <a:solidFill>
                  <a:schemeClr val="tx2"/>
                </a:solidFill>
              </a:rPr>
              <a:t>calendar</a:t>
            </a:r>
            <a:r>
              <a:rPr lang="fr-FR" sz="1800" b="1">
                <a:solidFill>
                  <a:schemeClr val="tx2"/>
                </a:solidFill>
              </a:rPr>
              <a:t>="</a:t>
            </a:r>
            <a:r>
              <a:rPr lang="fr-FR" sz="1800" b="1" err="1">
                <a:solidFill>
                  <a:schemeClr val="tx2"/>
                </a:solidFill>
              </a:rPr>
              <a:t>gregorian</a:t>
            </a:r>
            <a:r>
              <a:rPr lang="fr-FR" sz="1800" b="1">
                <a:solidFill>
                  <a:schemeClr val="tx2"/>
                </a:solidFill>
              </a:rPr>
              <a:t>" normal="AAAA/AAAA</a:t>
            </a:r>
            <a:r>
              <a:rPr lang="fr-FR" sz="1800">
                <a:solidFill>
                  <a:schemeClr val="tx2"/>
                </a:solidFill>
              </a:rPr>
              <a:t>&gt;</a:t>
            </a:r>
          </a:p>
          <a:p>
            <a:pPr marL="342900" lvl="1" indent="0">
              <a:lnSpc>
                <a:spcPct val="150000"/>
              </a:lnSpc>
              <a:buNone/>
            </a:pPr>
            <a:endParaRPr lang="fr-FR" sz="1400" b="1" i="1">
              <a:solidFill>
                <a:schemeClr val="tx2"/>
              </a:solidFill>
            </a:endParaRPr>
          </a:p>
        </p:txBody>
      </p:sp>
    </p:spTree>
    <p:extLst>
      <p:ext uri="{BB962C8B-B14F-4D97-AF65-F5344CB8AC3E}">
        <p14:creationId xmlns:p14="http://schemas.microsoft.com/office/powerpoint/2010/main" val="18481812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413951-30AE-616C-FAFB-5B8C01667A97}"/>
              </a:ext>
            </a:extLst>
          </p:cNvPr>
          <p:cNvSpPr>
            <a:spLocks noGrp="1"/>
          </p:cNvSpPr>
          <p:nvPr>
            <p:ph type="ctrTitle"/>
          </p:nvPr>
        </p:nvSpPr>
        <p:spPr>
          <a:xfrm>
            <a:off x="0" y="2067670"/>
            <a:ext cx="8214902" cy="1470025"/>
          </a:xfrm>
        </p:spPr>
        <p:txBody>
          <a:bodyPr>
            <a:normAutofit/>
          </a:bodyPr>
          <a:lstStyle/>
          <a:p>
            <a:r>
              <a:rPr lang="fr-FR"/>
              <a:t>9- Publier Dans Calames</a:t>
            </a:r>
          </a:p>
        </p:txBody>
      </p:sp>
      <p:sp>
        <p:nvSpPr>
          <p:cNvPr id="3" name="Sous-titre 2">
            <a:extLst>
              <a:ext uri="{FF2B5EF4-FFF2-40B4-BE49-F238E27FC236}">
                <a16:creationId xmlns:a16="http://schemas.microsoft.com/office/drawing/2014/main" id="{06213428-0DCA-F2FC-0E4D-D8371AA499F7}"/>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5586536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C029B2C-E513-8C84-CD3E-432817F73D98}"/>
              </a:ext>
            </a:extLst>
          </p:cNvPr>
          <p:cNvSpPr>
            <a:spLocks noGrp="1"/>
          </p:cNvSpPr>
          <p:nvPr>
            <p:ph idx="1"/>
          </p:nvPr>
        </p:nvSpPr>
        <p:spPr/>
        <p:txBody>
          <a:bodyPr>
            <a:normAutofit lnSpcReduction="10000"/>
          </a:bodyPr>
          <a:lstStyle/>
          <a:p>
            <a:r>
              <a:rPr lang="fr-FR" sz="2800"/>
              <a:t>C’est rendre un fichier EAD visible et interrogeable sur le web</a:t>
            </a:r>
          </a:p>
          <a:p>
            <a:pPr>
              <a:spcBef>
                <a:spcPts val="2400"/>
              </a:spcBef>
            </a:pPr>
            <a:r>
              <a:rPr lang="fr-FR" sz="2800"/>
              <a:t>Concerne toujours le fichier complet, tel qu’il est au moment de lancer le processus</a:t>
            </a:r>
          </a:p>
          <a:p>
            <a:pPr lvl="1">
              <a:spcBef>
                <a:spcPts val="600"/>
              </a:spcBef>
            </a:pPr>
            <a:r>
              <a:rPr lang="fr-FR"/>
              <a:t>Il n'est pas possible de ne publier qu'une partie de fichier</a:t>
            </a:r>
          </a:p>
          <a:p>
            <a:pPr>
              <a:spcBef>
                <a:spcPts val="2400"/>
              </a:spcBef>
            </a:pPr>
            <a:r>
              <a:rPr lang="fr-FR" sz="2800"/>
              <a:t>La publication peut être</a:t>
            </a:r>
          </a:p>
          <a:p>
            <a:pPr lvl="1">
              <a:lnSpc>
                <a:spcPct val="150000"/>
              </a:lnSpc>
            </a:pPr>
            <a:r>
              <a:rPr lang="fr-FR" sz="2400"/>
              <a:t>immédiate 	ou 	différée</a:t>
            </a:r>
          </a:p>
          <a:p>
            <a:pPr lvl="1">
              <a:lnSpc>
                <a:spcPct val="150000"/>
              </a:lnSpc>
            </a:pPr>
            <a:r>
              <a:rPr lang="fr-FR" sz="2400"/>
              <a:t> complète 	ou 	partielle</a:t>
            </a:r>
          </a:p>
          <a:p>
            <a:endParaRPr lang="fr-FR"/>
          </a:p>
          <a:p>
            <a:pPr marL="0" indent="0">
              <a:buNone/>
            </a:pPr>
            <a:r>
              <a:rPr lang="fr-FR" b="0" i="0">
                <a:solidFill>
                  <a:schemeClr val="tx1"/>
                </a:solidFill>
              </a:rPr>
              <a:t>                 Clic droit sur un document  </a:t>
            </a:r>
            <a:r>
              <a:rPr lang="fr-FR" b="0" i="0">
                <a:solidFill>
                  <a:srgbClr val="EC6839"/>
                </a:solidFill>
                <a:sym typeface="Wingdings" panose="05000000000000000000" pitchFamily="2" charset="2"/>
              </a:rPr>
              <a:t>   </a:t>
            </a:r>
            <a:r>
              <a:rPr lang="fr-FR" b="0" i="0">
                <a:solidFill>
                  <a:schemeClr val="tx1"/>
                </a:solidFill>
              </a:rPr>
              <a:t>Publier</a:t>
            </a:r>
          </a:p>
          <a:p>
            <a:endParaRPr lang="fr-FR"/>
          </a:p>
        </p:txBody>
      </p:sp>
      <p:sp>
        <p:nvSpPr>
          <p:cNvPr id="3" name="Espace réservé du numéro de diapositive 2">
            <a:extLst>
              <a:ext uri="{FF2B5EF4-FFF2-40B4-BE49-F238E27FC236}">
                <a16:creationId xmlns:a16="http://schemas.microsoft.com/office/drawing/2014/main" id="{D8731304-9857-30C9-035E-AF968AFDE04D}"/>
              </a:ext>
            </a:extLst>
          </p:cNvPr>
          <p:cNvSpPr>
            <a:spLocks noGrp="1"/>
          </p:cNvSpPr>
          <p:nvPr>
            <p:ph type="sldNum" sz="quarter" idx="11"/>
          </p:nvPr>
        </p:nvSpPr>
        <p:spPr/>
        <p:txBody>
          <a:bodyPr/>
          <a:lstStyle/>
          <a:p>
            <a:fld id="{AD8045ED-DE0C-4527-8264-0379EF2BB254}" type="slidenum">
              <a:rPr lang="fr-FR" smtClean="0"/>
              <a:t>114</a:t>
            </a:fld>
            <a:endParaRPr lang="fr-FR"/>
          </a:p>
        </p:txBody>
      </p:sp>
      <p:sp>
        <p:nvSpPr>
          <p:cNvPr id="4" name="Titre 3">
            <a:extLst>
              <a:ext uri="{FF2B5EF4-FFF2-40B4-BE49-F238E27FC236}">
                <a16:creationId xmlns:a16="http://schemas.microsoft.com/office/drawing/2014/main" id="{93EDA9AF-5C13-8F3C-BB4E-413DB76081DE}"/>
              </a:ext>
            </a:extLst>
          </p:cNvPr>
          <p:cNvSpPr>
            <a:spLocks noGrp="1"/>
          </p:cNvSpPr>
          <p:nvPr>
            <p:ph type="title"/>
          </p:nvPr>
        </p:nvSpPr>
        <p:spPr/>
        <p:txBody>
          <a:bodyPr/>
          <a:lstStyle/>
          <a:p>
            <a:r>
              <a:rPr lang="fr-FR"/>
              <a:t>Publier</a:t>
            </a:r>
          </a:p>
        </p:txBody>
      </p:sp>
      <p:pic>
        <p:nvPicPr>
          <p:cNvPr id="6" name="Shape 802">
            <a:extLst>
              <a:ext uri="{FF2B5EF4-FFF2-40B4-BE49-F238E27FC236}">
                <a16:creationId xmlns:a16="http://schemas.microsoft.com/office/drawing/2014/main" id="{D2BF5015-523D-4806-820C-CF524A18A9F6}"/>
              </a:ext>
            </a:extLst>
          </p:cNvPr>
          <p:cNvPicPr/>
          <p:nvPr/>
        </p:nvPicPr>
        <p:blipFill>
          <a:blip r:embed="rId3">
            <a:alphaModFix/>
          </a:blip>
          <a:stretch/>
        </p:blipFill>
        <p:spPr bwMode="auto">
          <a:xfrm>
            <a:off x="6164759" y="5779505"/>
            <a:ext cx="304799" cy="304799"/>
          </a:xfrm>
          <a:prstGeom prst="rect">
            <a:avLst/>
          </a:prstGeom>
          <a:noFill/>
          <a:ln>
            <a:noFill/>
          </a:ln>
        </p:spPr>
      </p:pic>
      <p:sp>
        <p:nvSpPr>
          <p:cNvPr id="7" name="Espace réservé du pied de page 3">
            <a:extLst>
              <a:ext uri="{FF2B5EF4-FFF2-40B4-BE49-F238E27FC236}">
                <a16:creationId xmlns:a16="http://schemas.microsoft.com/office/drawing/2014/main" id="{39D5124A-3084-B87C-7958-211E4D7C9681}"/>
              </a:ext>
            </a:extLst>
          </p:cNvPr>
          <p:cNvSpPr txBox="1">
            <a:spLocks/>
          </p:cNvSpPr>
          <p:nvPr/>
        </p:nvSpPr>
        <p:spPr bwMode="auto">
          <a:xfrm>
            <a:off x="457200" y="6312534"/>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https//documentation.abes.fr/aidecalames/manueloutildecatalogage/index.html#PublierFichier</a:t>
            </a:r>
          </a:p>
          <a:p>
            <a:pPr>
              <a:defRPr/>
            </a:pPr>
            <a:endParaRPr lang="fr-FR"/>
          </a:p>
        </p:txBody>
      </p:sp>
    </p:spTree>
    <p:extLst>
      <p:ext uri="{BB962C8B-B14F-4D97-AF65-F5344CB8AC3E}">
        <p14:creationId xmlns:p14="http://schemas.microsoft.com/office/powerpoint/2010/main" val="26922380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hape 807"/>
          <p:cNvSpPr>
            <a:spLocks noGrp="1"/>
          </p:cNvSpPr>
          <p:nvPr>
            <p:ph type="title"/>
          </p:nvPr>
        </p:nvSpPr>
        <p:spPr bwMode="auto">
          <a:xfrm>
            <a:off x="179512" y="236075"/>
            <a:ext cx="7838421" cy="692694"/>
          </a:xfrm>
          <a:prstGeom prst="rect">
            <a:avLst/>
          </a:prstGeom>
          <a:noFill/>
          <a:ln>
            <a:noFill/>
          </a:ln>
        </p:spPr>
        <p:txBody>
          <a:bodyPr lIns="91425" tIns="45700" rIns="91425" bIns="45700" anchor="t" anchorCtr="0">
            <a:noAutofit/>
          </a:bodyPr>
          <a:lstStyle/>
          <a:p>
            <a:pPr marL="0" marR="0" lvl="0" indent="0">
              <a:spcBef>
                <a:spcPts val="0"/>
              </a:spcBef>
              <a:spcAft>
                <a:spcPts val="0"/>
              </a:spcAft>
              <a:buSzPct val="25000"/>
              <a:buNone/>
              <a:defRPr/>
            </a:pPr>
            <a:r>
              <a:rPr lang="fr-FR"/>
              <a:t>Publication complète</a:t>
            </a:r>
            <a:endParaRPr/>
          </a:p>
        </p:txBody>
      </p:sp>
      <p:sp>
        <p:nvSpPr>
          <p:cNvPr id="5" name="Shape 808"/>
          <p:cNvSpPr>
            <a:spLocks noGrp="1"/>
          </p:cNvSpPr>
          <p:nvPr>
            <p:ph type="body" idx="1"/>
          </p:nvPr>
        </p:nvSpPr>
        <p:spPr bwMode="auto">
          <a:xfrm>
            <a:off x="179511" y="831069"/>
            <a:ext cx="8398505" cy="4233861"/>
          </a:xfrm>
          <a:prstGeom prst="rect">
            <a:avLst/>
          </a:prstGeom>
          <a:noFill/>
          <a:ln>
            <a:noFill/>
          </a:ln>
        </p:spPr>
        <p:txBody>
          <a:bodyPr lIns="84850" tIns="42425" rIns="84850" bIns="42425" anchor="t" anchorCtr="0">
            <a:noAutofit/>
          </a:bodyPr>
          <a:lstStyle/>
          <a:p>
            <a:pPr marL="317500" marR="0" lvl="0" indent="-317500" algn="l">
              <a:spcBef>
                <a:spcPts val="0"/>
              </a:spcBef>
              <a:spcAft>
                <a:spcPts val="0"/>
              </a:spcAft>
              <a:buClr>
                <a:schemeClr val="dk1"/>
              </a:buClr>
              <a:buSzPct val="25000"/>
              <a:buFont typeface="Times New Roman"/>
              <a:buNone/>
              <a:defRPr/>
            </a:pPr>
            <a:r>
              <a:rPr lang="fr-FR" sz="2400" b="0" i="0" u="none" strike="noStrike" cap="none">
                <a:solidFill>
                  <a:srgbClr val="C00000"/>
                </a:solidFill>
                <a:ea typeface="Verdana"/>
                <a:cs typeface="Verdana"/>
                <a:sym typeface="Wingdings" panose="05000000000000000000" pitchFamily="2" charset="2"/>
              </a:rPr>
              <a:t></a:t>
            </a:r>
            <a:r>
              <a:rPr lang="fr-FR" sz="2400" b="0" i="0" u="none" strike="noStrike" cap="none">
                <a:solidFill>
                  <a:srgbClr val="C00000"/>
                </a:solidFill>
                <a:ea typeface="Verdana"/>
                <a:cs typeface="Verdana"/>
              </a:rPr>
              <a:t>Attention, plus le fichier est lourd, plus le temps de publication est long</a:t>
            </a:r>
            <a:endParaRPr>
              <a:solidFill>
                <a:srgbClr val="C00000"/>
              </a:solidFill>
            </a:endParaRPr>
          </a:p>
        </p:txBody>
      </p:sp>
      <p:pic>
        <p:nvPicPr>
          <p:cNvPr id="6" name="Shape 809"/>
          <p:cNvPicPr/>
          <p:nvPr/>
        </p:nvPicPr>
        <p:blipFill>
          <a:blip r:embed="rId3">
            <a:alphaModFix/>
          </a:blip>
          <a:srcRect l="2471" t="21326" r="83128" b="54193"/>
          <a:stretch/>
        </p:blipFill>
        <p:spPr bwMode="auto">
          <a:xfrm>
            <a:off x="232375" y="2262825"/>
            <a:ext cx="3013974" cy="3192388"/>
          </a:xfrm>
          <a:prstGeom prst="rect">
            <a:avLst/>
          </a:prstGeom>
          <a:noFill/>
          <a:ln>
            <a:noFill/>
          </a:ln>
          <a:effectLst>
            <a:outerShdw blurRad="50800" dist="38100" dir="13500000" algn="br" rotWithShape="0">
              <a:prstClr val="black">
                <a:alpha val="40000"/>
              </a:prstClr>
            </a:outerShdw>
          </a:effectLst>
        </p:spPr>
      </p:pic>
      <p:pic>
        <p:nvPicPr>
          <p:cNvPr id="7" name="Shape 810"/>
          <p:cNvPicPr/>
          <p:nvPr/>
        </p:nvPicPr>
        <p:blipFill>
          <a:blip r:embed="rId4">
            <a:alphaModFix/>
          </a:blip>
          <a:srcRect l="36050" t="38480" r="35150" b="37759"/>
          <a:stretch/>
        </p:blipFill>
        <p:spPr bwMode="auto">
          <a:xfrm>
            <a:off x="3336709" y="1866780"/>
            <a:ext cx="5586076" cy="2880320"/>
          </a:xfrm>
          <a:prstGeom prst="rect">
            <a:avLst/>
          </a:prstGeom>
          <a:noFill/>
          <a:ln w="9525" cap="flat" cmpd="sng">
            <a:solidFill>
              <a:schemeClr val="accent1"/>
            </a:solidFill>
            <a:prstDash val="solid"/>
            <a:miter/>
            <a:headEnd type="none" w="med" len="med"/>
            <a:tailEnd type="none" w="med" len="med"/>
          </a:ln>
          <a:effectLst>
            <a:outerShdw blurRad="50800" dist="38100" dir="13500000" algn="br" rotWithShape="0">
              <a:prstClr val="black">
                <a:alpha val="40000"/>
              </a:prstClr>
            </a:outerShdw>
          </a:effectLst>
        </p:spPr>
      </p:pic>
      <p:sp>
        <p:nvSpPr>
          <p:cNvPr id="8" name="Shape 811"/>
          <p:cNvSpPr>
            <a:spLocks/>
          </p:cNvSpPr>
          <p:nvPr/>
        </p:nvSpPr>
        <p:spPr bwMode="auto">
          <a:xfrm>
            <a:off x="4288222" y="1665825"/>
            <a:ext cx="4794715" cy="692694"/>
          </a:xfrm>
          <a:prstGeom prst="rect">
            <a:avLst/>
          </a:prstGeom>
          <a:solidFill>
            <a:schemeClr val="bg1"/>
          </a:solidFill>
          <a:ln>
            <a:solidFill>
              <a:srgbClr val="EC6839"/>
            </a:solidFill>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l">
              <a:spcBef>
                <a:spcPts val="0"/>
              </a:spcBef>
              <a:spcAft>
                <a:spcPts val="0"/>
              </a:spcAft>
              <a:buSzPct val="25000"/>
              <a:buNone/>
              <a:defRPr/>
            </a:pPr>
            <a:r>
              <a:rPr lang="fr-FR" sz="2000" b="0" i="1" u="none" strike="noStrike" cap="none">
                <a:solidFill>
                  <a:schemeClr val="dk1"/>
                </a:solidFill>
                <a:latin typeface="Arial Narrow" panose="020B0606020202030204" pitchFamily="34" charset="0"/>
                <a:ea typeface="Verdana"/>
                <a:cs typeface="Verdana"/>
              </a:rPr>
              <a:t>Fenêtre de confirmation : rappel sur la détection des doublons et @authfilenumber</a:t>
            </a:r>
            <a:endParaRPr sz="2400">
              <a:latin typeface="Arial Narrow" panose="020B0606020202030204" pitchFamily="34" charset="0"/>
            </a:endParaRPr>
          </a:p>
        </p:txBody>
      </p:sp>
      <p:sp>
        <p:nvSpPr>
          <p:cNvPr id="9" name="Shape 812"/>
          <p:cNvSpPr>
            <a:spLocks/>
          </p:cNvSpPr>
          <p:nvPr/>
        </p:nvSpPr>
        <p:spPr bwMode="auto">
          <a:xfrm>
            <a:off x="565983" y="1463554"/>
            <a:ext cx="2448272" cy="641919"/>
          </a:xfrm>
          <a:prstGeom prst="rect">
            <a:avLst/>
          </a:prstGeom>
          <a:solidFill>
            <a:schemeClr val="bg1"/>
          </a:solidFill>
          <a:ln>
            <a:solidFill>
              <a:srgbClr val="EC6839"/>
            </a:solidFill>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ctr">
              <a:spcBef>
                <a:spcPts val="0"/>
              </a:spcBef>
              <a:spcAft>
                <a:spcPts val="0"/>
              </a:spcAft>
              <a:buSzPct val="25000"/>
              <a:buNone/>
              <a:defRPr/>
            </a:pPr>
            <a:r>
              <a:rPr lang="fr-FR" sz="2000" b="0" i="0" u="none" strike="noStrike" cap="none">
                <a:solidFill>
                  <a:schemeClr val="dk1"/>
                </a:solidFill>
                <a:latin typeface="Arial Narrow" panose="020B0606020202030204" pitchFamily="34" charset="0"/>
                <a:ea typeface="Verdana"/>
                <a:cs typeface="Verdana"/>
              </a:rPr>
              <a:t>Clic droit à la racine d’un fichier</a:t>
            </a:r>
            <a:endParaRPr sz="2400">
              <a:latin typeface="Arial Narrow" panose="020B0606020202030204" pitchFamily="34" charset="0"/>
            </a:endParaRPr>
          </a:p>
        </p:txBody>
      </p:sp>
      <p:cxnSp>
        <p:nvCxnSpPr>
          <p:cNvPr id="10" name="Shape 699"/>
          <p:cNvCxnSpPr>
            <a:cxnSpLocks/>
          </p:cNvCxnSpPr>
          <p:nvPr/>
        </p:nvCxnSpPr>
        <p:spPr bwMode="auto">
          <a:xfrm flipH="1">
            <a:off x="333375" y="1960970"/>
            <a:ext cx="611012" cy="486955"/>
          </a:xfrm>
          <a:prstGeom prst="straightConnector1">
            <a:avLst/>
          </a:prstGeom>
          <a:noFill/>
          <a:ln w="19050" cap="flat" cmpd="sng">
            <a:solidFill>
              <a:srgbClr val="EC6839"/>
            </a:solidFill>
            <a:prstDash val="solid"/>
            <a:round/>
            <a:headEnd type="none" w="med" len="med"/>
            <a:tailEnd type="triangle" w="lg" len="lg"/>
          </a:ln>
          <a:effectLst>
            <a:outerShdw blurRad="50800" dist="38100" dir="13500000" algn="br" rotWithShape="0">
              <a:prstClr val="black">
                <a:alpha val="40000"/>
              </a:prstClr>
            </a:outerShdw>
          </a:effectLst>
        </p:spPr>
      </p:cxnSp>
      <p:grpSp>
        <p:nvGrpSpPr>
          <p:cNvPr id="13" name="Groupe 5"/>
          <p:cNvGrpSpPr/>
          <p:nvPr/>
        </p:nvGrpSpPr>
        <p:grpSpPr bwMode="auto">
          <a:xfrm>
            <a:off x="5613519" y="5363967"/>
            <a:ext cx="3469418" cy="791107"/>
            <a:chOff x="5227140" y="5424972"/>
            <a:chExt cx="3248478" cy="648072"/>
          </a:xfrm>
          <a:effectLst>
            <a:outerShdw blurRad="50800" dist="38100" dir="13500000" algn="br" rotWithShape="0">
              <a:prstClr val="black">
                <a:alpha val="40000"/>
              </a:prstClr>
            </a:outerShdw>
          </a:effectLst>
        </p:grpSpPr>
        <p:pic>
          <p:nvPicPr>
            <p:cNvPr id="14" name="Image 1"/>
            <p:cNvPicPr>
              <a:picLocks noChangeAspect="1"/>
            </p:cNvPicPr>
            <p:nvPr/>
          </p:nvPicPr>
          <p:blipFill>
            <a:blip r:embed="rId5"/>
            <a:srcRect t="16154" b="33077"/>
            <a:stretch/>
          </p:blipFill>
          <p:spPr bwMode="auto">
            <a:xfrm>
              <a:off x="5227140" y="5424972"/>
              <a:ext cx="3248478" cy="648072"/>
            </a:xfrm>
            <a:prstGeom prst="rect">
              <a:avLst/>
            </a:prstGeom>
          </p:spPr>
        </p:pic>
        <p:sp>
          <p:nvSpPr>
            <p:cNvPr id="15" name="Ellipse 4"/>
            <p:cNvSpPr/>
            <p:nvPr/>
          </p:nvSpPr>
          <p:spPr bwMode="auto">
            <a:xfrm>
              <a:off x="5508104" y="5617031"/>
              <a:ext cx="432048" cy="260241"/>
            </a:xfrm>
            <a:prstGeom prst="ellipse">
              <a:avLst/>
            </a:prstGeom>
            <a:noFill/>
            <a:ln>
              <a:solidFill>
                <a:srgbClr val="FF000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sp>
        <p:nvSpPr>
          <p:cNvPr id="16" name="Shape 812"/>
          <p:cNvSpPr>
            <a:spLocks/>
          </p:cNvSpPr>
          <p:nvPr/>
        </p:nvSpPr>
        <p:spPr bwMode="auto">
          <a:xfrm>
            <a:off x="1543050" y="5598415"/>
            <a:ext cx="3819525" cy="1149042"/>
          </a:xfrm>
          <a:prstGeom prst="rect">
            <a:avLst/>
          </a:prstGeom>
          <a:solidFill>
            <a:schemeClr val="bg1"/>
          </a:solidFill>
          <a:ln>
            <a:solidFill>
              <a:srgbClr val="EC6839"/>
            </a:solidFill>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ctr">
              <a:spcBef>
                <a:spcPts val="0"/>
              </a:spcBef>
              <a:spcAft>
                <a:spcPts val="0"/>
              </a:spcAft>
              <a:buSzPct val="25000"/>
              <a:buNone/>
              <a:defRPr/>
            </a:pPr>
            <a:r>
              <a:rPr lang="fr-FR" sz="2000" b="0" i="0" u="none" strike="noStrike" cap="none">
                <a:solidFill>
                  <a:schemeClr val="dk1"/>
                </a:solidFill>
                <a:latin typeface="Arial Narrow" panose="020B0606020202030204" pitchFamily="34" charset="0"/>
                <a:ea typeface="Verdana"/>
                <a:cs typeface="Verdana"/>
              </a:rPr>
              <a:t>Marque que la demande de publication est inscrite dans la file d’attente ou </a:t>
            </a:r>
            <a:r>
              <a:rPr lang="fr-FR" sz="2000">
                <a:solidFill>
                  <a:schemeClr val="dk1"/>
                </a:solidFill>
                <a:latin typeface="Arial Narrow" panose="020B0606020202030204" pitchFamily="34" charset="0"/>
                <a:ea typeface="Verdana"/>
                <a:cs typeface="Verdana"/>
              </a:rPr>
              <a:t>est </a:t>
            </a:r>
            <a:r>
              <a:rPr lang="fr-FR" sz="2000" b="0" i="0" u="none" strike="noStrike" cap="none">
                <a:solidFill>
                  <a:schemeClr val="dk1"/>
                </a:solidFill>
                <a:latin typeface="Arial Narrow" panose="020B0606020202030204" pitchFamily="34" charset="0"/>
                <a:ea typeface="Verdana"/>
                <a:cs typeface="Verdana"/>
              </a:rPr>
              <a:t>en cours de traitement</a:t>
            </a:r>
          </a:p>
        </p:txBody>
      </p:sp>
      <p:cxnSp>
        <p:nvCxnSpPr>
          <p:cNvPr id="17" name="Shape 699"/>
          <p:cNvCxnSpPr>
            <a:cxnSpLocks/>
            <a:stCxn id="16" idx="3"/>
            <a:endCxn id="15" idx="2"/>
          </p:cNvCxnSpPr>
          <p:nvPr/>
        </p:nvCxnSpPr>
        <p:spPr bwMode="auto">
          <a:xfrm flipV="1">
            <a:off x="5362575" y="5757254"/>
            <a:ext cx="551017" cy="415682"/>
          </a:xfrm>
          <a:prstGeom prst="straightConnector1">
            <a:avLst/>
          </a:prstGeom>
          <a:noFill/>
          <a:ln w="19050" cap="flat" cmpd="sng">
            <a:solidFill>
              <a:srgbClr val="EC6839"/>
            </a:solidFill>
            <a:prstDash val="solid"/>
            <a:round/>
            <a:headEnd type="none" w="med" len="med"/>
            <a:tailEnd type="triangle" w="lg" len="lg"/>
          </a:ln>
          <a:effectLst>
            <a:outerShdw blurRad="50800" dist="38100" dir="13500000" algn="br" rotWithShape="0">
              <a:prstClr val="black">
                <a:alpha val="40000"/>
              </a:prstClr>
            </a:outerShdw>
          </a:effectLst>
        </p:spPr>
      </p:cxnSp>
      <p:sp>
        <p:nvSpPr>
          <p:cNvPr id="2" name="Espace réservé du numéro de diapositive 2">
            <a:extLst>
              <a:ext uri="{FF2B5EF4-FFF2-40B4-BE49-F238E27FC236}">
                <a16:creationId xmlns:a16="http://schemas.microsoft.com/office/drawing/2014/main" id="{0297F0B4-53FE-2B3F-530E-83873779138D}"/>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115</a:t>
            </a:fld>
            <a:endParaRPr lang="fr-FR"/>
          </a:p>
        </p:txBody>
      </p:sp>
    </p:spTree>
  </p:cSld>
  <p:clrMapOvr>
    <a:masterClrMapping/>
  </p:clrMapOvr>
  <p:transition spd="med">
    <p:fade/>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819"/>
          <p:cNvSpPr>
            <a:spLocks noGrp="1"/>
          </p:cNvSpPr>
          <p:nvPr>
            <p:ph type="body" idx="1"/>
          </p:nvPr>
        </p:nvSpPr>
        <p:spPr>
          <a:xfrm>
            <a:off x="403699" y="873303"/>
            <a:ext cx="4647363" cy="5450137"/>
          </a:xfrm>
        </p:spPr>
        <p:txBody>
          <a:bodyPr>
            <a:normAutofit lnSpcReduction="10000"/>
          </a:bodyPr>
          <a:lstStyle/>
          <a:p>
            <a:r>
              <a:rPr lang="fr-FR"/>
              <a:t>Par défaut la publication est immédiate</a:t>
            </a:r>
          </a:p>
          <a:p>
            <a:pPr lvl="1"/>
            <a:r>
              <a:rPr lang="fr-FR" sz="2200"/>
              <a:t>Affichage par défaut la date et l'heure de la demande de publication</a:t>
            </a:r>
          </a:p>
          <a:p>
            <a:pPr marL="0" lvl="0" indent="0">
              <a:buNone/>
            </a:pPr>
            <a:endParaRPr lang="fr-FR"/>
          </a:p>
          <a:p>
            <a:pPr lvl="0"/>
            <a:r>
              <a:rPr lang="fr-FR"/>
              <a:t>Pourquoi publier en différé ?</a:t>
            </a:r>
          </a:p>
          <a:p>
            <a:pPr lvl="1"/>
            <a:r>
              <a:rPr lang="fr-FR" sz="2200"/>
              <a:t>Si le fichier est très important, risque d’engorgement du serveur</a:t>
            </a:r>
          </a:p>
          <a:p>
            <a:pPr marL="342900" lvl="1" indent="0">
              <a:buNone/>
            </a:pPr>
            <a:endParaRPr lang="fr-FR" sz="2200"/>
          </a:p>
          <a:p>
            <a:pPr marL="342900" lvl="1" indent="0">
              <a:buNone/>
            </a:pPr>
            <a:r>
              <a:rPr lang="fr-FR" sz="2400">
                <a:solidFill>
                  <a:srgbClr val="C00000"/>
                </a:solidFill>
                <a:sym typeface="Wingdings" panose="05000000000000000000" pitchFamily="2" charset="2"/>
              </a:rPr>
              <a:t></a:t>
            </a:r>
            <a:r>
              <a:rPr lang="fr-FR" sz="2400" b="1">
                <a:solidFill>
                  <a:srgbClr val="C00000"/>
                </a:solidFill>
              </a:rPr>
              <a:t>Publier de préférence hors des périodes d’activité du réseau (soirée, week-end..)</a:t>
            </a:r>
          </a:p>
          <a:p>
            <a:pPr lvl="1"/>
            <a:r>
              <a:rPr lang="fr-FR" sz="2200"/>
              <a:t>Décocher "</a:t>
            </a:r>
            <a:r>
              <a:rPr lang="fr-FR" sz="2200">
                <a:sym typeface="Wingdings" panose="05000000000000000000" pitchFamily="2" charset="2"/>
              </a:rPr>
              <a:t>  </a:t>
            </a:r>
            <a:r>
              <a:rPr lang="fr-FR" sz="2200"/>
              <a:t>publication immédiate"</a:t>
            </a:r>
          </a:p>
          <a:p>
            <a:pPr lvl="1"/>
            <a:r>
              <a:rPr lang="fr-FR" sz="2200"/>
              <a:t>Préciser date et heure</a:t>
            </a:r>
          </a:p>
          <a:p>
            <a:pPr marL="342900" lvl="1" indent="0">
              <a:buNone/>
            </a:pPr>
            <a:endParaRPr lang="fr-FR"/>
          </a:p>
          <a:p>
            <a:pPr marL="342900" lvl="1" indent="0">
              <a:buNone/>
            </a:pPr>
            <a:endParaRPr lang="fr-FR">
              <a:solidFill>
                <a:srgbClr val="C00000"/>
              </a:solidFill>
            </a:endParaRPr>
          </a:p>
          <a:p>
            <a:pPr lvl="0"/>
            <a:endParaRPr lang="fr-FR"/>
          </a:p>
        </p:txBody>
      </p:sp>
      <p:sp>
        <p:nvSpPr>
          <p:cNvPr id="4" name="Shape 818"/>
          <p:cNvSpPr>
            <a:spLocks noGrp="1"/>
          </p:cNvSpPr>
          <p:nvPr>
            <p:ph type="title"/>
          </p:nvPr>
        </p:nvSpPr>
        <p:spPr/>
        <p:txBody>
          <a:bodyPr/>
          <a:lstStyle/>
          <a:p>
            <a:pPr lvl="0"/>
            <a:r>
              <a:rPr lang="fr-FR"/>
              <a:t>Publication immédiate ou différée</a:t>
            </a:r>
          </a:p>
        </p:txBody>
      </p:sp>
      <p:sp>
        <p:nvSpPr>
          <p:cNvPr id="2" name="Espace réservé du numéro de diapositive 2">
            <a:extLst>
              <a:ext uri="{FF2B5EF4-FFF2-40B4-BE49-F238E27FC236}">
                <a16:creationId xmlns:a16="http://schemas.microsoft.com/office/drawing/2014/main" id="{CCB55C2A-4003-5B90-0569-9ECC2A2AC0D4}"/>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116</a:t>
            </a:fld>
            <a:endParaRPr lang="fr-FR"/>
          </a:p>
        </p:txBody>
      </p:sp>
      <p:sp>
        <p:nvSpPr>
          <p:cNvPr id="3" name="Espace réservé du pied de page 3">
            <a:extLst>
              <a:ext uri="{FF2B5EF4-FFF2-40B4-BE49-F238E27FC236}">
                <a16:creationId xmlns:a16="http://schemas.microsoft.com/office/drawing/2014/main" id="{BD12BDCB-1689-35D9-BC2C-6BC34C9A4C20}"/>
              </a:ext>
            </a:extLst>
          </p:cNvPr>
          <p:cNvSpPr txBox="1">
            <a:spLocks/>
          </p:cNvSpPr>
          <p:nvPr/>
        </p:nvSpPr>
        <p:spPr bwMode="auto">
          <a:xfrm>
            <a:off x="403699" y="6332002"/>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https//documentation.abes.fr/aidecalames/manueloutildecatalogage/index.html#PublierDocumentEad</a:t>
            </a:r>
            <a:endParaRPr lang="fr-FR" sz="1050"/>
          </a:p>
        </p:txBody>
      </p:sp>
      <p:pic>
        <p:nvPicPr>
          <p:cNvPr id="13" name="Image 12">
            <a:extLst>
              <a:ext uri="{FF2B5EF4-FFF2-40B4-BE49-F238E27FC236}">
                <a16:creationId xmlns:a16="http://schemas.microsoft.com/office/drawing/2014/main" id="{BD24E3BB-8980-2D9B-53DB-5DC0E8742173}"/>
              </a:ext>
            </a:extLst>
          </p:cNvPr>
          <p:cNvPicPr>
            <a:picLocks noChangeAspect="1"/>
          </p:cNvPicPr>
          <p:nvPr/>
        </p:nvPicPr>
        <p:blipFill>
          <a:blip r:embed="rId2"/>
          <a:stretch>
            <a:fillRect/>
          </a:stretch>
        </p:blipFill>
        <p:spPr>
          <a:xfrm>
            <a:off x="5156038" y="1008169"/>
            <a:ext cx="3060721" cy="2937470"/>
          </a:xfrm>
          <a:prstGeom prst="rect">
            <a:avLst/>
          </a:prstGeom>
        </p:spPr>
      </p:pic>
      <p:pic>
        <p:nvPicPr>
          <p:cNvPr id="15" name="Image 14">
            <a:extLst>
              <a:ext uri="{FF2B5EF4-FFF2-40B4-BE49-F238E27FC236}">
                <a16:creationId xmlns:a16="http://schemas.microsoft.com/office/drawing/2014/main" id="{86A6D6F6-8AC6-086D-AF33-2F1B9B8C96B1}"/>
              </a:ext>
            </a:extLst>
          </p:cNvPr>
          <p:cNvPicPr>
            <a:picLocks noChangeAspect="1"/>
          </p:cNvPicPr>
          <p:nvPr/>
        </p:nvPicPr>
        <p:blipFill>
          <a:blip r:embed="rId3"/>
          <a:stretch>
            <a:fillRect/>
          </a:stretch>
        </p:blipFill>
        <p:spPr>
          <a:xfrm>
            <a:off x="6060544" y="4244808"/>
            <a:ext cx="2353003" cy="1819529"/>
          </a:xfrm>
          <a:prstGeom prst="rect">
            <a:avLst/>
          </a:prstGeom>
        </p:spPr>
      </p:pic>
      <p:cxnSp>
        <p:nvCxnSpPr>
          <p:cNvPr id="17" name="Shape 699">
            <a:extLst>
              <a:ext uri="{FF2B5EF4-FFF2-40B4-BE49-F238E27FC236}">
                <a16:creationId xmlns:a16="http://schemas.microsoft.com/office/drawing/2014/main" id="{669D69AB-84D6-C666-E6BA-85C03CDE6783}"/>
              </a:ext>
            </a:extLst>
          </p:cNvPr>
          <p:cNvCxnSpPr>
            <a:cxnSpLocks/>
            <a:stCxn id="20" idx="2"/>
          </p:cNvCxnSpPr>
          <p:nvPr/>
        </p:nvCxnSpPr>
        <p:spPr bwMode="auto">
          <a:xfrm>
            <a:off x="7905965" y="3513762"/>
            <a:ext cx="95036" cy="731046"/>
          </a:xfrm>
          <a:prstGeom prst="straightConnector1">
            <a:avLst/>
          </a:prstGeom>
          <a:noFill/>
          <a:ln w="19050" cap="flat" cmpd="sng">
            <a:solidFill>
              <a:srgbClr val="EC6839"/>
            </a:solidFill>
            <a:prstDash val="solid"/>
            <a:round/>
            <a:headEnd type="none" w="med" len="med"/>
            <a:tailEnd type="triangle" w="lg" len="lg"/>
          </a:ln>
          <a:effectLst>
            <a:outerShdw blurRad="50800" dist="38100" dir="13500000" algn="br" rotWithShape="0">
              <a:prstClr val="black">
                <a:alpha val="40000"/>
              </a:prstClr>
            </a:outerShdw>
          </a:effectLst>
        </p:spPr>
      </p:cxnSp>
      <p:sp>
        <p:nvSpPr>
          <p:cNvPr id="20" name="Rectangle : coins arrondis 19">
            <a:extLst>
              <a:ext uri="{FF2B5EF4-FFF2-40B4-BE49-F238E27FC236}">
                <a16:creationId xmlns:a16="http://schemas.microsoft.com/office/drawing/2014/main" id="{C65DF2F0-844B-387C-73D7-5DEA9C142735}"/>
              </a:ext>
            </a:extLst>
          </p:cNvPr>
          <p:cNvSpPr/>
          <p:nvPr/>
        </p:nvSpPr>
        <p:spPr bwMode="auto">
          <a:xfrm>
            <a:off x="7695345" y="3239197"/>
            <a:ext cx="421240" cy="274565"/>
          </a:xfrm>
          <a:prstGeom prst="roundRect">
            <a:avLst/>
          </a:prstGeom>
          <a:noFill/>
          <a:ln w="15875">
            <a:solidFill>
              <a:srgbClr val="EC6839"/>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 coins arrondis 22">
            <a:extLst>
              <a:ext uri="{FF2B5EF4-FFF2-40B4-BE49-F238E27FC236}">
                <a16:creationId xmlns:a16="http://schemas.microsoft.com/office/drawing/2014/main" id="{97E5CB1D-7287-DAE3-FE9D-D026702875D8}"/>
              </a:ext>
            </a:extLst>
          </p:cNvPr>
          <p:cNvSpPr/>
          <p:nvPr/>
        </p:nvSpPr>
        <p:spPr bwMode="auto">
          <a:xfrm>
            <a:off x="5383713" y="2600487"/>
            <a:ext cx="1479424" cy="296825"/>
          </a:xfrm>
          <a:prstGeom prst="roundRect">
            <a:avLst/>
          </a:prstGeom>
          <a:noFill/>
          <a:ln w="15875">
            <a:solidFill>
              <a:srgbClr val="EC6839"/>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ransition spd="med">
    <p:fade/>
  </p:transition>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826"/>
          <p:cNvSpPr>
            <a:spLocks noGrp="1"/>
          </p:cNvSpPr>
          <p:nvPr>
            <p:ph type="body" idx="1"/>
          </p:nvPr>
        </p:nvSpPr>
        <p:spPr>
          <a:xfrm>
            <a:off x="374848" y="867698"/>
            <a:ext cx="8229600" cy="5282157"/>
          </a:xfrm>
        </p:spPr>
        <p:txBody>
          <a:bodyPr/>
          <a:lstStyle/>
          <a:p>
            <a:pPr lvl="0"/>
            <a:r>
              <a:rPr lang="fr-FR"/>
              <a:t>Evite de republier un fichier complet après une modification ou un ajout mineur au sein d'un composant</a:t>
            </a:r>
          </a:p>
        </p:txBody>
      </p:sp>
      <p:sp>
        <p:nvSpPr>
          <p:cNvPr id="4" name="Shape 825"/>
          <p:cNvSpPr>
            <a:spLocks noGrp="1"/>
          </p:cNvSpPr>
          <p:nvPr>
            <p:ph type="title"/>
          </p:nvPr>
        </p:nvSpPr>
        <p:spPr/>
        <p:txBody>
          <a:bodyPr/>
          <a:lstStyle/>
          <a:p>
            <a:pPr lvl="0"/>
            <a:r>
              <a:rPr lang="fr-FR" err="1"/>
              <a:t>Re-publication</a:t>
            </a:r>
            <a:r>
              <a:rPr lang="fr-FR"/>
              <a:t> partielle</a:t>
            </a:r>
          </a:p>
        </p:txBody>
      </p:sp>
      <p:pic>
        <p:nvPicPr>
          <p:cNvPr id="7" name="Shape 828"/>
          <p:cNvPicPr/>
          <p:nvPr/>
        </p:nvPicPr>
        <p:blipFill>
          <a:blip r:embed="rId2">
            <a:alphaModFix/>
          </a:blip>
          <a:stretch/>
        </p:blipFill>
        <p:spPr bwMode="auto">
          <a:xfrm>
            <a:off x="75960" y="1987087"/>
            <a:ext cx="4124325" cy="2676525"/>
          </a:xfrm>
          <a:prstGeom prst="rect">
            <a:avLst/>
          </a:prstGeom>
          <a:noFill/>
          <a:ln>
            <a:noFill/>
          </a:ln>
          <a:effectLst>
            <a:outerShdw blurRad="50800" dist="38100" dir="13500000" algn="br" rotWithShape="0">
              <a:prstClr val="black">
                <a:alpha val="40000"/>
              </a:prstClr>
            </a:outerShdw>
          </a:effectLst>
        </p:spPr>
      </p:pic>
      <p:cxnSp>
        <p:nvCxnSpPr>
          <p:cNvPr id="10" name="Shape 699"/>
          <p:cNvCxnSpPr>
            <a:cxnSpLocks/>
          </p:cNvCxnSpPr>
          <p:nvPr/>
        </p:nvCxnSpPr>
        <p:spPr bwMode="auto">
          <a:xfrm flipH="1" flipV="1">
            <a:off x="500076" y="2686155"/>
            <a:ext cx="7528" cy="2284586"/>
          </a:xfrm>
          <a:prstGeom prst="straightConnector1">
            <a:avLst/>
          </a:prstGeom>
          <a:noFill/>
          <a:ln w="25400" cap="flat" cmpd="sng">
            <a:solidFill>
              <a:srgbClr val="EC6839"/>
            </a:solidFill>
            <a:prstDash val="solid"/>
            <a:round/>
            <a:headEnd type="none" w="med" len="med"/>
            <a:tailEnd type="triangle" w="lg" len="lg"/>
          </a:ln>
        </p:spPr>
      </p:cxnSp>
      <p:grpSp>
        <p:nvGrpSpPr>
          <p:cNvPr id="14" name="Groupe 13">
            <a:extLst>
              <a:ext uri="{FF2B5EF4-FFF2-40B4-BE49-F238E27FC236}">
                <a16:creationId xmlns:a16="http://schemas.microsoft.com/office/drawing/2014/main" id="{9507DDE0-867A-34E1-7D00-A703D944D1ED}"/>
              </a:ext>
            </a:extLst>
          </p:cNvPr>
          <p:cNvGrpSpPr/>
          <p:nvPr/>
        </p:nvGrpSpPr>
        <p:grpSpPr>
          <a:xfrm>
            <a:off x="4294824" y="4583702"/>
            <a:ext cx="4608512" cy="1800199"/>
            <a:chOff x="4421237" y="3656278"/>
            <a:chExt cx="4608512" cy="1800199"/>
          </a:xfrm>
        </p:grpSpPr>
        <p:pic>
          <p:nvPicPr>
            <p:cNvPr id="6" name="Shape 827"/>
            <p:cNvPicPr/>
            <p:nvPr/>
          </p:nvPicPr>
          <p:blipFill>
            <a:blip r:embed="rId3">
              <a:alphaModFix/>
            </a:blip>
            <a:srcRect l="31594" t="37799" r="30607" b="35950"/>
            <a:stretch/>
          </p:blipFill>
          <p:spPr bwMode="auto">
            <a:xfrm>
              <a:off x="4421237" y="3656278"/>
              <a:ext cx="4608512" cy="1800199"/>
            </a:xfrm>
            <a:prstGeom prst="rect">
              <a:avLst/>
            </a:prstGeom>
            <a:noFill/>
            <a:ln>
              <a:noFill/>
            </a:ln>
            <a:effectLst>
              <a:outerShdw blurRad="50800" dist="38100" dir="13500000" algn="br" rotWithShape="0">
                <a:prstClr val="black">
                  <a:alpha val="40000"/>
                </a:prstClr>
              </a:outerShdw>
            </a:effectLst>
          </p:spPr>
        </p:pic>
        <p:cxnSp>
          <p:nvCxnSpPr>
            <p:cNvPr id="13" name="Connecteur droit 4"/>
            <p:cNvCxnSpPr>
              <a:cxnSpLocks/>
            </p:cNvCxnSpPr>
            <p:nvPr/>
          </p:nvCxnSpPr>
          <p:spPr bwMode="auto">
            <a:xfrm>
              <a:off x="6444208" y="4323240"/>
              <a:ext cx="21602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Espace réservé du numéro de diapositive 2">
            <a:extLst>
              <a:ext uri="{FF2B5EF4-FFF2-40B4-BE49-F238E27FC236}">
                <a16:creationId xmlns:a16="http://schemas.microsoft.com/office/drawing/2014/main" id="{B7E2AE6E-2D5A-39DD-573D-CA4C9D31E545}"/>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117</a:t>
            </a:fld>
            <a:endParaRPr lang="fr-FR"/>
          </a:p>
        </p:txBody>
      </p:sp>
      <p:sp>
        <p:nvSpPr>
          <p:cNvPr id="3" name="Shape 812">
            <a:extLst>
              <a:ext uri="{FF2B5EF4-FFF2-40B4-BE49-F238E27FC236}">
                <a16:creationId xmlns:a16="http://schemas.microsoft.com/office/drawing/2014/main" id="{ADE47925-63B2-B27E-4C6B-8BBC3A263D4C}"/>
              </a:ext>
            </a:extLst>
          </p:cNvPr>
          <p:cNvSpPr>
            <a:spLocks/>
          </p:cNvSpPr>
          <p:nvPr/>
        </p:nvSpPr>
        <p:spPr bwMode="auto">
          <a:xfrm>
            <a:off x="179511" y="4942166"/>
            <a:ext cx="2262237" cy="1555949"/>
          </a:xfrm>
          <a:prstGeom prst="rect">
            <a:avLst/>
          </a:prstGeom>
          <a:solidFill>
            <a:schemeClr val="bg1"/>
          </a:solidFill>
          <a:ln>
            <a:solidFill>
              <a:srgbClr val="EC6839"/>
            </a:solidFill>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ctr">
              <a:spcBef>
                <a:spcPts val="0"/>
              </a:spcBef>
              <a:spcAft>
                <a:spcPts val="0"/>
              </a:spcAft>
              <a:buSzPct val="25000"/>
              <a:buNone/>
              <a:defRPr/>
            </a:pPr>
            <a:r>
              <a:rPr lang="fr-FR" sz="2000" b="0" i="0" u="none" strike="noStrike" cap="none">
                <a:solidFill>
                  <a:schemeClr val="dk1"/>
                </a:solidFill>
                <a:latin typeface="Arial Narrow" panose="020B0606020202030204" pitchFamily="34" charset="0"/>
                <a:ea typeface="Verdana"/>
                <a:cs typeface="Verdana"/>
              </a:rPr>
              <a:t>Clic droit sur un composant &lt;c&gt; parent du nœud concerné</a:t>
            </a:r>
          </a:p>
        </p:txBody>
      </p:sp>
      <p:sp>
        <p:nvSpPr>
          <p:cNvPr id="11" name="Shape 819">
            <a:extLst>
              <a:ext uri="{FF2B5EF4-FFF2-40B4-BE49-F238E27FC236}">
                <a16:creationId xmlns:a16="http://schemas.microsoft.com/office/drawing/2014/main" id="{9CC38E3D-4D22-3DEE-3ED5-F68EB0A0A68F}"/>
              </a:ext>
            </a:extLst>
          </p:cNvPr>
          <p:cNvSpPr txBox="1">
            <a:spLocks/>
          </p:cNvSpPr>
          <p:nvPr/>
        </p:nvSpPr>
        <p:spPr bwMode="auto">
          <a:xfrm>
            <a:off x="4120331" y="1742463"/>
            <a:ext cx="4902459" cy="2761330"/>
          </a:xfrm>
          <a:prstGeom prst="rect">
            <a:avLst/>
          </a:prstGeom>
        </p:spPr>
        <p:txBody>
          <a:bodyPr vert="horz" lIns="72000" tIns="45720" rIns="91440" bIns="45720" rtlCol="0">
            <a:normAutofit fontScale="92500"/>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r>
              <a:rPr lang="fr-FR" sz="2200"/>
              <a:t>Ne peux concerner qu'un &lt;c&gt; et ses descendants éventuels (pas le haut niveau)</a:t>
            </a:r>
          </a:p>
          <a:p>
            <a:pPr lvl="1"/>
            <a:r>
              <a:rPr lang="fr-FR" sz="2200"/>
              <a:t>Possible seulement pour de petits ensembles</a:t>
            </a:r>
          </a:p>
          <a:p>
            <a:pPr marL="342900" lvl="1" indent="0">
              <a:buNone/>
            </a:pPr>
            <a:r>
              <a:rPr lang="fr-FR" sz="2200">
                <a:solidFill>
                  <a:srgbClr val="C00000"/>
                </a:solidFill>
                <a:sym typeface="Wingdings" panose="05000000000000000000" pitchFamily="2" charset="2"/>
              </a:rPr>
              <a:t>A privilégier pour les modifications ponctuelles</a:t>
            </a:r>
          </a:p>
          <a:p>
            <a:pPr marL="342900" lvl="1" indent="0">
              <a:buNone/>
            </a:pPr>
            <a:r>
              <a:rPr lang="fr-FR" sz="2200">
                <a:solidFill>
                  <a:srgbClr val="C00000"/>
                </a:solidFill>
                <a:sym typeface="Wingdings" panose="05000000000000000000" pitchFamily="2" charset="2"/>
              </a:rPr>
              <a:t>Privilégier la publication partielle du parent déjà publié pour des composants nouveaux</a:t>
            </a:r>
            <a:endParaRPr lang="fr-FR" b="1">
              <a:solidFill>
                <a:srgbClr val="C00000"/>
              </a:solidFill>
            </a:endParaRPr>
          </a:p>
          <a:p>
            <a:endParaRPr lang="fr-FR"/>
          </a:p>
        </p:txBody>
      </p:sp>
      <p:sp>
        <p:nvSpPr>
          <p:cNvPr id="8" name="Espace réservé du pied de page 3">
            <a:extLst>
              <a:ext uri="{FF2B5EF4-FFF2-40B4-BE49-F238E27FC236}">
                <a16:creationId xmlns:a16="http://schemas.microsoft.com/office/drawing/2014/main" id="{341439E8-3F02-938D-C819-A0C671F2B757}"/>
              </a:ext>
            </a:extLst>
          </p:cNvPr>
          <p:cNvSpPr txBox="1">
            <a:spLocks/>
          </p:cNvSpPr>
          <p:nvPr/>
        </p:nvSpPr>
        <p:spPr bwMode="auto">
          <a:xfrm>
            <a:off x="403699" y="6428409"/>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a:t>
            </a:r>
            <a:r>
              <a:rPr lang="fr-FR" sz="1050">
                <a:solidFill>
                  <a:schemeClr val="tx2"/>
                </a:solidFill>
                <a:latin typeface="Arial Narrow" panose="020B0606020202030204" pitchFamily="34" charset="0"/>
                <a:hlinkClick r:id="rId4">
                  <a:extLst>
                    <a:ext uri="{A12FA001-AC4F-418D-AE19-62706E023703}">
                      <ahyp:hlinkClr xmlns:ahyp="http://schemas.microsoft.com/office/drawing/2018/hyperlinkcolor" val="tx"/>
                    </a:ext>
                  </a:extLst>
                </a:hlinkClick>
              </a:rPr>
              <a:t>https//documentation.abes.fr/aidecalames/manueloutildecatalogage/index.html#Republier</a:t>
            </a:r>
            <a:endParaRPr lang="fr-FR" sz="1050">
              <a:latin typeface="Arial Narrow" panose="020B0606020202030204" pitchFamily="34" charset="0"/>
            </a:endParaRPr>
          </a:p>
        </p:txBody>
      </p:sp>
    </p:spTree>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Shape 1059">
            <a:extLst>
              <a:ext uri="{FF2B5EF4-FFF2-40B4-BE49-F238E27FC236}">
                <a16:creationId xmlns:a16="http://schemas.microsoft.com/office/drawing/2014/main" id="{73DA481A-E3A4-47C6-A641-BC0C13DAE383}"/>
              </a:ext>
            </a:extLst>
          </p:cNvPr>
          <p:cNvSpPr txBox="1">
            <a:spLocks/>
          </p:cNvSpPr>
          <p:nvPr/>
        </p:nvSpPr>
        <p:spPr bwMode="auto">
          <a:xfrm>
            <a:off x="539250" y="1089817"/>
            <a:ext cx="3299222" cy="436593"/>
          </a:xfrm>
          <a:prstGeom prst="rect">
            <a:avLst/>
          </a:prstGeom>
        </p:spPr>
        <p:txBody>
          <a:bodyPr vert="horz" lIns="72000" tIns="45720" rIns="91440" bIns="45720" rtlCol="0">
            <a:normAutofit lnSpcReduction="10000"/>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fr-FR"/>
              <a:t>Lire les « traces »		</a:t>
            </a:r>
          </a:p>
        </p:txBody>
      </p:sp>
      <p:pic>
        <p:nvPicPr>
          <p:cNvPr id="6" name="Shape 838"/>
          <p:cNvPicPr/>
          <p:nvPr/>
        </p:nvPicPr>
        <p:blipFill>
          <a:blip r:embed="rId3">
            <a:alphaModFix/>
          </a:blip>
          <a:stretch/>
        </p:blipFill>
        <p:spPr bwMode="auto">
          <a:xfrm>
            <a:off x="3330953" y="1136868"/>
            <a:ext cx="304799" cy="304799"/>
          </a:xfrm>
          <a:prstGeom prst="rect">
            <a:avLst/>
          </a:prstGeom>
          <a:noFill/>
          <a:ln>
            <a:noFill/>
          </a:ln>
        </p:spPr>
      </p:pic>
      <p:grpSp>
        <p:nvGrpSpPr>
          <p:cNvPr id="9" name="Groupe 4"/>
          <p:cNvGrpSpPr/>
          <p:nvPr/>
        </p:nvGrpSpPr>
        <p:grpSpPr bwMode="auto">
          <a:xfrm>
            <a:off x="411313" y="1849833"/>
            <a:ext cx="3800648" cy="4338191"/>
            <a:chOff x="611560" y="1597264"/>
            <a:chExt cx="3800648" cy="4338191"/>
          </a:xfrm>
          <a:effectLst>
            <a:outerShdw blurRad="50800" dist="38100" dir="13500000" algn="br" rotWithShape="0">
              <a:prstClr val="black">
                <a:alpha val="40000"/>
              </a:prstClr>
            </a:outerShdw>
          </a:effectLst>
        </p:grpSpPr>
        <p:pic>
          <p:nvPicPr>
            <p:cNvPr id="10" name="Shape 839"/>
            <p:cNvPicPr/>
            <p:nvPr/>
          </p:nvPicPr>
          <p:blipFill>
            <a:blip r:embed="rId4">
              <a:alphaModFix/>
            </a:blip>
            <a:srcRect r="48090"/>
            <a:stretch/>
          </p:blipFill>
          <p:spPr bwMode="auto">
            <a:xfrm>
              <a:off x="611560" y="1597264"/>
              <a:ext cx="3800648" cy="4237038"/>
            </a:xfrm>
            <a:prstGeom prst="rect">
              <a:avLst/>
            </a:prstGeom>
            <a:noFill/>
            <a:ln>
              <a:noFill/>
            </a:ln>
          </p:spPr>
        </p:pic>
        <p:pic>
          <p:nvPicPr>
            <p:cNvPr id="11" name="Image 1"/>
            <p:cNvPicPr>
              <a:picLocks noChangeAspect="1"/>
            </p:cNvPicPr>
            <p:nvPr/>
          </p:nvPicPr>
          <p:blipFill>
            <a:blip r:embed="rId5"/>
            <a:stretch/>
          </p:blipFill>
          <p:spPr bwMode="auto">
            <a:xfrm>
              <a:off x="1492566" y="3572925"/>
              <a:ext cx="2038634" cy="2362530"/>
            </a:xfrm>
            <a:prstGeom prst="rect">
              <a:avLst/>
            </a:prstGeom>
          </p:spPr>
        </p:pic>
      </p:grpSp>
      <p:pic>
        <p:nvPicPr>
          <p:cNvPr id="12" name="Shape 839"/>
          <p:cNvPicPr/>
          <p:nvPr/>
        </p:nvPicPr>
        <p:blipFill>
          <a:blip r:embed="rId4">
            <a:alphaModFix/>
          </a:blip>
          <a:srcRect l="51541" b="5025"/>
          <a:stretch/>
        </p:blipFill>
        <p:spPr bwMode="auto">
          <a:xfrm>
            <a:off x="4932040" y="1853208"/>
            <a:ext cx="3547938" cy="4024064"/>
          </a:xfrm>
          <a:prstGeom prst="rect">
            <a:avLst/>
          </a:prstGeom>
          <a:noFill/>
          <a:ln>
            <a:noFill/>
          </a:ln>
        </p:spPr>
      </p:pic>
      <p:sp>
        <p:nvSpPr>
          <p:cNvPr id="2" name="Espace réservé du numéro de diapositive 2">
            <a:extLst>
              <a:ext uri="{FF2B5EF4-FFF2-40B4-BE49-F238E27FC236}">
                <a16:creationId xmlns:a16="http://schemas.microsoft.com/office/drawing/2014/main" id="{E93DB33F-A8D5-8799-A18D-FA43B669C23E}"/>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118</a:t>
            </a:fld>
            <a:endParaRPr lang="fr-FR"/>
          </a:p>
        </p:txBody>
      </p:sp>
      <p:sp>
        <p:nvSpPr>
          <p:cNvPr id="7" name="Shape 1059">
            <a:extLst>
              <a:ext uri="{FF2B5EF4-FFF2-40B4-BE49-F238E27FC236}">
                <a16:creationId xmlns:a16="http://schemas.microsoft.com/office/drawing/2014/main" id="{9CB4149D-2D15-21A6-35BD-613C50C85C79}"/>
              </a:ext>
            </a:extLst>
          </p:cNvPr>
          <p:cNvSpPr txBox="1">
            <a:spLocks/>
          </p:cNvSpPr>
          <p:nvPr/>
        </p:nvSpPr>
        <p:spPr bwMode="auto">
          <a:xfrm>
            <a:off x="4791430" y="1066532"/>
            <a:ext cx="3644597" cy="458712"/>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fr-FR"/>
              <a:t>Aller voir la dernière ligne</a:t>
            </a:r>
          </a:p>
        </p:txBody>
      </p:sp>
      <p:sp>
        <p:nvSpPr>
          <p:cNvPr id="8" name="Titre 7">
            <a:extLst>
              <a:ext uri="{FF2B5EF4-FFF2-40B4-BE49-F238E27FC236}">
                <a16:creationId xmlns:a16="http://schemas.microsoft.com/office/drawing/2014/main" id="{6CA73FDA-D75B-55EA-BBD5-19B9AC92B366}"/>
              </a:ext>
            </a:extLst>
          </p:cNvPr>
          <p:cNvSpPr>
            <a:spLocks noGrp="1"/>
          </p:cNvSpPr>
          <p:nvPr>
            <p:ph type="title"/>
          </p:nvPr>
        </p:nvSpPr>
        <p:spPr/>
        <p:txBody>
          <a:bodyPr/>
          <a:lstStyle/>
          <a:p>
            <a:r>
              <a:rPr lang="fr-FR"/>
              <a:t>Résultat de la publication</a:t>
            </a:r>
          </a:p>
        </p:txBody>
      </p:sp>
    </p:spTree>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 name="Shape 845"/>
          <p:cNvSpPr>
            <a:spLocks/>
          </p:cNvSpPr>
          <p:nvPr/>
        </p:nvSpPr>
        <p:spPr bwMode="auto">
          <a:xfrm>
            <a:off x="5091243" y="729298"/>
            <a:ext cx="3801237" cy="1801767"/>
          </a:xfrm>
          <a:prstGeom prst="rect">
            <a:avLst/>
          </a:prstGeom>
          <a:noFill/>
          <a:ln>
            <a:noFill/>
          </a:ln>
        </p:spPr>
        <p:txBody>
          <a:bodyPr lIns="84850" tIns="42425" rIns="84850" bIns="42425" anchor="t" anchorCtr="0">
            <a:noAutofit/>
          </a:bodyPr>
          <a:lstStyle>
            <a:defPPr marR="0" algn="l">
              <a:lnSpc>
                <a:spcPct val="100000"/>
              </a:lnSpc>
              <a:spcBef>
                <a:spcPts val="0"/>
              </a:spcBef>
              <a:spcAft>
                <a:spcPts val="0"/>
              </a:spcAft>
            </a:defPPr>
            <a:lvl1pPr marL="317500" marR="0" indent="-317500" algn="l">
              <a:lnSpc>
                <a:spcPct val="100000"/>
              </a:lnSpc>
              <a:spcBef>
                <a:spcPts val="600"/>
              </a:spcBef>
              <a:spcAft>
                <a:spcPts val="0"/>
              </a:spcAft>
              <a:buClr>
                <a:schemeClr val="dk1"/>
              </a:buClr>
              <a:buFont typeface="Arial"/>
              <a:buNone/>
              <a:defRPr sz="1400" b="0" i="0" u="none" strike="noStrike" cap="none">
                <a:solidFill>
                  <a:srgbClr val="000000"/>
                </a:solidFill>
                <a:latin typeface="Arial"/>
                <a:ea typeface="Arial"/>
                <a:cs typeface="Arial"/>
              </a:defRPr>
            </a:lvl1pPr>
            <a:lvl2pPr marL="688975" marR="0" indent="-104775" algn="l">
              <a:lnSpc>
                <a:spcPct val="100000"/>
              </a:lnSpc>
              <a:spcBef>
                <a:spcPts val="520"/>
              </a:spcBef>
              <a:spcAft>
                <a:spcPts val="0"/>
              </a:spcAft>
              <a:buClr>
                <a:schemeClr val="dk1"/>
              </a:buClr>
              <a:buFont typeface="Arial"/>
              <a:buChar char="–"/>
              <a:defRPr sz="1400" b="0" i="0" u="none" strike="noStrike" cap="none">
                <a:solidFill>
                  <a:srgbClr val="000000"/>
                </a:solidFill>
                <a:latin typeface="Arial"/>
                <a:ea typeface="Arial"/>
                <a:cs typeface="Arial"/>
              </a:defRPr>
            </a:lvl2pPr>
            <a:lvl3pPr marL="1060450" marR="0" indent="-82550" algn="l">
              <a:lnSpc>
                <a:spcPct val="100000"/>
              </a:lnSpc>
              <a:spcBef>
                <a:spcPts val="440"/>
              </a:spcBef>
              <a:spcAft>
                <a:spcPts val="0"/>
              </a:spcAft>
              <a:buClr>
                <a:schemeClr val="dk1"/>
              </a:buClr>
              <a:buFont typeface="Arial"/>
              <a:buChar char="•"/>
              <a:defRPr sz="1400" b="0" i="0" u="none" strike="noStrike" cap="none">
                <a:solidFill>
                  <a:srgbClr val="000000"/>
                </a:solidFill>
                <a:latin typeface="Arial"/>
                <a:ea typeface="Arial"/>
                <a:cs typeface="Arial"/>
              </a:defRPr>
            </a:lvl3pPr>
            <a:lvl4pPr marL="1484313" marR="0" indent="-100012" algn="l">
              <a:lnSpc>
                <a:spcPct val="100000"/>
              </a:lnSpc>
              <a:spcBef>
                <a:spcPts val="360"/>
              </a:spcBef>
              <a:spcAft>
                <a:spcPts val="0"/>
              </a:spcAft>
              <a:buClr>
                <a:schemeClr val="dk1"/>
              </a:buClr>
              <a:buFont typeface="Arial"/>
              <a:buChar char="–"/>
              <a:defRPr sz="1400" b="0" i="0" u="none" strike="noStrike" cap="none">
                <a:solidFill>
                  <a:srgbClr val="000000"/>
                </a:solidFill>
                <a:latin typeface="Arial"/>
                <a:ea typeface="Arial"/>
                <a:cs typeface="Arial"/>
              </a:defRPr>
            </a:lvl4pPr>
            <a:lvl5pPr marL="1908175" marR="0" indent="-104775" algn="l">
              <a:lnSpc>
                <a:spcPct val="100000"/>
              </a:lnSpc>
              <a:spcBef>
                <a:spcPts val="360"/>
              </a:spcBef>
              <a:spcAft>
                <a:spcPts val="0"/>
              </a:spcAft>
              <a:buClr>
                <a:schemeClr val="dk1"/>
              </a:buClr>
              <a:buFont typeface="Arial"/>
              <a:buChar char="»"/>
              <a:defRPr sz="1400" b="0" i="0" u="none" strike="noStrike" cap="none">
                <a:solidFill>
                  <a:srgbClr val="000000"/>
                </a:solidFill>
                <a:latin typeface="Arial"/>
                <a:ea typeface="Arial"/>
                <a:cs typeface="Arial"/>
              </a:defRPr>
            </a:lvl5pPr>
            <a:lvl6pPr marL="2333969" marR="0" indent="-98768" algn="l">
              <a:lnSpc>
                <a:spcPct val="100000"/>
              </a:lnSpc>
              <a:spcBef>
                <a:spcPts val="360"/>
              </a:spcBef>
              <a:spcAft>
                <a:spcPts val="0"/>
              </a:spcAft>
              <a:buClr>
                <a:schemeClr val="dk1"/>
              </a:buClr>
              <a:buFont typeface="Arial"/>
              <a:buChar char="•"/>
              <a:defRPr sz="1400" b="0" i="0" u="none" strike="noStrike" cap="none">
                <a:solidFill>
                  <a:srgbClr val="000000"/>
                </a:solidFill>
                <a:latin typeface="Arial"/>
                <a:ea typeface="Arial"/>
                <a:cs typeface="Arial"/>
              </a:defRPr>
            </a:lvl6pPr>
            <a:lvl7pPr marL="2758327" marR="0" indent="-104025" algn="l">
              <a:lnSpc>
                <a:spcPct val="100000"/>
              </a:lnSpc>
              <a:spcBef>
                <a:spcPts val="360"/>
              </a:spcBef>
              <a:spcAft>
                <a:spcPts val="0"/>
              </a:spcAft>
              <a:buClr>
                <a:schemeClr val="dk1"/>
              </a:buClr>
              <a:buFont typeface="Arial"/>
              <a:buChar char="•"/>
              <a:defRPr sz="1400" b="0" i="0" u="none" strike="noStrike" cap="none">
                <a:solidFill>
                  <a:srgbClr val="000000"/>
                </a:solidFill>
                <a:latin typeface="Arial"/>
                <a:ea typeface="Arial"/>
                <a:cs typeface="Arial"/>
              </a:defRPr>
            </a:lvl7pPr>
            <a:lvl8pPr marL="3182685" marR="0" indent="-109284" algn="l">
              <a:lnSpc>
                <a:spcPct val="100000"/>
              </a:lnSpc>
              <a:spcBef>
                <a:spcPts val="360"/>
              </a:spcBef>
              <a:spcAft>
                <a:spcPts val="0"/>
              </a:spcAft>
              <a:buClr>
                <a:schemeClr val="dk1"/>
              </a:buClr>
              <a:buFont typeface="Arial"/>
              <a:buChar char="•"/>
              <a:defRPr sz="1400" b="0" i="0" u="none" strike="noStrike" cap="none">
                <a:solidFill>
                  <a:srgbClr val="000000"/>
                </a:solidFill>
                <a:latin typeface="Arial"/>
                <a:ea typeface="Arial"/>
                <a:cs typeface="Arial"/>
              </a:defRPr>
            </a:lvl8pPr>
            <a:lvl9pPr marL="3607044" marR="0" indent="-101844" algn="l">
              <a:lnSpc>
                <a:spcPct val="100000"/>
              </a:lnSpc>
              <a:spcBef>
                <a:spcPts val="360"/>
              </a:spcBef>
              <a:spcAft>
                <a:spcPts val="0"/>
              </a:spcAft>
              <a:buClr>
                <a:schemeClr val="dk1"/>
              </a:buClr>
              <a:buFont typeface="Arial"/>
              <a:buChar char="•"/>
              <a:defRPr sz="1400" b="0" i="0" u="none" strike="noStrike" cap="none">
                <a:solidFill>
                  <a:srgbClr val="000000"/>
                </a:solidFill>
                <a:latin typeface="Arial"/>
                <a:ea typeface="Arial"/>
                <a:cs typeface="Arial"/>
              </a:defRPr>
            </a:lvl9pPr>
          </a:lstStyle>
          <a:p>
            <a:pPr marL="457200" indent="-457200">
              <a:spcBef>
                <a:spcPts val="0"/>
              </a:spcBef>
              <a:buSzPct val="25000"/>
              <a:buFontTx/>
              <a:buChar char="-"/>
              <a:defRPr/>
            </a:pPr>
            <a:endParaRPr lang="fr-FR" sz="2400" i="1">
              <a:solidFill>
                <a:schemeClr val="dk1"/>
              </a:solidFill>
              <a:latin typeface="Verdana"/>
              <a:ea typeface="Verdana"/>
              <a:cs typeface="Verdana"/>
            </a:endParaRPr>
          </a:p>
        </p:txBody>
      </p:sp>
      <p:sp>
        <p:nvSpPr>
          <p:cNvPr id="12" name="Shape 845"/>
          <p:cNvSpPr>
            <a:spLocks/>
          </p:cNvSpPr>
          <p:nvPr/>
        </p:nvSpPr>
        <p:spPr bwMode="auto">
          <a:xfrm>
            <a:off x="-176068" y="3995005"/>
            <a:ext cx="2544092" cy="2158174"/>
          </a:xfrm>
          <a:prstGeom prst="rect">
            <a:avLst/>
          </a:prstGeom>
          <a:noFill/>
          <a:ln>
            <a:noFill/>
          </a:ln>
        </p:spPr>
        <p:txBody>
          <a:bodyPr lIns="84850" tIns="42425" rIns="84850" bIns="42425" anchor="t" anchorCtr="0">
            <a:noAutofit/>
          </a:bodyPr>
          <a:lstStyle>
            <a:defPPr marR="0" algn="l">
              <a:lnSpc>
                <a:spcPct val="100000"/>
              </a:lnSpc>
              <a:spcBef>
                <a:spcPts val="0"/>
              </a:spcBef>
              <a:spcAft>
                <a:spcPts val="0"/>
              </a:spcAft>
            </a:defPPr>
            <a:lvl1pPr marL="317500" marR="0" indent="-317500" algn="l">
              <a:lnSpc>
                <a:spcPct val="100000"/>
              </a:lnSpc>
              <a:spcBef>
                <a:spcPts val="600"/>
              </a:spcBef>
              <a:spcAft>
                <a:spcPts val="0"/>
              </a:spcAft>
              <a:buClr>
                <a:schemeClr val="dk1"/>
              </a:buClr>
              <a:buFont typeface="Arial"/>
              <a:buNone/>
              <a:defRPr sz="1400" b="0" i="0" u="none" strike="noStrike" cap="none">
                <a:solidFill>
                  <a:srgbClr val="000000"/>
                </a:solidFill>
                <a:latin typeface="Arial"/>
                <a:ea typeface="Arial"/>
                <a:cs typeface="Arial"/>
              </a:defRPr>
            </a:lvl1pPr>
            <a:lvl2pPr marL="688975" marR="0" indent="-104775" algn="l">
              <a:lnSpc>
                <a:spcPct val="100000"/>
              </a:lnSpc>
              <a:spcBef>
                <a:spcPts val="520"/>
              </a:spcBef>
              <a:spcAft>
                <a:spcPts val="0"/>
              </a:spcAft>
              <a:buClr>
                <a:schemeClr val="dk1"/>
              </a:buClr>
              <a:buFont typeface="Arial"/>
              <a:buChar char="–"/>
              <a:defRPr sz="1400" b="0" i="0" u="none" strike="noStrike" cap="none">
                <a:solidFill>
                  <a:srgbClr val="000000"/>
                </a:solidFill>
                <a:latin typeface="Arial"/>
                <a:ea typeface="Arial"/>
                <a:cs typeface="Arial"/>
              </a:defRPr>
            </a:lvl2pPr>
            <a:lvl3pPr marL="1060450" marR="0" indent="-82550" algn="l">
              <a:lnSpc>
                <a:spcPct val="100000"/>
              </a:lnSpc>
              <a:spcBef>
                <a:spcPts val="440"/>
              </a:spcBef>
              <a:spcAft>
                <a:spcPts val="0"/>
              </a:spcAft>
              <a:buClr>
                <a:schemeClr val="dk1"/>
              </a:buClr>
              <a:buFont typeface="Arial"/>
              <a:buChar char="•"/>
              <a:defRPr sz="1400" b="0" i="0" u="none" strike="noStrike" cap="none">
                <a:solidFill>
                  <a:srgbClr val="000000"/>
                </a:solidFill>
                <a:latin typeface="Arial"/>
                <a:ea typeface="Arial"/>
                <a:cs typeface="Arial"/>
              </a:defRPr>
            </a:lvl3pPr>
            <a:lvl4pPr marL="1484313" marR="0" indent="-100012" algn="l">
              <a:lnSpc>
                <a:spcPct val="100000"/>
              </a:lnSpc>
              <a:spcBef>
                <a:spcPts val="360"/>
              </a:spcBef>
              <a:spcAft>
                <a:spcPts val="0"/>
              </a:spcAft>
              <a:buClr>
                <a:schemeClr val="dk1"/>
              </a:buClr>
              <a:buFont typeface="Arial"/>
              <a:buChar char="–"/>
              <a:defRPr sz="1400" b="0" i="0" u="none" strike="noStrike" cap="none">
                <a:solidFill>
                  <a:srgbClr val="000000"/>
                </a:solidFill>
                <a:latin typeface="Arial"/>
                <a:ea typeface="Arial"/>
                <a:cs typeface="Arial"/>
              </a:defRPr>
            </a:lvl4pPr>
            <a:lvl5pPr marL="1908175" marR="0" indent="-104775" algn="l">
              <a:lnSpc>
                <a:spcPct val="100000"/>
              </a:lnSpc>
              <a:spcBef>
                <a:spcPts val="360"/>
              </a:spcBef>
              <a:spcAft>
                <a:spcPts val="0"/>
              </a:spcAft>
              <a:buClr>
                <a:schemeClr val="dk1"/>
              </a:buClr>
              <a:buFont typeface="Arial"/>
              <a:buChar char="»"/>
              <a:defRPr sz="1400" b="0" i="0" u="none" strike="noStrike" cap="none">
                <a:solidFill>
                  <a:srgbClr val="000000"/>
                </a:solidFill>
                <a:latin typeface="Arial"/>
                <a:ea typeface="Arial"/>
                <a:cs typeface="Arial"/>
              </a:defRPr>
            </a:lvl5pPr>
            <a:lvl6pPr marL="2333969" marR="0" indent="-98768" algn="l">
              <a:lnSpc>
                <a:spcPct val="100000"/>
              </a:lnSpc>
              <a:spcBef>
                <a:spcPts val="360"/>
              </a:spcBef>
              <a:spcAft>
                <a:spcPts val="0"/>
              </a:spcAft>
              <a:buClr>
                <a:schemeClr val="dk1"/>
              </a:buClr>
              <a:buFont typeface="Arial"/>
              <a:buChar char="•"/>
              <a:defRPr sz="1400" b="0" i="0" u="none" strike="noStrike" cap="none">
                <a:solidFill>
                  <a:srgbClr val="000000"/>
                </a:solidFill>
                <a:latin typeface="Arial"/>
                <a:ea typeface="Arial"/>
                <a:cs typeface="Arial"/>
              </a:defRPr>
            </a:lvl6pPr>
            <a:lvl7pPr marL="2758327" marR="0" indent="-104025" algn="l">
              <a:lnSpc>
                <a:spcPct val="100000"/>
              </a:lnSpc>
              <a:spcBef>
                <a:spcPts val="360"/>
              </a:spcBef>
              <a:spcAft>
                <a:spcPts val="0"/>
              </a:spcAft>
              <a:buClr>
                <a:schemeClr val="dk1"/>
              </a:buClr>
              <a:buFont typeface="Arial"/>
              <a:buChar char="•"/>
              <a:defRPr sz="1400" b="0" i="0" u="none" strike="noStrike" cap="none">
                <a:solidFill>
                  <a:srgbClr val="000000"/>
                </a:solidFill>
                <a:latin typeface="Arial"/>
                <a:ea typeface="Arial"/>
                <a:cs typeface="Arial"/>
              </a:defRPr>
            </a:lvl7pPr>
            <a:lvl8pPr marL="3182685" marR="0" indent="-109284" algn="l">
              <a:lnSpc>
                <a:spcPct val="100000"/>
              </a:lnSpc>
              <a:spcBef>
                <a:spcPts val="360"/>
              </a:spcBef>
              <a:spcAft>
                <a:spcPts val="0"/>
              </a:spcAft>
              <a:buClr>
                <a:schemeClr val="dk1"/>
              </a:buClr>
              <a:buFont typeface="Arial"/>
              <a:buChar char="•"/>
              <a:defRPr sz="1400" b="0" i="0" u="none" strike="noStrike" cap="none">
                <a:solidFill>
                  <a:srgbClr val="000000"/>
                </a:solidFill>
                <a:latin typeface="Arial"/>
                <a:ea typeface="Arial"/>
                <a:cs typeface="Arial"/>
              </a:defRPr>
            </a:lvl8pPr>
            <a:lvl9pPr marL="3607044" marR="0" indent="-101844" algn="l">
              <a:lnSpc>
                <a:spcPct val="100000"/>
              </a:lnSpc>
              <a:spcBef>
                <a:spcPts val="360"/>
              </a:spcBef>
              <a:spcAft>
                <a:spcPts val="0"/>
              </a:spcAft>
              <a:buClr>
                <a:schemeClr val="dk1"/>
              </a:buClr>
              <a:buFont typeface="Arial"/>
              <a:buChar char="•"/>
              <a:defRPr sz="1400" b="0" i="0" u="none" strike="noStrike" cap="none">
                <a:solidFill>
                  <a:srgbClr val="000000"/>
                </a:solidFill>
                <a:latin typeface="Arial"/>
                <a:ea typeface="Arial"/>
                <a:cs typeface="Arial"/>
              </a:defRPr>
            </a:lvl9pPr>
          </a:lstStyle>
          <a:p>
            <a:pPr marL="342900" indent="-342900">
              <a:spcBef>
                <a:spcPts val="480"/>
              </a:spcBef>
              <a:buSzPct val="25000"/>
              <a:buFont typeface="Symbol"/>
              <a:buChar char="Þ"/>
              <a:defRPr/>
            </a:pPr>
            <a:endParaRPr lang="fr-FR" sz="1800">
              <a:solidFill>
                <a:schemeClr val="dk1"/>
              </a:solidFill>
              <a:latin typeface="Verdana"/>
              <a:ea typeface="Verdana"/>
              <a:cs typeface="Verdana"/>
            </a:endParaRPr>
          </a:p>
          <a:p>
            <a:pPr>
              <a:spcBef>
                <a:spcPts val="480"/>
              </a:spcBef>
              <a:buSzPct val="25000"/>
              <a:defRPr/>
            </a:pPr>
            <a:endParaRPr lang="fr-FR" sz="2400" i="1">
              <a:solidFill>
                <a:schemeClr val="dk1"/>
              </a:solidFill>
              <a:latin typeface="Verdana"/>
              <a:ea typeface="Verdana"/>
              <a:cs typeface="Verdana"/>
            </a:endParaRPr>
          </a:p>
        </p:txBody>
      </p:sp>
      <p:sp>
        <p:nvSpPr>
          <p:cNvPr id="2" name="Espace réservé du numéro de diapositive 2">
            <a:extLst>
              <a:ext uri="{FF2B5EF4-FFF2-40B4-BE49-F238E27FC236}">
                <a16:creationId xmlns:a16="http://schemas.microsoft.com/office/drawing/2014/main" id="{2D0DB8D9-E01F-4DEA-2BAB-E35718ACAFB2}"/>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119</a:t>
            </a:fld>
            <a:endParaRPr lang="fr-FR"/>
          </a:p>
        </p:txBody>
      </p:sp>
      <p:sp>
        <p:nvSpPr>
          <p:cNvPr id="3" name="Shape 1059">
            <a:extLst>
              <a:ext uri="{FF2B5EF4-FFF2-40B4-BE49-F238E27FC236}">
                <a16:creationId xmlns:a16="http://schemas.microsoft.com/office/drawing/2014/main" id="{486B6EF2-1A99-DEFA-2AAD-D301703956FA}"/>
              </a:ext>
            </a:extLst>
          </p:cNvPr>
          <p:cNvSpPr txBox="1">
            <a:spLocks/>
          </p:cNvSpPr>
          <p:nvPr/>
        </p:nvSpPr>
        <p:spPr bwMode="auto">
          <a:xfrm>
            <a:off x="545724" y="884005"/>
            <a:ext cx="8161107" cy="5716820"/>
          </a:xfrm>
          <a:prstGeom prst="rect">
            <a:avLst/>
          </a:prstGeom>
        </p:spPr>
        <p:txBody>
          <a:bodyPr vert="horz" lIns="72000" tIns="45720" rIns="91440" bIns="45720" rtlCol="0">
            <a:normAutofit lnSpcReduction="10000"/>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fr-FR"/>
              <a:t>En cas d’ID de &lt;c&gt; doublon</a:t>
            </a:r>
          </a:p>
          <a:p>
            <a:pPr lvl="1"/>
            <a:r>
              <a:rPr lang="fr-FR" sz="1900">
                <a:effectLst/>
                <a:ea typeface="Calibri" panose="020F0502020204030204" pitchFamily="34" charset="0"/>
                <a:cs typeface="Courier New" panose="02070309020205020404" pitchFamily="49" charset="0"/>
              </a:rPr>
              <a:t>« </a:t>
            </a:r>
            <a:r>
              <a:rPr lang="fr-FR" sz="2200" err="1">
                <a:effectLst/>
                <a:ea typeface="Calibri" panose="020F0502020204030204" pitchFamily="34" charset="0"/>
                <a:cs typeface="Courier New" panose="02070309020205020404" pitchFamily="49" charset="0"/>
              </a:rPr>
              <a:t>ErrMessage</a:t>
            </a:r>
            <a:r>
              <a:rPr lang="fr-FR" sz="2200">
                <a:effectLst/>
                <a:ea typeface="Calibri" panose="020F0502020204030204" pitchFamily="34" charset="0"/>
                <a:cs typeface="Courier New" panose="02070309020205020404" pitchFamily="49" charset="0"/>
              </a:rPr>
              <a:t> Impossible d'insérer une ligne de clé en double dans l'objet « </a:t>
            </a:r>
            <a:r>
              <a:rPr lang="fr-FR" sz="2200" err="1">
                <a:effectLst/>
                <a:ea typeface="Calibri" panose="020F0502020204030204" pitchFamily="34" charset="0"/>
                <a:cs typeface="Courier New" panose="02070309020205020404" pitchFamily="49" charset="0"/>
              </a:rPr>
              <a:t>dbo.DocumentIndexMain</a:t>
            </a:r>
            <a:r>
              <a:rPr lang="fr-FR" sz="2200">
                <a:effectLst/>
                <a:ea typeface="Calibri" panose="020F0502020204030204" pitchFamily="34" charset="0"/>
                <a:cs typeface="Courier New" panose="02070309020205020404" pitchFamily="49" charset="0"/>
              </a:rPr>
              <a:t> » avec un index unique « </a:t>
            </a:r>
            <a:r>
              <a:rPr lang="fr-FR" sz="2200" err="1">
                <a:effectLst/>
                <a:ea typeface="Calibri" panose="020F0502020204030204" pitchFamily="34" charset="0"/>
                <a:cs typeface="Courier New" panose="02070309020205020404" pitchFamily="49" charset="0"/>
              </a:rPr>
              <a:t>pk_DocumentIndexMain_id</a:t>
            </a:r>
            <a:r>
              <a:rPr lang="fr-FR" sz="2200">
                <a:effectLst/>
                <a:ea typeface="Calibri" panose="020F0502020204030204" pitchFamily="34" charset="0"/>
                <a:cs typeface="Courier New" panose="02070309020205020404" pitchFamily="49" charset="0"/>
              </a:rPr>
              <a:t> ». Valeur de clé dupliquée : (Calames-2009XX18161382101). </a:t>
            </a:r>
            <a:r>
              <a:rPr lang="fr-FR"/>
              <a:t>»</a:t>
            </a:r>
          </a:p>
          <a:p>
            <a:pPr marL="342900" lvl="1" indent="0">
              <a:buNone/>
            </a:pPr>
            <a:endParaRPr lang="fr-FR">
              <a:highlight>
                <a:srgbClr val="FFFF00"/>
              </a:highlight>
            </a:endParaRPr>
          </a:p>
          <a:p>
            <a:r>
              <a:rPr lang="fr-FR"/>
              <a:t>En cas de RCR non conforme</a:t>
            </a:r>
          </a:p>
          <a:p>
            <a:pPr lvl="1"/>
            <a:r>
              <a:rPr lang="fr-FR"/>
              <a:t>« </a:t>
            </a:r>
            <a:r>
              <a:rPr lang="fr-FR" sz="2200">
                <a:cs typeface="Courier New" panose="02070309020205020404" pitchFamily="49" charset="0"/>
              </a:rPr>
              <a:t>pas de </a:t>
            </a:r>
            <a:r>
              <a:rPr lang="fr-FR" sz="2200" err="1">
                <a:cs typeface="Courier New" panose="02070309020205020404" pitchFamily="49" charset="0"/>
              </a:rPr>
              <a:t>rcr</a:t>
            </a:r>
            <a:r>
              <a:rPr lang="fr-FR" sz="2200">
                <a:cs typeface="Courier New" panose="02070309020205020404" pitchFamily="49" charset="0"/>
              </a:rPr>
              <a:t> valide dans le fichier </a:t>
            </a:r>
            <a:r>
              <a:rPr lang="fr-FR" sz="2200" err="1">
                <a:cs typeface="Courier New" panose="02070309020205020404" pitchFamily="49" charset="0"/>
              </a:rPr>
              <a:t>ead</a:t>
            </a:r>
            <a:r>
              <a:rPr lang="fr-FR" sz="2200">
                <a:cs typeface="Courier New" panose="02070309020205020404" pitchFamily="49" charset="0"/>
              </a:rPr>
              <a:t> </a:t>
            </a:r>
            <a:r>
              <a:rPr lang="fr-FR"/>
              <a:t>»</a:t>
            </a:r>
          </a:p>
          <a:p>
            <a:pPr marL="342900" lvl="1" indent="0">
              <a:buNone/>
            </a:pPr>
            <a:endParaRPr lang="fr-FR"/>
          </a:p>
          <a:p>
            <a:r>
              <a:rPr lang="fr-FR"/>
              <a:t>En cas d’xml non conforme ou DTD non valide</a:t>
            </a:r>
          </a:p>
          <a:p>
            <a:pPr lvl="1"/>
            <a:r>
              <a:rPr lang="fr-FR"/>
              <a:t>«  </a:t>
            </a:r>
            <a:r>
              <a:rPr lang="fr-FR" sz="2200" err="1">
                <a:cs typeface="Courier New" panose="02070309020205020404" pitchFamily="49" charset="0"/>
              </a:rPr>
              <a:t>ErrMessage</a:t>
            </a:r>
            <a:r>
              <a:rPr lang="fr-FR" sz="2200">
                <a:cs typeface="Courier New" panose="02070309020205020404" pitchFamily="49" charset="0"/>
              </a:rPr>
              <a:t> Analyse XML : ligne 1, caractère 4216, espace attendu </a:t>
            </a:r>
            <a:r>
              <a:rPr lang="fr-FR"/>
              <a:t>»</a:t>
            </a:r>
          </a:p>
          <a:p>
            <a:pPr marL="0" indent="0">
              <a:buNone/>
            </a:pPr>
            <a:endParaRPr lang="fr-FR"/>
          </a:p>
          <a:p>
            <a:r>
              <a:rPr lang="fr-FR"/>
              <a:t>En cas de surcharge du serveur</a:t>
            </a:r>
          </a:p>
          <a:p>
            <a:pPr lvl="1"/>
            <a:r>
              <a:rPr lang="fr-FR"/>
              <a:t>« </a:t>
            </a:r>
            <a:r>
              <a:rPr lang="fr-FR">
                <a:cs typeface="Courier New" panose="02070309020205020404" pitchFamily="49" charset="0"/>
              </a:rPr>
              <a:t>La transaction (ID de processus 58) a été bloquée sur les ressources verrou | tampon de communication par un autre processus et a été choisie comme victime </a:t>
            </a:r>
            <a:r>
              <a:rPr lang="fr-FR"/>
              <a:t>»</a:t>
            </a:r>
          </a:p>
        </p:txBody>
      </p:sp>
      <p:sp>
        <p:nvSpPr>
          <p:cNvPr id="16" name="Shape 1059">
            <a:extLst>
              <a:ext uri="{FF2B5EF4-FFF2-40B4-BE49-F238E27FC236}">
                <a16:creationId xmlns:a16="http://schemas.microsoft.com/office/drawing/2014/main" id="{424E01BB-6B4F-F17C-F607-DD5B57C0CB9A}"/>
              </a:ext>
            </a:extLst>
          </p:cNvPr>
          <p:cNvSpPr txBox="1">
            <a:spLocks/>
          </p:cNvSpPr>
          <p:nvPr/>
        </p:nvSpPr>
        <p:spPr bwMode="auto">
          <a:xfrm>
            <a:off x="5062234" y="884006"/>
            <a:ext cx="3644597" cy="849423"/>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endParaRPr lang="fr-FR"/>
          </a:p>
        </p:txBody>
      </p:sp>
      <p:sp>
        <p:nvSpPr>
          <p:cNvPr id="5" name="Titre 7">
            <a:extLst>
              <a:ext uri="{FF2B5EF4-FFF2-40B4-BE49-F238E27FC236}">
                <a16:creationId xmlns:a16="http://schemas.microsoft.com/office/drawing/2014/main" id="{B0C3D138-D5E8-3C9F-50B2-1BB44E1372C8}"/>
              </a:ext>
            </a:extLst>
          </p:cNvPr>
          <p:cNvSpPr>
            <a:spLocks noGrp="1"/>
          </p:cNvSpPr>
          <p:nvPr>
            <p:ph type="title"/>
          </p:nvPr>
        </p:nvSpPr>
        <p:spPr bwMode="auto">
          <a:xfrm>
            <a:off x="749853" y="180341"/>
            <a:ext cx="7251148" cy="527538"/>
          </a:xfrm>
        </p:spPr>
        <p:txBody>
          <a:bodyPr/>
          <a:lstStyle/>
          <a:p>
            <a:r>
              <a:rPr lang="fr-FR"/>
              <a:t>Lire les traces : publication impossible</a:t>
            </a:r>
          </a:p>
        </p:txBody>
      </p:sp>
      <p:sp>
        <p:nvSpPr>
          <p:cNvPr id="4" name="Espace réservé du pied de page 3">
            <a:extLst>
              <a:ext uri="{FF2B5EF4-FFF2-40B4-BE49-F238E27FC236}">
                <a16:creationId xmlns:a16="http://schemas.microsoft.com/office/drawing/2014/main" id="{4255E3E3-5EA4-5CF2-EE68-27496DE10FCD}"/>
              </a:ext>
            </a:extLst>
          </p:cNvPr>
          <p:cNvSpPr txBox="1">
            <a:spLocks/>
          </p:cNvSpPr>
          <p:nvPr/>
        </p:nvSpPr>
        <p:spPr bwMode="auto">
          <a:xfrm>
            <a:off x="403699" y="6428409"/>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https://documentation.abes.fr/aidecalames/manuelcorrespondant/index.html#publicationInaboutie</a:t>
            </a:r>
            <a:endParaRPr lang="fr-FR" sz="1050">
              <a:latin typeface="Arial Narrow" panose="020B0606020202030204" pitchFamily="34" charset="0"/>
            </a:endParaRPr>
          </a:p>
        </p:txBody>
      </p:sp>
    </p:spTree>
    <p:extLst>
      <p:ext uri="{BB962C8B-B14F-4D97-AF65-F5344CB8AC3E}">
        <p14:creationId xmlns:p14="http://schemas.microsoft.com/office/powerpoint/2010/main" val="862881566"/>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Espace réservé du pied de page 3"/>
          <p:cNvSpPr>
            <a:spLocks noGrp="1"/>
          </p:cNvSpPr>
          <p:nvPr>
            <p:ph type="ftr" idx="11"/>
          </p:nvPr>
        </p:nvSpPr>
        <p:spPr bwMode="auto">
          <a:xfrm>
            <a:off x="761672" y="6463811"/>
            <a:ext cx="7920880" cy="331986"/>
          </a:xfrm>
        </p:spPr>
        <p:txBody>
          <a:bodyPr/>
          <a:lstStyle/>
          <a:p>
            <a:pPr>
              <a:defRPr/>
            </a:pPr>
            <a:r>
              <a:rPr lang="fr-FR" sz="1050" b="1" u="sng" err="1">
                <a:solidFill>
                  <a:schemeClr val="tx2"/>
                </a:solidFill>
              </a:rPr>
              <a:t>DeMarch</a:t>
            </a:r>
            <a:r>
              <a:rPr lang="fr-FR" sz="1050" u="sng">
                <a:solidFill>
                  <a:schemeClr val="tx2"/>
                </a:solidFill>
              </a:rPr>
              <a:t> : https://www.bnf.fr/fr/description-des-manuscrits-et-fonds-darchives-modernes-et-contemporains-en-bibliotheque-demarch</a:t>
            </a:r>
            <a:endParaRPr lang="fr-FR" sz="1050">
              <a:solidFill>
                <a:schemeClr val="tx2"/>
              </a:solidFill>
            </a:endParaRPr>
          </a:p>
        </p:txBody>
      </p:sp>
      <p:sp>
        <p:nvSpPr>
          <p:cNvPr id="7" name="Forme libre 6"/>
          <p:cNvSpPr>
            <a:spLocks noGrp="1" noChangeShapeType="1"/>
          </p:cNvSpPr>
          <p:nvPr/>
        </p:nvSpPr>
        <p:spPr bwMode="auto">
          <a:xfrm>
            <a:off x="3344861" y="897687"/>
            <a:ext cx="5337691" cy="2014172"/>
          </a:xfrm>
          <a:custGeom>
            <a:avLst/>
            <a:gdLst>
              <a:gd name="connsiteX0" fmla="*/ 290372 w 1742199"/>
              <a:gd name="connsiteY0" fmla="*/ 0 h 5115448"/>
              <a:gd name="connsiteX1" fmla="*/ 1451827 w 1742199"/>
              <a:gd name="connsiteY1" fmla="*/ 0 h 5115448"/>
              <a:gd name="connsiteX2" fmla="*/ 1742199 w 1742199"/>
              <a:gd name="connsiteY2" fmla="*/ 290372 h 5115448"/>
              <a:gd name="connsiteX3" fmla="*/ 1742199 w 1742199"/>
              <a:gd name="connsiteY3" fmla="*/ 5115448 h 5115448"/>
              <a:gd name="connsiteX4" fmla="*/ 1742199 w 1742199"/>
              <a:gd name="connsiteY4" fmla="*/ 5115448 h 5115448"/>
              <a:gd name="connsiteX5" fmla="*/ 0 w 1742199"/>
              <a:gd name="connsiteY5" fmla="*/ 5115448 h 5115448"/>
              <a:gd name="connsiteX6" fmla="*/ 0 w 1742199"/>
              <a:gd name="connsiteY6" fmla="*/ 5115448 h 5115448"/>
              <a:gd name="connsiteX7" fmla="*/ 0 w 1742199"/>
              <a:gd name="connsiteY7" fmla="*/ 290372 h 5115448"/>
              <a:gd name="connsiteX8" fmla="*/ 290372 w 1742199"/>
              <a:gd name="connsiteY8" fmla="*/ 0 h 511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199" h="5115448" extrusionOk="0">
                <a:moveTo>
                  <a:pt x="1742199" y="852592"/>
                </a:moveTo>
                <a:lnTo>
                  <a:pt x="1742199" y="4262856"/>
                </a:lnTo>
                <a:cubicBezTo>
                  <a:pt x="1742199" y="4733729"/>
                  <a:pt x="1697923" y="5115447"/>
                  <a:pt x="1643305" y="5115447"/>
                </a:cubicBezTo>
                <a:lnTo>
                  <a:pt x="0" y="5115447"/>
                </a:lnTo>
                <a:lnTo>
                  <a:pt x="0" y="5115447"/>
                </a:lnTo>
                <a:lnTo>
                  <a:pt x="0" y="1"/>
                </a:lnTo>
                <a:lnTo>
                  <a:pt x="0" y="1"/>
                </a:lnTo>
                <a:lnTo>
                  <a:pt x="1643305" y="1"/>
                </a:lnTo>
                <a:cubicBezTo>
                  <a:pt x="1697923" y="1"/>
                  <a:pt x="1742199" y="381719"/>
                  <a:pt x="1742199" y="852592"/>
                </a:cubicBezTo>
                <a:close/>
              </a:path>
            </a:pathLst>
          </a:custGeom>
          <a:solidFill>
            <a:srgbClr val="DEE7D1">
              <a:alpha val="89803"/>
            </a:srgbClr>
          </a:solidFill>
          <a:ln w="25400">
            <a:solidFill>
              <a:srgbClr val="DEE7D1">
                <a:alpha val="89803"/>
              </a:srgbClr>
            </a:solidFill>
            <a:round/>
            <a:headEnd/>
            <a:tailEnd/>
          </a:ln>
          <a:effectLst>
            <a:outerShdw blurRad="50800" dist="38100" dir="13500000" algn="br" rotWithShape="0">
              <a:prstClr val="black">
                <a:alpha val="40000"/>
              </a:prstClr>
            </a:outerShdw>
          </a:effectLst>
        </p:spPr>
        <p:txBody>
          <a:bodyPr lIns="247651" tIns="208872" rIns="108000" bIns="208873" anchor="ctr" anchorCtr="0"/>
          <a:lstStyle>
            <a:lvl1pPr marL="0" indent="0" algn="l" defTabSz="622300">
              <a:lnSpc>
                <a:spcPct val="100000"/>
              </a:lnSpc>
              <a:buNone/>
              <a:defRPr lang="fr-FR" sz="1400">
                <a:solidFill>
                  <a:srgbClr val="000000"/>
                </a:solidFill>
                <a:latin typeface="Arial"/>
                <a:ea typeface="Arial"/>
              </a:defRPr>
            </a:lvl1pPr>
            <a:lvl2pPr marL="457200" indent="0" algn="l" defTabSz="622300">
              <a:lnSpc>
                <a:spcPct val="100000"/>
              </a:lnSpc>
              <a:buNone/>
              <a:defRPr lang="fr-FR" sz="1400">
                <a:solidFill>
                  <a:srgbClr val="000000"/>
                </a:solidFill>
                <a:latin typeface="Arial"/>
                <a:ea typeface="Arial"/>
              </a:defRPr>
            </a:lvl2pPr>
            <a:lvl3pPr marL="914400" indent="0" algn="l" defTabSz="622300">
              <a:lnSpc>
                <a:spcPct val="100000"/>
              </a:lnSpc>
              <a:buNone/>
              <a:defRPr lang="fr-FR" sz="1400">
                <a:solidFill>
                  <a:srgbClr val="000000"/>
                </a:solidFill>
                <a:latin typeface="Arial"/>
                <a:ea typeface="Arial"/>
              </a:defRPr>
            </a:lvl3pPr>
            <a:lvl4pPr marL="1371600" indent="0" algn="l" defTabSz="622300">
              <a:lnSpc>
                <a:spcPct val="100000"/>
              </a:lnSpc>
              <a:buNone/>
              <a:defRPr lang="fr-FR" sz="1400">
                <a:solidFill>
                  <a:srgbClr val="000000"/>
                </a:solidFill>
                <a:latin typeface="Arial"/>
                <a:ea typeface="Arial"/>
              </a:defRPr>
            </a:lvl4pPr>
            <a:lvl5pPr marL="1828800" indent="0" algn="l" defTabSz="622300">
              <a:lnSpc>
                <a:spcPct val="100000"/>
              </a:lnSpc>
              <a:buNone/>
              <a:defRPr lang="fr-FR" sz="1400">
                <a:solidFill>
                  <a:srgbClr val="000000"/>
                </a:solidFill>
                <a:latin typeface="Arial"/>
                <a:ea typeface="Arial"/>
              </a:defRPr>
            </a:lvl5pPr>
            <a:lvl6pPr defTabSz="622300">
              <a:defRPr lang="fr-FR" sz="1800"/>
            </a:lvl6pPr>
            <a:lvl7pPr defTabSz="622300">
              <a:defRPr lang="fr-FR" sz="1800"/>
            </a:lvl7pPr>
            <a:lvl8pPr defTabSz="622300">
              <a:defRPr lang="fr-FR" sz="1800"/>
            </a:lvl8pPr>
            <a:lvl9pPr defTabSz="622300">
              <a:defRPr lang="fr-FR" sz="1800"/>
            </a:lvl9pPr>
          </a:lstStyle>
          <a:p>
            <a:pPr marL="0" lvl="1" indent="0" defTabSz="622300">
              <a:lnSpc>
                <a:spcPct val="90000"/>
              </a:lnSpc>
              <a:spcAft>
                <a:spcPts val="0"/>
              </a:spcAft>
              <a:defRPr/>
            </a:pPr>
            <a:r>
              <a:rPr lang="fr-FR" sz="2000">
                <a:solidFill>
                  <a:schemeClr val="dk1"/>
                </a:solidFill>
                <a:latin typeface="Arial Narrow" panose="020B0606020202030204" pitchFamily="34" charset="0"/>
                <a:ea typeface="Verdana"/>
              </a:rPr>
              <a:t>Recommandation à valeur normative établie entre 2003 et 2010 par un groupe AFNOR (2003-2010) s’inspirant des règles américaines (DACS). </a:t>
            </a:r>
          </a:p>
          <a:p>
            <a:pPr marL="114300" lvl="1" indent="-228600" defTabSz="622300">
              <a:lnSpc>
                <a:spcPct val="150000"/>
              </a:lnSpc>
              <a:spcAft>
                <a:spcPts val="0"/>
              </a:spcAft>
              <a:buFontTx/>
              <a:buChar char="•"/>
              <a:defRPr/>
            </a:pPr>
            <a:r>
              <a:rPr lang="fr-FR" sz="1900">
                <a:solidFill>
                  <a:schemeClr val="dk1"/>
                </a:solidFill>
                <a:latin typeface="Arial Narrow" panose="020B0606020202030204" pitchFamily="34" charset="0"/>
                <a:ea typeface="Verdana"/>
              </a:rPr>
              <a:t>Conformité à ISAD(G)</a:t>
            </a:r>
            <a:endParaRPr lang="fr-FR" sz="1900">
              <a:latin typeface="Arial Narrow" panose="020B0606020202030204" pitchFamily="34" charset="0"/>
              <a:ea typeface="Verdana"/>
            </a:endParaRPr>
          </a:p>
          <a:p>
            <a:pPr marL="114300" lvl="1" indent="-228600" defTabSz="622300">
              <a:lnSpc>
                <a:spcPct val="90000"/>
              </a:lnSpc>
              <a:spcAft>
                <a:spcPts val="0"/>
              </a:spcAft>
              <a:buFontTx/>
              <a:buChar char="•"/>
              <a:defRPr/>
            </a:pPr>
            <a:r>
              <a:rPr lang="fr-FR" sz="1900">
                <a:solidFill>
                  <a:schemeClr val="dk1"/>
                </a:solidFill>
                <a:latin typeface="Arial Narrow" panose="020B0606020202030204" pitchFamily="34" charset="0"/>
                <a:ea typeface="Verdana"/>
              </a:rPr>
              <a:t>Adaptation aux documents des bibliothèques</a:t>
            </a:r>
            <a:endParaRPr lang="fr-FR" sz="1900">
              <a:latin typeface="Arial Narrow" panose="020B0606020202030204" pitchFamily="34" charset="0"/>
              <a:ea typeface="Verdana"/>
            </a:endParaRPr>
          </a:p>
        </p:txBody>
      </p:sp>
      <p:sp>
        <p:nvSpPr>
          <p:cNvPr id="8" name="Forme libre 7"/>
          <p:cNvSpPr>
            <a:spLocks noGrp="1" noChangeShapeType="1"/>
          </p:cNvSpPr>
          <p:nvPr/>
        </p:nvSpPr>
        <p:spPr bwMode="auto">
          <a:xfrm>
            <a:off x="287676" y="836611"/>
            <a:ext cx="2918511" cy="2116344"/>
          </a:xfrm>
          <a:custGeom>
            <a:avLst/>
            <a:gdLst>
              <a:gd name="connsiteX0" fmla="*/ 0 w 2877439"/>
              <a:gd name="connsiteY0" fmla="*/ 362965 h 2177749"/>
              <a:gd name="connsiteX1" fmla="*/ 362965 w 2877439"/>
              <a:gd name="connsiteY1" fmla="*/ 0 h 2177749"/>
              <a:gd name="connsiteX2" fmla="*/ 2514474 w 2877439"/>
              <a:gd name="connsiteY2" fmla="*/ 0 h 2177749"/>
              <a:gd name="connsiteX3" fmla="*/ 2877439 w 2877439"/>
              <a:gd name="connsiteY3" fmla="*/ 362965 h 2177749"/>
              <a:gd name="connsiteX4" fmla="*/ 2877439 w 2877439"/>
              <a:gd name="connsiteY4" fmla="*/ 1814784 h 2177749"/>
              <a:gd name="connsiteX5" fmla="*/ 2514474 w 2877439"/>
              <a:gd name="connsiteY5" fmla="*/ 2177749 h 2177749"/>
              <a:gd name="connsiteX6" fmla="*/ 362965 w 2877439"/>
              <a:gd name="connsiteY6" fmla="*/ 2177749 h 2177749"/>
              <a:gd name="connsiteX7" fmla="*/ 0 w 2877439"/>
              <a:gd name="connsiteY7" fmla="*/ 1814784 h 2177749"/>
              <a:gd name="connsiteX8" fmla="*/ 0 w 2877439"/>
              <a:gd name="connsiteY8" fmla="*/ 362965 h 217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439" h="2177749" extrusionOk="0">
                <a:moveTo>
                  <a:pt x="0" y="362965"/>
                </a:moveTo>
                <a:cubicBezTo>
                  <a:pt x="0" y="162505"/>
                  <a:pt x="162505" y="0"/>
                  <a:pt x="362965" y="0"/>
                </a:cubicBezTo>
                <a:lnTo>
                  <a:pt x="2514474" y="0"/>
                </a:lnTo>
                <a:cubicBezTo>
                  <a:pt x="2714934" y="0"/>
                  <a:pt x="2877439" y="162505"/>
                  <a:pt x="2877439" y="362965"/>
                </a:cubicBezTo>
                <a:lnTo>
                  <a:pt x="2877439" y="1814784"/>
                </a:lnTo>
                <a:cubicBezTo>
                  <a:pt x="2877439" y="2015244"/>
                  <a:pt x="2714934" y="2177749"/>
                  <a:pt x="2514474" y="2177749"/>
                </a:cubicBezTo>
                <a:lnTo>
                  <a:pt x="362965" y="2177749"/>
                </a:lnTo>
                <a:cubicBezTo>
                  <a:pt x="162505" y="2177749"/>
                  <a:pt x="0" y="2015244"/>
                  <a:pt x="0" y="1814784"/>
                </a:cubicBezTo>
                <a:lnTo>
                  <a:pt x="0" y="362965"/>
                </a:lnTo>
                <a:close/>
              </a:path>
            </a:pathLst>
          </a:custGeom>
          <a:solidFill>
            <a:schemeClr val="accent6">
              <a:lumMod val="50000"/>
            </a:schemeClr>
          </a:solidFill>
          <a:ln w="25400">
            <a:solidFill>
              <a:srgbClr val="FFFFFF"/>
            </a:solidFill>
            <a:round/>
            <a:headEnd/>
            <a:tailEnd/>
          </a:ln>
          <a:effectLst>
            <a:outerShdw blurRad="50800" dist="38100" dir="13500000" algn="br" rotWithShape="0">
              <a:prstClr val="black">
                <a:alpha val="40000"/>
              </a:prstClr>
            </a:outerShdw>
          </a:effectLst>
        </p:spPr>
        <p:txBody>
          <a:bodyPr lIns="182509" tIns="144409" rIns="182509" bIns="144409" anchor="ctr" anchorCtr="0"/>
          <a:lstStyle>
            <a:lvl1pPr marL="0" indent="0" algn="l" defTabSz="889000">
              <a:lnSpc>
                <a:spcPct val="100000"/>
              </a:lnSpc>
              <a:buNone/>
              <a:defRPr lang="fr-FR" sz="1400">
                <a:solidFill>
                  <a:srgbClr val="000000"/>
                </a:solidFill>
                <a:latin typeface="Arial"/>
                <a:ea typeface="Arial"/>
              </a:defRPr>
            </a:lvl1pPr>
            <a:lvl2pPr marL="457200" indent="0" algn="l" defTabSz="889000">
              <a:lnSpc>
                <a:spcPct val="100000"/>
              </a:lnSpc>
              <a:buNone/>
              <a:defRPr lang="fr-FR" sz="1400">
                <a:solidFill>
                  <a:srgbClr val="000000"/>
                </a:solidFill>
                <a:latin typeface="Arial"/>
                <a:ea typeface="Arial"/>
              </a:defRPr>
            </a:lvl2pPr>
            <a:lvl3pPr marL="914400" indent="0" algn="l" defTabSz="889000">
              <a:lnSpc>
                <a:spcPct val="100000"/>
              </a:lnSpc>
              <a:buNone/>
              <a:defRPr lang="fr-FR" sz="1400">
                <a:solidFill>
                  <a:srgbClr val="000000"/>
                </a:solidFill>
                <a:latin typeface="Arial"/>
                <a:ea typeface="Arial"/>
              </a:defRPr>
            </a:lvl3pPr>
            <a:lvl4pPr marL="1371600" indent="0" algn="l" defTabSz="889000">
              <a:lnSpc>
                <a:spcPct val="100000"/>
              </a:lnSpc>
              <a:buNone/>
              <a:defRPr lang="fr-FR" sz="1400">
                <a:solidFill>
                  <a:srgbClr val="000000"/>
                </a:solidFill>
                <a:latin typeface="Arial"/>
                <a:ea typeface="Arial"/>
              </a:defRPr>
            </a:lvl4pPr>
            <a:lvl5pPr marL="1828800" indent="0" algn="l" defTabSz="889000">
              <a:lnSpc>
                <a:spcPct val="100000"/>
              </a:lnSpc>
              <a:buNone/>
              <a:defRPr lang="fr-FR" sz="1400">
                <a:solidFill>
                  <a:srgbClr val="000000"/>
                </a:solidFill>
                <a:latin typeface="Arial"/>
                <a:ea typeface="Arial"/>
              </a:defRPr>
            </a:lvl5pPr>
            <a:lvl6pPr defTabSz="889000">
              <a:defRPr lang="fr-FR" sz="1800"/>
            </a:lvl6pPr>
            <a:lvl7pPr defTabSz="889000">
              <a:defRPr lang="fr-FR" sz="1800"/>
            </a:lvl7pPr>
            <a:lvl8pPr defTabSz="889000">
              <a:defRPr lang="fr-FR" sz="1800"/>
            </a:lvl8pPr>
            <a:lvl9pPr defTabSz="889000">
              <a:defRPr lang="fr-FR" sz="1800"/>
            </a:lvl9pPr>
          </a:lstStyle>
          <a:p>
            <a:pPr lvl="0" algn="ctr" defTabSz="889000">
              <a:lnSpc>
                <a:spcPct val="90000"/>
              </a:lnSpc>
              <a:spcAft>
                <a:spcPts val="0"/>
              </a:spcAft>
              <a:defRPr/>
            </a:pPr>
            <a:r>
              <a:rPr sz="2400" err="1">
                <a:solidFill>
                  <a:srgbClr val="FFFFFF"/>
                </a:solidFill>
                <a:latin typeface="Arial Narrow" panose="020B0606020202030204" pitchFamily="34" charset="0"/>
                <a:ea typeface="Verdana"/>
              </a:rPr>
              <a:t>DeMarch</a:t>
            </a:r>
            <a:r>
              <a:rPr sz="2400">
                <a:solidFill>
                  <a:srgbClr val="FFFFFF"/>
                </a:solidFill>
                <a:latin typeface="Arial Narrow" panose="020B0606020202030204" pitchFamily="34" charset="0"/>
                <a:ea typeface="Verdana"/>
              </a:rPr>
              <a:t> : Description des Manuscrits et fonds d'Archives modernes et contemporains en bibliothèque</a:t>
            </a:r>
            <a:endParaRPr sz="1600">
              <a:latin typeface="Arial Narrow" panose="020B0606020202030204" pitchFamily="34" charset="0"/>
              <a:ea typeface="Verdana"/>
            </a:endParaRPr>
          </a:p>
        </p:txBody>
      </p:sp>
      <p:sp>
        <p:nvSpPr>
          <p:cNvPr id="11" name="Rectangle à coins arrondis 4"/>
          <p:cNvSpPr>
            <a:spLocks noGrp="1" noChangeShapeType="1"/>
          </p:cNvSpPr>
          <p:nvPr/>
        </p:nvSpPr>
        <p:spPr bwMode="auto">
          <a:xfrm>
            <a:off x="592088" y="3024873"/>
            <a:ext cx="7881937" cy="749300"/>
          </a:xfrm>
          <a:prstGeom prst="roundRect">
            <a:avLst>
              <a:gd name="adj" fmla="val 16667"/>
            </a:avLst>
          </a:prstGeom>
          <a:solidFill>
            <a:schemeClr val="accent6">
              <a:lumMod val="50000"/>
            </a:schemeClr>
          </a:solidFill>
          <a:ln w="25400">
            <a:solidFill>
              <a:schemeClr val="accent6">
                <a:lumMod val="50000"/>
              </a:schemeClr>
            </a:solidFill>
            <a:round/>
            <a:headEnd/>
            <a:tailEnd/>
          </a:ln>
          <a:effectLst>
            <a:outerShdw blurRad="50800" dist="38100" dir="13500000" algn="br" rotWithShape="0">
              <a:prstClr val="black">
                <a:alpha val="40000"/>
              </a:prstClr>
            </a:outerShdw>
          </a:effectLst>
        </p:spPr>
        <p:txBody>
          <a:bodyPr lIns="91440" tIns="45720" rIns="91440" bIns="45720" anchor="ctr" anchorCtr="0"/>
          <a:lstStyle/>
          <a:p>
            <a:pPr lvl="0" algn="ctr">
              <a:spcBef>
                <a:spcPts val="600"/>
              </a:spcBef>
              <a:buNone/>
              <a:defRPr/>
            </a:pPr>
            <a:r>
              <a:rPr lang="fr-FR" sz="2200">
                <a:solidFill>
                  <a:schemeClr val="lt1"/>
                </a:solidFill>
                <a:latin typeface="Arial Narrow" panose="020B0606020202030204" pitchFamily="34" charset="0"/>
                <a:ea typeface="Verdana"/>
              </a:rPr>
              <a:t>33 éléments d’information répartis en 9 chapitres + 1 chapitre de principes généraux</a:t>
            </a:r>
            <a:endParaRPr sz="2200">
              <a:latin typeface="Arial Narrow" panose="020B0606020202030204" pitchFamily="34" charset="0"/>
              <a:ea typeface="Verdana"/>
            </a:endParaRPr>
          </a:p>
        </p:txBody>
      </p:sp>
      <p:sp>
        <p:nvSpPr>
          <p:cNvPr id="3" name="Titre 2">
            <a:extLst>
              <a:ext uri="{FF2B5EF4-FFF2-40B4-BE49-F238E27FC236}">
                <a16:creationId xmlns:a16="http://schemas.microsoft.com/office/drawing/2014/main" id="{F1233147-E197-D422-153D-873254C55523}"/>
              </a:ext>
            </a:extLst>
          </p:cNvPr>
          <p:cNvSpPr>
            <a:spLocks noGrp="1"/>
          </p:cNvSpPr>
          <p:nvPr>
            <p:ph type="title"/>
          </p:nvPr>
        </p:nvSpPr>
        <p:spPr/>
        <p:txBody>
          <a:bodyPr/>
          <a:lstStyle/>
          <a:p>
            <a:r>
              <a:rPr lang="fr-FR"/>
              <a:t>Une recommandation : </a:t>
            </a:r>
            <a:r>
              <a:rPr lang="fr-FR" err="1"/>
              <a:t>DeMArch</a:t>
            </a:r>
            <a:endParaRPr lang="fr-FR"/>
          </a:p>
        </p:txBody>
      </p:sp>
      <p:sp>
        <p:nvSpPr>
          <p:cNvPr id="2" name="Espace réservé du numéro de diapositive 2">
            <a:extLst>
              <a:ext uri="{FF2B5EF4-FFF2-40B4-BE49-F238E27FC236}">
                <a16:creationId xmlns:a16="http://schemas.microsoft.com/office/drawing/2014/main" id="{F3C6D39F-EFD4-9576-F2EF-065D4D25E136}"/>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12</a:t>
            </a:fld>
            <a:endParaRPr lang="fr-FR"/>
          </a:p>
        </p:txBody>
      </p:sp>
      <p:sp>
        <p:nvSpPr>
          <p:cNvPr id="13" name="Forme libre 6">
            <a:extLst>
              <a:ext uri="{FF2B5EF4-FFF2-40B4-BE49-F238E27FC236}">
                <a16:creationId xmlns:a16="http://schemas.microsoft.com/office/drawing/2014/main" id="{7341BCA5-1E05-F226-5CF5-D026EEAAB488}"/>
              </a:ext>
            </a:extLst>
          </p:cNvPr>
          <p:cNvSpPr>
            <a:spLocks noGrp="1" noChangeShapeType="1"/>
          </p:cNvSpPr>
          <p:nvPr/>
        </p:nvSpPr>
        <p:spPr bwMode="auto">
          <a:xfrm>
            <a:off x="3353983" y="4276847"/>
            <a:ext cx="5287625" cy="1267427"/>
          </a:xfrm>
          <a:custGeom>
            <a:avLst/>
            <a:gdLst>
              <a:gd name="connsiteX0" fmla="*/ 290372 w 1742199"/>
              <a:gd name="connsiteY0" fmla="*/ 0 h 5115448"/>
              <a:gd name="connsiteX1" fmla="*/ 1451827 w 1742199"/>
              <a:gd name="connsiteY1" fmla="*/ 0 h 5115448"/>
              <a:gd name="connsiteX2" fmla="*/ 1742199 w 1742199"/>
              <a:gd name="connsiteY2" fmla="*/ 290372 h 5115448"/>
              <a:gd name="connsiteX3" fmla="*/ 1742199 w 1742199"/>
              <a:gd name="connsiteY3" fmla="*/ 5115448 h 5115448"/>
              <a:gd name="connsiteX4" fmla="*/ 1742199 w 1742199"/>
              <a:gd name="connsiteY4" fmla="*/ 5115448 h 5115448"/>
              <a:gd name="connsiteX5" fmla="*/ 0 w 1742199"/>
              <a:gd name="connsiteY5" fmla="*/ 5115448 h 5115448"/>
              <a:gd name="connsiteX6" fmla="*/ 0 w 1742199"/>
              <a:gd name="connsiteY6" fmla="*/ 5115448 h 5115448"/>
              <a:gd name="connsiteX7" fmla="*/ 0 w 1742199"/>
              <a:gd name="connsiteY7" fmla="*/ 290372 h 5115448"/>
              <a:gd name="connsiteX8" fmla="*/ 290372 w 1742199"/>
              <a:gd name="connsiteY8" fmla="*/ 0 h 511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199" h="5115448" extrusionOk="0">
                <a:moveTo>
                  <a:pt x="1742199" y="852592"/>
                </a:moveTo>
                <a:lnTo>
                  <a:pt x="1742199" y="4262856"/>
                </a:lnTo>
                <a:cubicBezTo>
                  <a:pt x="1742199" y="4733729"/>
                  <a:pt x="1697923" y="5115447"/>
                  <a:pt x="1643305" y="5115447"/>
                </a:cubicBezTo>
                <a:lnTo>
                  <a:pt x="0" y="5115447"/>
                </a:lnTo>
                <a:lnTo>
                  <a:pt x="0" y="5115447"/>
                </a:lnTo>
                <a:lnTo>
                  <a:pt x="0" y="1"/>
                </a:lnTo>
                <a:lnTo>
                  <a:pt x="0" y="1"/>
                </a:lnTo>
                <a:lnTo>
                  <a:pt x="1643305" y="1"/>
                </a:lnTo>
                <a:cubicBezTo>
                  <a:pt x="1697923" y="1"/>
                  <a:pt x="1742199" y="381719"/>
                  <a:pt x="1742199" y="852592"/>
                </a:cubicBezTo>
                <a:close/>
              </a:path>
            </a:pathLst>
          </a:custGeom>
          <a:solidFill>
            <a:srgbClr val="DEE7D1">
              <a:alpha val="89803"/>
            </a:srgbClr>
          </a:solidFill>
          <a:ln w="25400">
            <a:solidFill>
              <a:srgbClr val="DEE7D1">
                <a:alpha val="89803"/>
              </a:srgbClr>
            </a:solidFill>
            <a:round/>
            <a:headEnd/>
            <a:tailEnd/>
          </a:ln>
          <a:effectLst>
            <a:outerShdw blurRad="50800" dist="38100" dir="13500000" algn="br" rotWithShape="0">
              <a:prstClr val="black">
                <a:alpha val="40000"/>
              </a:prstClr>
            </a:outerShdw>
          </a:effectLst>
        </p:spPr>
        <p:txBody>
          <a:bodyPr lIns="247651" tIns="208872" rIns="108000" bIns="208873" anchor="ctr" anchorCtr="0"/>
          <a:lstStyle>
            <a:lvl1pPr marL="0" indent="0" algn="l" defTabSz="622300">
              <a:lnSpc>
                <a:spcPct val="100000"/>
              </a:lnSpc>
              <a:buNone/>
              <a:defRPr lang="fr-FR" sz="1400">
                <a:solidFill>
                  <a:srgbClr val="000000"/>
                </a:solidFill>
                <a:latin typeface="Arial"/>
                <a:ea typeface="Arial"/>
              </a:defRPr>
            </a:lvl1pPr>
            <a:lvl2pPr marL="457200" indent="0" algn="l" defTabSz="622300">
              <a:lnSpc>
                <a:spcPct val="100000"/>
              </a:lnSpc>
              <a:buNone/>
              <a:defRPr lang="fr-FR" sz="1400">
                <a:solidFill>
                  <a:srgbClr val="000000"/>
                </a:solidFill>
                <a:latin typeface="Arial"/>
                <a:ea typeface="Arial"/>
              </a:defRPr>
            </a:lvl2pPr>
            <a:lvl3pPr marL="914400" indent="0" algn="l" defTabSz="622300">
              <a:lnSpc>
                <a:spcPct val="100000"/>
              </a:lnSpc>
              <a:buNone/>
              <a:defRPr lang="fr-FR" sz="1400">
                <a:solidFill>
                  <a:srgbClr val="000000"/>
                </a:solidFill>
                <a:latin typeface="Arial"/>
                <a:ea typeface="Arial"/>
              </a:defRPr>
            </a:lvl3pPr>
            <a:lvl4pPr marL="1371600" indent="0" algn="l" defTabSz="622300">
              <a:lnSpc>
                <a:spcPct val="100000"/>
              </a:lnSpc>
              <a:buNone/>
              <a:defRPr lang="fr-FR" sz="1400">
                <a:solidFill>
                  <a:srgbClr val="000000"/>
                </a:solidFill>
                <a:latin typeface="Arial"/>
                <a:ea typeface="Arial"/>
              </a:defRPr>
            </a:lvl4pPr>
            <a:lvl5pPr marL="1828800" indent="0" algn="l" defTabSz="622300">
              <a:lnSpc>
                <a:spcPct val="100000"/>
              </a:lnSpc>
              <a:buNone/>
              <a:defRPr lang="fr-FR" sz="1400">
                <a:solidFill>
                  <a:srgbClr val="000000"/>
                </a:solidFill>
                <a:latin typeface="Arial"/>
                <a:ea typeface="Arial"/>
              </a:defRPr>
            </a:lvl5pPr>
            <a:lvl6pPr defTabSz="622300">
              <a:defRPr lang="fr-FR" sz="1800"/>
            </a:lvl6pPr>
            <a:lvl7pPr defTabSz="622300">
              <a:defRPr lang="fr-FR" sz="1800"/>
            </a:lvl7pPr>
            <a:lvl8pPr defTabSz="622300">
              <a:defRPr lang="fr-FR" sz="1800"/>
            </a:lvl8pPr>
            <a:lvl9pPr defTabSz="622300">
              <a:defRPr lang="fr-FR" sz="1800"/>
            </a:lvl9pPr>
          </a:lstStyle>
          <a:p>
            <a:pPr marL="0" lvl="1" indent="0" defTabSz="622300">
              <a:lnSpc>
                <a:spcPct val="90000"/>
              </a:lnSpc>
              <a:spcAft>
                <a:spcPts val="0"/>
              </a:spcAft>
              <a:defRPr/>
            </a:pPr>
            <a:r>
              <a:rPr lang="fr-FR" sz="2000">
                <a:solidFill>
                  <a:schemeClr val="dk1"/>
                </a:solidFill>
                <a:latin typeface="Arial Narrow" panose="020B0606020202030204" pitchFamily="34" charset="0"/>
                <a:ea typeface="Verdana"/>
              </a:rPr>
              <a:t>EAD2 de 2002</a:t>
            </a:r>
          </a:p>
          <a:p>
            <a:pPr marL="342900" lvl="1" indent="-342900" defTabSz="622300">
              <a:lnSpc>
                <a:spcPct val="90000"/>
              </a:lnSpc>
              <a:spcAft>
                <a:spcPts val="0"/>
              </a:spcAft>
              <a:buFont typeface="Arial" panose="020B0604020202020204" pitchFamily="34" charset="0"/>
              <a:buChar char="•"/>
              <a:defRPr/>
            </a:pPr>
            <a:r>
              <a:rPr lang="fr-FR" sz="1900">
                <a:solidFill>
                  <a:schemeClr val="dk1"/>
                </a:solidFill>
                <a:latin typeface="Arial Narrow" panose="020B0606020202030204" pitchFamily="34" charset="0"/>
                <a:ea typeface="Verdana"/>
              </a:rPr>
              <a:t>Choix concerté bibliothèques et archives de France de ne pas basculer sous EAD3 (2015)</a:t>
            </a:r>
            <a:endParaRPr lang="fr-FR" sz="1900">
              <a:latin typeface="Arial Narrow" panose="020B0606020202030204" pitchFamily="34" charset="0"/>
              <a:ea typeface="Verdana"/>
            </a:endParaRPr>
          </a:p>
        </p:txBody>
      </p:sp>
      <p:sp>
        <p:nvSpPr>
          <p:cNvPr id="14" name="Forme libre 7">
            <a:extLst>
              <a:ext uri="{FF2B5EF4-FFF2-40B4-BE49-F238E27FC236}">
                <a16:creationId xmlns:a16="http://schemas.microsoft.com/office/drawing/2014/main" id="{DBF5F92D-D39A-A50A-D47B-83AAEA3AA483}"/>
              </a:ext>
            </a:extLst>
          </p:cNvPr>
          <p:cNvSpPr>
            <a:spLocks noGrp="1" noChangeShapeType="1"/>
          </p:cNvSpPr>
          <p:nvPr/>
        </p:nvSpPr>
        <p:spPr bwMode="auto">
          <a:xfrm>
            <a:off x="387349" y="4276847"/>
            <a:ext cx="2784113" cy="1267427"/>
          </a:xfrm>
          <a:custGeom>
            <a:avLst/>
            <a:gdLst>
              <a:gd name="connsiteX0" fmla="*/ 0 w 2877439"/>
              <a:gd name="connsiteY0" fmla="*/ 362965 h 2177749"/>
              <a:gd name="connsiteX1" fmla="*/ 362965 w 2877439"/>
              <a:gd name="connsiteY1" fmla="*/ 0 h 2177749"/>
              <a:gd name="connsiteX2" fmla="*/ 2514474 w 2877439"/>
              <a:gd name="connsiteY2" fmla="*/ 0 h 2177749"/>
              <a:gd name="connsiteX3" fmla="*/ 2877439 w 2877439"/>
              <a:gd name="connsiteY3" fmla="*/ 362965 h 2177749"/>
              <a:gd name="connsiteX4" fmla="*/ 2877439 w 2877439"/>
              <a:gd name="connsiteY4" fmla="*/ 1814784 h 2177749"/>
              <a:gd name="connsiteX5" fmla="*/ 2514474 w 2877439"/>
              <a:gd name="connsiteY5" fmla="*/ 2177749 h 2177749"/>
              <a:gd name="connsiteX6" fmla="*/ 362965 w 2877439"/>
              <a:gd name="connsiteY6" fmla="*/ 2177749 h 2177749"/>
              <a:gd name="connsiteX7" fmla="*/ 0 w 2877439"/>
              <a:gd name="connsiteY7" fmla="*/ 1814784 h 2177749"/>
              <a:gd name="connsiteX8" fmla="*/ 0 w 2877439"/>
              <a:gd name="connsiteY8" fmla="*/ 362965 h 217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439" h="2177749" extrusionOk="0">
                <a:moveTo>
                  <a:pt x="0" y="362965"/>
                </a:moveTo>
                <a:cubicBezTo>
                  <a:pt x="0" y="162505"/>
                  <a:pt x="162505" y="0"/>
                  <a:pt x="362965" y="0"/>
                </a:cubicBezTo>
                <a:lnTo>
                  <a:pt x="2514474" y="0"/>
                </a:lnTo>
                <a:cubicBezTo>
                  <a:pt x="2714934" y="0"/>
                  <a:pt x="2877439" y="162505"/>
                  <a:pt x="2877439" y="362965"/>
                </a:cubicBezTo>
                <a:lnTo>
                  <a:pt x="2877439" y="1814784"/>
                </a:lnTo>
                <a:cubicBezTo>
                  <a:pt x="2877439" y="2015244"/>
                  <a:pt x="2714934" y="2177749"/>
                  <a:pt x="2514474" y="2177749"/>
                </a:cubicBezTo>
                <a:lnTo>
                  <a:pt x="362965" y="2177749"/>
                </a:lnTo>
                <a:cubicBezTo>
                  <a:pt x="162505" y="2177749"/>
                  <a:pt x="0" y="2015244"/>
                  <a:pt x="0" y="1814784"/>
                </a:cubicBezTo>
                <a:lnTo>
                  <a:pt x="0" y="362965"/>
                </a:lnTo>
                <a:close/>
              </a:path>
            </a:pathLst>
          </a:custGeom>
          <a:solidFill>
            <a:schemeClr val="accent6">
              <a:lumMod val="50000"/>
            </a:schemeClr>
          </a:solidFill>
          <a:ln w="25400">
            <a:solidFill>
              <a:srgbClr val="FFFFFF"/>
            </a:solidFill>
            <a:round/>
            <a:headEnd/>
            <a:tailEnd/>
          </a:ln>
          <a:effectLst>
            <a:outerShdw blurRad="50800" dist="38100" dir="13500000" algn="br" rotWithShape="0">
              <a:prstClr val="black">
                <a:alpha val="40000"/>
              </a:prstClr>
            </a:outerShdw>
          </a:effectLst>
        </p:spPr>
        <p:txBody>
          <a:bodyPr lIns="182509" tIns="144409" rIns="182509" bIns="144409" anchor="ctr" anchorCtr="0"/>
          <a:lstStyle>
            <a:lvl1pPr marL="0" indent="0" algn="l" defTabSz="889000">
              <a:lnSpc>
                <a:spcPct val="100000"/>
              </a:lnSpc>
              <a:buNone/>
              <a:defRPr lang="fr-FR" sz="1400">
                <a:solidFill>
                  <a:srgbClr val="000000"/>
                </a:solidFill>
                <a:latin typeface="Arial"/>
                <a:ea typeface="Arial"/>
              </a:defRPr>
            </a:lvl1pPr>
            <a:lvl2pPr marL="457200" indent="0" algn="l" defTabSz="889000">
              <a:lnSpc>
                <a:spcPct val="100000"/>
              </a:lnSpc>
              <a:buNone/>
              <a:defRPr lang="fr-FR" sz="1400">
                <a:solidFill>
                  <a:srgbClr val="000000"/>
                </a:solidFill>
                <a:latin typeface="Arial"/>
                <a:ea typeface="Arial"/>
              </a:defRPr>
            </a:lvl2pPr>
            <a:lvl3pPr marL="914400" indent="0" algn="l" defTabSz="889000">
              <a:lnSpc>
                <a:spcPct val="100000"/>
              </a:lnSpc>
              <a:buNone/>
              <a:defRPr lang="fr-FR" sz="1400">
                <a:solidFill>
                  <a:srgbClr val="000000"/>
                </a:solidFill>
                <a:latin typeface="Arial"/>
                <a:ea typeface="Arial"/>
              </a:defRPr>
            </a:lvl3pPr>
            <a:lvl4pPr marL="1371600" indent="0" algn="l" defTabSz="889000">
              <a:lnSpc>
                <a:spcPct val="100000"/>
              </a:lnSpc>
              <a:buNone/>
              <a:defRPr lang="fr-FR" sz="1400">
                <a:solidFill>
                  <a:srgbClr val="000000"/>
                </a:solidFill>
                <a:latin typeface="Arial"/>
                <a:ea typeface="Arial"/>
              </a:defRPr>
            </a:lvl4pPr>
            <a:lvl5pPr marL="1828800" indent="0" algn="l" defTabSz="889000">
              <a:lnSpc>
                <a:spcPct val="100000"/>
              </a:lnSpc>
              <a:buNone/>
              <a:defRPr lang="fr-FR" sz="1400">
                <a:solidFill>
                  <a:srgbClr val="000000"/>
                </a:solidFill>
                <a:latin typeface="Arial"/>
                <a:ea typeface="Arial"/>
              </a:defRPr>
            </a:lvl5pPr>
            <a:lvl6pPr defTabSz="889000">
              <a:defRPr lang="fr-FR" sz="1800"/>
            </a:lvl6pPr>
            <a:lvl7pPr defTabSz="889000">
              <a:defRPr lang="fr-FR" sz="1800"/>
            </a:lvl7pPr>
            <a:lvl8pPr defTabSz="889000">
              <a:defRPr lang="fr-FR" sz="1800"/>
            </a:lvl8pPr>
            <a:lvl9pPr defTabSz="889000">
              <a:defRPr lang="fr-FR" sz="1800"/>
            </a:lvl9pPr>
          </a:lstStyle>
          <a:p>
            <a:pPr lvl="0" algn="ctr" defTabSz="889000">
              <a:lnSpc>
                <a:spcPct val="90000"/>
              </a:lnSpc>
              <a:spcAft>
                <a:spcPts val="0"/>
              </a:spcAft>
              <a:defRPr/>
            </a:pPr>
            <a:r>
              <a:rPr sz="2400">
                <a:solidFill>
                  <a:srgbClr val="FFFFFF"/>
                </a:solidFill>
                <a:latin typeface="Arial Narrow" panose="020B0606020202030204" pitchFamily="34" charset="0"/>
                <a:ea typeface="Verdana"/>
              </a:rPr>
              <a:t>Choix d'un format de description XML-EAD</a:t>
            </a:r>
            <a:endParaRPr sz="1600">
              <a:latin typeface="Arial Narrow" panose="020B0606020202030204" pitchFamily="34" charset="0"/>
              <a:ea typeface="Verdana"/>
            </a:endParaRPr>
          </a:p>
        </p:txBody>
      </p:sp>
      <p:sp>
        <p:nvSpPr>
          <p:cNvPr id="15" name="Rectangle à coins arrondis 4">
            <a:extLst>
              <a:ext uri="{FF2B5EF4-FFF2-40B4-BE49-F238E27FC236}">
                <a16:creationId xmlns:a16="http://schemas.microsoft.com/office/drawing/2014/main" id="{A22B6D78-1EBE-23C1-45F3-0108B3A525A7}"/>
              </a:ext>
            </a:extLst>
          </p:cNvPr>
          <p:cNvSpPr>
            <a:spLocks noGrp="1" noChangeShapeType="1"/>
          </p:cNvSpPr>
          <p:nvPr/>
        </p:nvSpPr>
        <p:spPr bwMode="auto">
          <a:xfrm>
            <a:off x="596307" y="5815750"/>
            <a:ext cx="7842994" cy="448708"/>
          </a:xfrm>
          <a:prstGeom prst="roundRect">
            <a:avLst>
              <a:gd name="adj" fmla="val 16667"/>
            </a:avLst>
          </a:prstGeom>
          <a:solidFill>
            <a:schemeClr val="accent6">
              <a:lumMod val="50000"/>
            </a:schemeClr>
          </a:solidFill>
          <a:ln w="25400">
            <a:solidFill>
              <a:schemeClr val="accent6">
                <a:lumMod val="50000"/>
              </a:schemeClr>
            </a:solidFill>
            <a:round/>
            <a:headEnd/>
            <a:tailEnd/>
          </a:ln>
          <a:effectLst>
            <a:outerShdw blurRad="50800" dist="38100" dir="13500000" algn="br" rotWithShape="0">
              <a:prstClr val="black">
                <a:alpha val="40000"/>
              </a:prstClr>
            </a:outerShdw>
          </a:effectLst>
        </p:spPr>
        <p:txBody>
          <a:bodyPr lIns="91440" tIns="45720" rIns="91440" bIns="45720" anchor="ctr" anchorCtr="0"/>
          <a:lstStyle/>
          <a:p>
            <a:pPr algn="ctr">
              <a:spcBef>
                <a:spcPts val="600"/>
              </a:spcBef>
              <a:defRPr/>
            </a:pPr>
            <a:r>
              <a:rPr lang="fr-FR" sz="2200">
                <a:solidFill>
                  <a:srgbClr val="FFFFFF"/>
                </a:solidFill>
                <a:latin typeface="Arial Narrow" panose="020B0606020202030204" pitchFamily="34" charset="0"/>
                <a:ea typeface="Verdana"/>
              </a:rPr>
              <a:t>146 éléments (dont seulement 8 obligatoires)</a:t>
            </a:r>
            <a:endParaRPr sz="2200">
              <a:latin typeface="Arial Narrow" panose="020B0606020202030204" pitchFamily="34" charset="0"/>
              <a:ea typeface="Verdana"/>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hape 324"/>
          <p:cNvSpPr>
            <a:spLocks noGrp="1"/>
          </p:cNvSpPr>
          <p:nvPr>
            <p:ph type="title"/>
          </p:nvPr>
        </p:nvSpPr>
        <p:spPr bwMode="auto">
          <a:xfrm>
            <a:off x="504056" y="209354"/>
            <a:ext cx="7527836" cy="526296"/>
          </a:xfrm>
          <a:prstGeom prst="rect">
            <a:avLst/>
          </a:prstGeom>
          <a:noFill/>
          <a:ln>
            <a:noFill/>
          </a:ln>
        </p:spPr>
        <p:txBody>
          <a:bodyPr lIns="91425" tIns="45700" rIns="91425" bIns="45700" anchor="t" anchorCtr="0">
            <a:noAutofit/>
          </a:bodyPr>
          <a:lstStyle/>
          <a:p>
            <a:pPr marL="0" marR="0" lvl="0" indent="0">
              <a:spcBef>
                <a:spcPts val="0"/>
              </a:spcBef>
              <a:spcAft>
                <a:spcPts val="0"/>
              </a:spcAft>
              <a:buSzPct val="25000"/>
              <a:defRPr/>
            </a:pPr>
            <a:r>
              <a:rPr lang="fr-FR">
                <a:ea typeface="Verdana"/>
                <a:cs typeface="Verdana"/>
              </a:rPr>
              <a:t>Historique des modifications et publications</a:t>
            </a:r>
            <a:endParaRPr>
              <a:ea typeface="Verdana"/>
              <a:cs typeface="Verdana"/>
            </a:endParaRPr>
          </a:p>
        </p:txBody>
      </p:sp>
      <p:pic>
        <p:nvPicPr>
          <p:cNvPr id="6" name="Shape 326"/>
          <p:cNvPicPr/>
          <p:nvPr/>
        </p:nvPicPr>
        <p:blipFill>
          <a:blip r:embed="rId3">
            <a:alphaModFix/>
          </a:blip>
          <a:stretch/>
        </p:blipFill>
        <p:spPr bwMode="auto">
          <a:xfrm>
            <a:off x="188626" y="814732"/>
            <a:ext cx="4589909" cy="956030"/>
          </a:xfrm>
          <a:prstGeom prst="rect">
            <a:avLst/>
          </a:prstGeom>
          <a:noFill/>
          <a:ln>
            <a:noFill/>
          </a:ln>
          <a:effectLst>
            <a:outerShdw blurRad="50800" dist="38100" dir="13500000" algn="br" rotWithShape="0">
              <a:prstClr val="black">
                <a:alpha val="40000"/>
              </a:prstClr>
            </a:outerShdw>
          </a:effectLst>
        </p:spPr>
      </p:pic>
      <p:sp>
        <p:nvSpPr>
          <p:cNvPr id="18" name="Espace réservé du pied de page 3"/>
          <p:cNvSpPr>
            <a:spLocks noGrp="1"/>
          </p:cNvSpPr>
          <p:nvPr>
            <p:ph type="ftr" idx="11"/>
          </p:nvPr>
        </p:nvSpPr>
        <p:spPr bwMode="auto">
          <a:xfrm>
            <a:off x="27370" y="6463811"/>
            <a:ext cx="8759277" cy="365125"/>
          </a:xfrm>
        </p:spPr>
        <p:txBody>
          <a:body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https://documentation.abes.fr/aidecalames/manueloutildecatalogage/co/AffichageFichiersArbreDocuments.html?ts=lndcu0k5#LSiXvPvI9dctJJyjx2AHzb</a:t>
            </a:r>
          </a:p>
        </p:txBody>
      </p:sp>
      <p:sp>
        <p:nvSpPr>
          <p:cNvPr id="3" name="Espace réservé du numéro de diapositive 2">
            <a:extLst>
              <a:ext uri="{FF2B5EF4-FFF2-40B4-BE49-F238E27FC236}">
                <a16:creationId xmlns:a16="http://schemas.microsoft.com/office/drawing/2014/main" id="{2B9493AF-E349-A741-51EC-A0765A773372}"/>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120</a:t>
            </a:fld>
            <a:endParaRPr lang="fr-FR"/>
          </a:p>
        </p:txBody>
      </p:sp>
      <p:pic>
        <p:nvPicPr>
          <p:cNvPr id="2" name="Image 1" descr="Une image contenant texte, capture d’écran, affichage, logiciel&#10;&#10;Description générée automatiquement">
            <a:extLst>
              <a:ext uri="{FF2B5EF4-FFF2-40B4-BE49-F238E27FC236}">
                <a16:creationId xmlns:a16="http://schemas.microsoft.com/office/drawing/2014/main" id="{31071EE4-F5BE-DE15-A478-EA62DD7C29F6}"/>
              </a:ext>
            </a:extLst>
          </p:cNvPr>
          <p:cNvPicPr>
            <a:picLocks noChangeAspect="1"/>
          </p:cNvPicPr>
          <p:nvPr/>
        </p:nvPicPr>
        <p:blipFill rotWithShape="1">
          <a:blip r:embed="rId4">
            <a:extLst>
              <a:ext uri="{28A0092B-C50C-407E-A947-70E740481C1C}">
                <a14:useLocalDpi xmlns:a14="http://schemas.microsoft.com/office/drawing/2010/main" val="0"/>
              </a:ext>
            </a:extLst>
          </a:blip>
          <a:srcRect l="1891" r="1047" b="19849"/>
          <a:stretch/>
        </p:blipFill>
        <p:spPr bwMode="auto">
          <a:xfrm>
            <a:off x="414473" y="2304891"/>
            <a:ext cx="7196153" cy="2207801"/>
          </a:xfrm>
          <a:prstGeom prst="rect">
            <a:avLst/>
          </a:prstGeom>
          <a:effectLst>
            <a:outerShdw blurRad="50800" dist="38100" dir="13500000" algn="br" rotWithShape="0">
              <a:prstClr val="black">
                <a:alpha val="40000"/>
              </a:prstClr>
            </a:outerShdw>
          </a:effectLst>
        </p:spPr>
      </p:pic>
      <p:sp>
        <p:nvSpPr>
          <p:cNvPr id="5" name="Shape 329">
            <a:extLst>
              <a:ext uri="{FF2B5EF4-FFF2-40B4-BE49-F238E27FC236}">
                <a16:creationId xmlns:a16="http://schemas.microsoft.com/office/drawing/2014/main" id="{94F6A62A-12B7-5944-3BD4-D396CA003250}"/>
              </a:ext>
            </a:extLst>
          </p:cNvPr>
          <p:cNvSpPr/>
          <p:nvPr/>
        </p:nvSpPr>
        <p:spPr bwMode="auto">
          <a:xfrm>
            <a:off x="504056" y="2343349"/>
            <a:ext cx="2734600" cy="370832"/>
          </a:xfrm>
          <a:prstGeom prst="roundRect">
            <a:avLst>
              <a:gd name="adj" fmla="val 16667"/>
            </a:avLst>
          </a:prstGeom>
          <a:noFill/>
          <a:ln w="25400" cap="flat" cmpd="sng">
            <a:solidFill>
              <a:srgbClr val="FF0000"/>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ctr">
              <a:spcBef>
                <a:spcPts val="0"/>
              </a:spcBef>
              <a:spcAft>
                <a:spcPts val="0"/>
              </a:spcAft>
              <a:buNone/>
              <a:defRPr/>
            </a:pPr>
            <a:endParaRPr sz="1700" b="0" i="0" u="none" strike="noStrike" cap="none">
              <a:solidFill>
                <a:schemeClr val="lt1"/>
              </a:solidFill>
              <a:latin typeface="Arial"/>
              <a:ea typeface="Arial"/>
              <a:cs typeface="Arial"/>
            </a:endParaRPr>
          </a:p>
        </p:txBody>
      </p:sp>
      <p:sp>
        <p:nvSpPr>
          <p:cNvPr id="17" name="Shape 333">
            <a:extLst>
              <a:ext uri="{FF2B5EF4-FFF2-40B4-BE49-F238E27FC236}">
                <a16:creationId xmlns:a16="http://schemas.microsoft.com/office/drawing/2014/main" id="{C041D877-EC08-A885-4C49-283620C46451}"/>
              </a:ext>
            </a:extLst>
          </p:cNvPr>
          <p:cNvSpPr>
            <a:spLocks/>
          </p:cNvSpPr>
          <p:nvPr/>
        </p:nvSpPr>
        <p:spPr bwMode="auto">
          <a:xfrm>
            <a:off x="5103177" y="905288"/>
            <a:ext cx="4020944" cy="1247403"/>
          </a:xfrm>
          <a:prstGeom prst="rect">
            <a:avLst/>
          </a:prstGeom>
          <a:solidFill>
            <a:schemeClr val="bg1"/>
          </a:solidFill>
          <a:ln>
            <a:solidFill>
              <a:srgbClr val="F79646"/>
            </a:solidFill>
          </a:ln>
          <a:effectLst>
            <a:outerShdw blurRad="50800" dist="38100" dir="13500000" algn="br" rotWithShape="0">
              <a:prstClr val="black">
                <a:alpha val="40000"/>
              </a:prstClr>
            </a:outerShdw>
          </a:effectLst>
        </p:spPr>
        <p:txBody>
          <a:bodyPr lIns="91425" tIns="45700" rIns="91425" bIns="45700" anchor="t" anchorCtr="0">
            <a:noAutofit/>
          </a:bodyPr>
          <a:lstStyle/>
          <a:p>
            <a:pPr marL="0" marR="0" lvl="0" indent="0" algn="l">
              <a:spcBef>
                <a:spcPts val="0"/>
              </a:spcBef>
              <a:spcAft>
                <a:spcPts val="0"/>
              </a:spcAft>
              <a:buSzPct val="25000"/>
              <a:buNone/>
              <a:defRPr/>
            </a:pPr>
            <a:r>
              <a:rPr lang="fr-FR" sz="2400" b="0" i="0" u="none" strike="noStrike" cap="none">
                <a:latin typeface="Arial Narrow" panose="020B0606020202030204" pitchFamily="34" charset="0"/>
                <a:ea typeface="Arial"/>
                <a:cs typeface="Arial"/>
              </a:rPr>
              <a:t>Cliquer sur le bouton pour afficher </a:t>
            </a:r>
          </a:p>
          <a:p>
            <a:pPr marL="0" marR="0" lvl="0" indent="0" algn="l">
              <a:spcBef>
                <a:spcPts val="0"/>
              </a:spcBef>
              <a:spcAft>
                <a:spcPts val="0"/>
              </a:spcAft>
              <a:buSzPct val="25000"/>
              <a:buNone/>
              <a:defRPr/>
            </a:pPr>
            <a:r>
              <a:rPr lang="fr-FR" sz="2400" b="0" i="0" u="none" strike="noStrike" cap="none">
                <a:latin typeface="Arial Narrow" panose="020B0606020202030204" pitchFamily="34" charset="0"/>
                <a:ea typeface="Arial"/>
                <a:cs typeface="Arial"/>
              </a:rPr>
              <a:t>les dates de modification </a:t>
            </a:r>
          </a:p>
          <a:p>
            <a:pPr marL="0" marR="0" lvl="0" indent="0" algn="l">
              <a:spcBef>
                <a:spcPts val="0"/>
              </a:spcBef>
              <a:spcAft>
                <a:spcPts val="0"/>
              </a:spcAft>
              <a:buSzPct val="25000"/>
              <a:buNone/>
              <a:defRPr/>
            </a:pPr>
            <a:r>
              <a:rPr lang="fr-FR" sz="2400" b="0" i="0" u="none" strike="noStrike" cap="none">
                <a:latin typeface="Arial Narrow" panose="020B0606020202030204" pitchFamily="34" charset="0"/>
                <a:ea typeface="Arial"/>
                <a:cs typeface="Arial"/>
              </a:rPr>
              <a:t>et les dates de publication</a:t>
            </a:r>
            <a:endParaRPr sz="2800">
              <a:latin typeface="Arial Narrow" panose="020B0606020202030204" pitchFamily="34" charset="0"/>
            </a:endParaRPr>
          </a:p>
        </p:txBody>
      </p:sp>
      <p:cxnSp>
        <p:nvCxnSpPr>
          <p:cNvPr id="19" name="Shape 335">
            <a:extLst>
              <a:ext uri="{FF2B5EF4-FFF2-40B4-BE49-F238E27FC236}">
                <a16:creationId xmlns:a16="http://schemas.microsoft.com/office/drawing/2014/main" id="{6D4ABB60-3293-53FF-60C8-E9AD3D9B1323}"/>
              </a:ext>
            </a:extLst>
          </p:cNvPr>
          <p:cNvCxnSpPr>
            <a:cxnSpLocks/>
            <a:stCxn id="17" idx="1"/>
            <a:endCxn id="5" idx="3"/>
          </p:cNvCxnSpPr>
          <p:nvPr/>
        </p:nvCxnSpPr>
        <p:spPr bwMode="auto">
          <a:xfrm flipH="1">
            <a:off x="3238656" y="1528990"/>
            <a:ext cx="1864521" cy="999775"/>
          </a:xfrm>
          <a:prstGeom prst="straightConnector1">
            <a:avLst/>
          </a:prstGeom>
          <a:noFill/>
          <a:ln w="25400" cap="flat" cmpd="sng">
            <a:solidFill>
              <a:srgbClr val="F79646"/>
            </a:solidFill>
            <a:prstDash val="solid"/>
            <a:round/>
            <a:headEnd type="none" w="med" len="med"/>
            <a:tailEnd type="triangle" w="lg" len="lg"/>
          </a:ln>
          <a:effectLst>
            <a:outerShdw blurRad="50800" dist="38100" dir="13500000" algn="br" rotWithShape="0">
              <a:prstClr val="black">
                <a:alpha val="40000"/>
              </a:prstClr>
            </a:outerShdw>
          </a:effectLst>
        </p:spPr>
      </p:cxnSp>
      <p:sp>
        <p:nvSpPr>
          <p:cNvPr id="27" name="ZoneTexte 26">
            <a:extLst>
              <a:ext uri="{FF2B5EF4-FFF2-40B4-BE49-F238E27FC236}">
                <a16:creationId xmlns:a16="http://schemas.microsoft.com/office/drawing/2014/main" id="{BB9DEC83-EFB9-4EF7-F7A1-DDA20DD1C8E5}"/>
              </a:ext>
            </a:extLst>
          </p:cNvPr>
          <p:cNvSpPr txBox="1"/>
          <p:nvPr/>
        </p:nvSpPr>
        <p:spPr>
          <a:xfrm>
            <a:off x="188626" y="4795754"/>
            <a:ext cx="8598021" cy="1384995"/>
          </a:xfrm>
          <a:prstGeom prst="rect">
            <a:avLst/>
          </a:prstGeom>
          <a:noFill/>
        </p:spPr>
        <p:txBody>
          <a:bodyPr wrap="square">
            <a:spAutoFit/>
          </a:bodyPr>
          <a:lstStyle/>
          <a:p>
            <a:pPr marL="800100" lvl="1" indent="-457200">
              <a:buFont typeface="Wingdings" panose="05000000000000000000" pitchFamily="2" charset="2"/>
              <a:buChar char="è"/>
            </a:pPr>
            <a:r>
              <a:rPr lang="fr-FR" sz="2800">
                <a:solidFill>
                  <a:srgbClr val="C00000"/>
                </a:solidFill>
                <a:latin typeface="Arial Narrow" panose="020B0606020202030204" pitchFamily="34" charset="0"/>
                <a:sym typeface="Wingdings" panose="05000000000000000000" pitchFamily="2" charset="2"/>
              </a:rPr>
              <a:t>Dates mettent du temps à s'afficher</a:t>
            </a:r>
          </a:p>
          <a:p>
            <a:pPr marL="800100" lvl="1" indent="-457200">
              <a:buFont typeface="Wingdings" panose="05000000000000000000" pitchFamily="2" charset="2"/>
              <a:buChar char="è"/>
            </a:pPr>
            <a:r>
              <a:rPr lang="fr-FR" sz="2800">
                <a:solidFill>
                  <a:srgbClr val="C00000"/>
                </a:solidFill>
                <a:latin typeface="Arial Narrow" panose="020B0606020202030204" pitchFamily="34" charset="0"/>
                <a:sym typeface="Wingdings" panose="05000000000000000000" pitchFamily="2" charset="2"/>
              </a:rPr>
              <a:t>Enregistrées une seule fois par jour (pas d'heure)</a:t>
            </a:r>
          </a:p>
          <a:p>
            <a:pPr marL="800100" lvl="1" indent="-457200">
              <a:buFont typeface="Wingdings" panose="05000000000000000000" pitchFamily="2" charset="2"/>
              <a:buChar char="è"/>
            </a:pPr>
            <a:r>
              <a:rPr lang="fr-FR" sz="2800">
                <a:solidFill>
                  <a:srgbClr val="C00000"/>
                </a:solidFill>
                <a:latin typeface="Arial Narrow" panose="020B0606020202030204" pitchFamily="34" charset="0"/>
                <a:sym typeface="Wingdings" panose="05000000000000000000" pitchFamily="2" charset="2"/>
              </a:rPr>
              <a:t>Ne permet pas de savoir si le fichier a été ou pas dépublié</a:t>
            </a:r>
            <a:endParaRPr lang="fr-FR" sz="2800">
              <a:solidFill>
                <a:srgbClr val="C00000"/>
              </a:solidFill>
              <a:latin typeface="Arial Narrow" panose="020B0606020202030204" pitchFamily="34" charset="0"/>
            </a:endParaRPr>
          </a:p>
        </p:txBody>
      </p:sp>
    </p:spTree>
    <p:extLst>
      <p:ext uri="{BB962C8B-B14F-4D97-AF65-F5344CB8AC3E}">
        <p14:creationId xmlns:p14="http://schemas.microsoft.com/office/powerpoint/2010/main" val="2636943265"/>
      </p:ext>
    </p:extLst>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Espace réservé du contenu 7"/>
          <p:cNvSpPr>
            <a:spLocks noGrp="1"/>
          </p:cNvSpPr>
          <p:nvPr>
            <p:ph idx="1"/>
          </p:nvPr>
        </p:nvSpPr>
        <p:spPr>
          <a:xfrm>
            <a:off x="452952" y="937452"/>
            <a:ext cx="8229600" cy="5740207"/>
          </a:xfrm>
        </p:spPr>
        <p:txBody>
          <a:bodyPr>
            <a:normAutofit fontScale="85000" lnSpcReduction="20000"/>
          </a:bodyPr>
          <a:lstStyle/>
          <a:p>
            <a:r>
              <a:rPr lang="fr-FR" sz="2800"/>
              <a:t>Pour savoir si un document EAD a été publié</a:t>
            </a:r>
          </a:p>
          <a:p>
            <a:pPr lvl="1">
              <a:buFont typeface="Wingdings" panose="05000000000000000000" pitchFamily="2" charset="2"/>
              <a:buChar char="è"/>
            </a:pPr>
            <a:r>
              <a:rPr lang="fr-FR" sz="2400"/>
              <a:t> afficher </a:t>
            </a:r>
            <a:r>
              <a:rPr lang="fr-FR" sz="2400" b="1"/>
              <a:t>l'historique de publication depuis les Propriétés </a:t>
            </a:r>
            <a:r>
              <a:rPr lang="fr-FR" sz="2400"/>
              <a:t>; </a:t>
            </a:r>
          </a:p>
          <a:p>
            <a:pPr marL="342900" lvl="1" indent="0">
              <a:buNone/>
            </a:pPr>
            <a:r>
              <a:rPr lang="fr-FR" sz="2400"/>
              <a:t>ne permet pas de savoir si depuis la dernière date de publication le document a été et est resté dépublié</a:t>
            </a:r>
          </a:p>
          <a:p>
            <a:pPr marL="342900" lvl="1" indent="0">
              <a:buNone/>
            </a:pPr>
            <a:endParaRPr lang="fr-FR" sz="2400"/>
          </a:p>
          <a:p>
            <a:r>
              <a:rPr lang="fr-FR" sz="2800"/>
              <a:t>Pour savoir si un document est actuellement publié</a:t>
            </a:r>
          </a:p>
          <a:p>
            <a:pPr lvl="1">
              <a:buFont typeface="Wingdings" panose="05000000000000000000" pitchFamily="2" charset="2"/>
              <a:buChar char="è"/>
            </a:pPr>
            <a:r>
              <a:rPr lang="fr-FR" sz="2400"/>
              <a:t> </a:t>
            </a:r>
            <a:r>
              <a:rPr lang="fr-FR" sz="2400" b="1"/>
              <a:t>vérifier dans l'interface publique </a:t>
            </a:r>
            <a:r>
              <a:rPr lang="fr-FR" sz="2400"/>
              <a:t>en interrogeant l'url construite sur l'identifiant de l'unité documentaire concernée : clé du document EAD ou ID du composant</a:t>
            </a:r>
          </a:p>
          <a:p>
            <a:pPr marL="342900" lvl="1" indent="0">
              <a:buNone/>
            </a:pPr>
            <a:endParaRPr lang="fr-FR" sz="2400"/>
          </a:p>
          <a:p>
            <a:r>
              <a:rPr lang="fr-FR" sz="2800"/>
              <a:t>Pour savoir si la version publique est la dernière version du fichier, </a:t>
            </a:r>
          </a:p>
          <a:p>
            <a:pPr lvl="1">
              <a:buFont typeface="Wingdings" panose="05000000000000000000" pitchFamily="2" charset="2"/>
              <a:buChar char="è"/>
            </a:pPr>
            <a:r>
              <a:rPr lang="fr-FR" sz="2400"/>
              <a:t> afficher les </a:t>
            </a:r>
            <a:r>
              <a:rPr lang="fr-FR" sz="2400" b="1"/>
              <a:t>historiques</a:t>
            </a:r>
            <a:r>
              <a:rPr lang="fr-FR" sz="2400"/>
              <a:t> de modification et de publication </a:t>
            </a:r>
            <a:r>
              <a:rPr lang="fr-FR" sz="2400" b="1"/>
              <a:t>depuis les Propriétés</a:t>
            </a:r>
            <a:r>
              <a:rPr lang="fr-FR" sz="2400"/>
              <a:t> et comparer les dates</a:t>
            </a:r>
          </a:p>
          <a:p>
            <a:pPr marL="342900" lvl="1" indent="0">
              <a:buNone/>
            </a:pPr>
            <a:endParaRPr lang="fr-FR" sz="2400"/>
          </a:p>
          <a:p>
            <a:r>
              <a:rPr lang="fr-FR" sz="2800"/>
              <a:t>Pour savoir si un document dont on a lancé la publication le jour même est publié</a:t>
            </a:r>
          </a:p>
          <a:p>
            <a:pPr marL="342900" lvl="1" indent="0">
              <a:buNone/>
            </a:pPr>
            <a:r>
              <a:rPr lang="fr-FR" sz="2400">
                <a:sym typeface="Wingdings" panose="05000000000000000000" pitchFamily="2" charset="2"/>
              </a:rPr>
              <a:t> </a:t>
            </a:r>
            <a:r>
              <a:rPr lang="fr-FR" sz="2400"/>
              <a:t>afficher </a:t>
            </a:r>
            <a:r>
              <a:rPr lang="fr-FR" sz="2400" b="1"/>
              <a:t>le fichier Trace</a:t>
            </a:r>
            <a:r>
              <a:rPr lang="fr-FR" sz="2400"/>
              <a:t>. L'historique de modification et de publication n'est alimenté qu'une fois par jour</a:t>
            </a:r>
          </a:p>
        </p:txBody>
      </p:sp>
      <p:sp>
        <p:nvSpPr>
          <p:cNvPr id="4" name="Shape 862"/>
          <p:cNvSpPr>
            <a:spLocks noGrp="1"/>
          </p:cNvSpPr>
          <p:nvPr>
            <p:ph type="title"/>
          </p:nvPr>
        </p:nvSpPr>
        <p:spPr/>
        <p:txBody>
          <a:bodyPr>
            <a:normAutofit/>
          </a:bodyPr>
          <a:lstStyle/>
          <a:p>
            <a:pPr lvl="0"/>
            <a:r>
              <a:rPr lang="fr-FR"/>
              <a:t>Connaitre le statut de publication d'un fichier EAD</a:t>
            </a:r>
          </a:p>
        </p:txBody>
      </p:sp>
      <p:sp>
        <p:nvSpPr>
          <p:cNvPr id="2" name="Espace réservé du numéro de diapositive 2">
            <a:extLst>
              <a:ext uri="{FF2B5EF4-FFF2-40B4-BE49-F238E27FC236}">
                <a16:creationId xmlns:a16="http://schemas.microsoft.com/office/drawing/2014/main" id="{EF68D912-EAFF-59A3-B549-5A5B439E1AC4}"/>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121</a:t>
            </a:fld>
            <a:endParaRPr lang="fr-FR"/>
          </a:p>
        </p:txBody>
      </p:sp>
    </p:spTree>
    <p:extLst>
      <p:ext uri="{BB962C8B-B14F-4D97-AF65-F5344CB8AC3E}">
        <p14:creationId xmlns:p14="http://schemas.microsoft.com/office/powerpoint/2010/main" val="3713654221"/>
      </p:ext>
    </p:extLst>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Shape 819">
            <a:extLst>
              <a:ext uri="{FF2B5EF4-FFF2-40B4-BE49-F238E27FC236}">
                <a16:creationId xmlns:a16="http://schemas.microsoft.com/office/drawing/2014/main" id="{AB93ADC6-BD5F-802E-A732-D3690AF90D90}"/>
              </a:ext>
            </a:extLst>
          </p:cNvPr>
          <p:cNvSpPr txBox="1">
            <a:spLocks/>
          </p:cNvSpPr>
          <p:nvPr/>
        </p:nvSpPr>
        <p:spPr bwMode="auto">
          <a:xfrm>
            <a:off x="266700" y="719627"/>
            <a:ext cx="8857421" cy="6281247"/>
          </a:xfrm>
          <a:prstGeom prst="rect">
            <a:avLst/>
          </a:prstGeom>
        </p:spPr>
        <p:txBody>
          <a:bodyPr vert="horz" lIns="72000" tIns="45720" rIns="91440" bIns="45720" rtlCol="0">
            <a:normAutofit fontScale="92500" lnSpcReduction="10000"/>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fr-FR"/>
              <a:t>             </a:t>
            </a:r>
            <a:r>
              <a:rPr lang="fr-FR" sz="2600"/>
              <a:t>Dépublier </a:t>
            </a:r>
            <a:r>
              <a:rPr lang="fr-FR" sz="2600">
                <a:solidFill>
                  <a:schemeClr val="tx1"/>
                </a:solidFill>
              </a:rPr>
              <a:t>signifie </a:t>
            </a:r>
            <a:r>
              <a:rPr lang="fr-FR" sz="2600"/>
              <a:t>ne plus publier </a:t>
            </a:r>
          </a:p>
          <a:p>
            <a:pPr>
              <a:lnSpc>
                <a:spcPct val="120000"/>
              </a:lnSpc>
              <a:buClr>
                <a:srgbClr val="C00000"/>
              </a:buClr>
              <a:buSzPct val="100000"/>
              <a:buFont typeface="Wingdings" panose="05000000000000000000" pitchFamily="2" charset="2"/>
              <a:buChar char="è"/>
            </a:pPr>
            <a:r>
              <a:rPr lang="fr-FR" sz="2600" i="0">
                <a:solidFill>
                  <a:srgbClr val="C00000"/>
                </a:solidFill>
                <a:sym typeface="Wingdings" panose="05000000000000000000" pitchFamily="2" charset="2"/>
              </a:rPr>
              <a:t>A distinguer de la suppression : </a:t>
            </a:r>
            <a:r>
              <a:rPr lang="fr-FR" sz="2600" i="0">
                <a:solidFill>
                  <a:schemeClr val="tx1"/>
                </a:solidFill>
                <a:sym typeface="Wingdings" panose="05000000000000000000" pitchFamily="2" charset="2"/>
              </a:rPr>
              <a:t>la </a:t>
            </a:r>
            <a:r>
              <a:rPr lang="fr-FR" sz="2600" i="0" err="1">
                <a:solidFill>
                  <a:schemeClr val="tx1"/>
                </a:solidFill>
                <a:sym typeface="Wingdings" panose="05000000000000000000" pitchFamily="2" charset="2"/>
              </a:rPr>
              <a:t>dé-publication</a:t>
            </a:r>
            <a:r>
              <a:rPr lang="fr-FR" sz="2600" i="0">
                <a:solidFill>
                  <a:schemeClr val="tx1"/>
                </a:solidFill>
                <a:sym typeface="Wingdings" panose="05000000000000000000" pitchFamily="2" charset="2"/>
              </a:rPr>
              <a:t> </a:t>
            </a:r>
          </a:p>
          <a:p>
            <a:pPr lvl="1"/>
            <a:r>
              <a:rPr lang="fr-FR" sz="2400" i="0">
                <a:solidFill>
                  <a:schemeClr val="tx1"/>
                </a:solidFill>
                <a:sym typeface="Wingdings" panose="05000000000000000000" pitchFamily="2" charset="2"/>
              </a:rPr>
              <a:t>supprime de l’interface publique et vide les index publics</a:t>
            </a:r>
          </a:p>
          <a:p>
            <a:pPr lvl="1"/>
            <a:r>
              <a:rPr lang="fr-FR" sz="2400" i="0">
                <a:solidFill>
                  <a:schemeClr val="tx1"/>
                </a:solidFill>
                <a:sym typeface="Wingdings" panose="05000000000000000000" pitchFamily="2" charset="2"/>
              </a:rPr>
              <a:t>le document reste dans Calames pro</a:t>
            </a:r>
          </a:p>
          <a:p>
            <a:pPr>
              <a:spcBef>
                <a:spcPts val="1800"/>
              </a:spcBef>
            </a:pPr>
            <a:r>
              <a:rPr lang="fr-FR" sz="2600"/>
              <a:t>Il n’est pas nécessaire de dépublier un fichier EAD </a:t>
            </a:r>
          </a:p>
          <a:p>
            <a:pPr lvl="1"/>
            <a:r>
              <a:rPr lang="fr-FR" sz="2400"/>
              <a:t>pour faire des modifications ou des créations au sein des fichiers (modifications EAD)</a:t>
            </a:r>
          </a:p>
          <a:p>
            <a:pPr lvl="1"/>
            <a:r>
              <a:rPr lang="fr-FR" sz="2400"/>
              <a:t>avant de </a:t>
            </a:r>
            <a:r>
              <a:rPr lang="fr-FR" sz="2400" err="1"/>
              <a:t>re-publier</a:t>
            </a:r>
            <a:r>
              <a:rPr lang="fr-FR" sz="2400"/>
              <a:t> ce fichier modifié</a:t>
            </a:r>
          </a:p>
          <a:p>
            <a:pPr>
              <a:spcBef>
                <a:spcPts val="1800"/>
              </a:spcBef>
            </a:pPr>
            <a:r>
              <a:rPr lang="fr-FR" sz="2600"/>
              <a:t>Il est indispensable de dépublier au préalable un fichier EAD avant de</a:t>
            </a:r>
          </a:p>
          <a:p>
            <a:pPr lvl="1"/>
            <a:r>
              <a:rPr lang="fr-FR" sz="2400"/>
              <a:t>modifier sa structure : division en 2 fichiers, </a:t>
            </a:r>
            <a:r>
              <a:rPr lang="fr-FR" sz="2400" err="1"/>
              <a:t>etc</a:t>
            </a:r>
            <a:endParaRPr lang="fr-FR" sz="2400"/>
          </a:p>
          <a:p>
            <a:pPr lvl="1"/>
            <a:r>
              <a:rPr lang="fr-FR" sz="2400"/>
              <a:t>modifier son RCR de référence (attribut AUTHFILENUMBER du &lt;</a:t>
            </a:r>
            <a:r>
              <a:rPr lang="fr-FR" sz="2400" err="1"/>
              <a:t>corpname</a:t>
            </a:r>
            <a:r>
              <a:rPr lang="fr-FR" sz="2400"/>
              <a:t>&gt; du &lt;repository&gt;)</a:t>
            </a:r>
          </a:p>
          <a:p>
            <a:pPr lvl="1"/>
            <a:r>
              <a:rPr lang="fr-FR" sz="2400"/>
              <a:t>modifier les propriétés du fichier : droit, intitulé, liaisons,  inclusions, </a:t>
            </a:r>
            <a:r>
              <a:rPr lang="fr-FR" sz="2400" err="1"/>
              <a:t>etc</a:t>
            </a:r>
            <a:endParaRPr lang="fr-FR" sz="2400"/>
          </a:p>
          <a:p>
            <a:pPr lvl="1"/>
            <a:r>
              <a:rPr lang="fr-FR" sz="2400"/>
              <a:t>modifier l’identification des composants ou de les supprimer</a:t>
            </a:r>
          </a:p>
          <a:p>
            <a:pPr lvl="1"/>
            <a:r>
              <a:rPr lang="fr-FR" sz="2400"/>
              <a:t>le supprimer</a:t>
            </a:r>
          </a:p>
        </p:txBody>
      </p:sp>
      <p:pic>
        <p:nvPicPr>
          <p:cNvPr id="6" name="Shape 865"/>
          <p:cNvPicPr/>
          <p:nvPr/>
        </p:nvPicPr>
        <p:blipFill>
          <a:blip r:embed="rId3">
            <a:alphaModFix/>
          </a:blip>
          <a:stretch/>
        </p:blipFill>
        <p:spPr bwMode="auto">
          <a:xfrm>
            <a:off x="749853" y="617209"/>
            <a:ext cx="436613" cy="432048"/>
          </a:xfrm>
          <a:prstGeom prst="rect">
            <a:avLst/>
          </a:prstGeom>
          <a:noFill/>
          <a:ln>
            <a:noFill/>
          </a:ln>
          <a:effectLst>
            <a:outerShdw blurRad="50800" dist="38100" dir="13500000" algn="br" rotWithShape="0">
              <a:prstClr val="black">
                <a:alpha val="40000"/>
              </a:prstClr>
            </a:outerShdw>
          </a:effectLst>
        </p:spPr>
      </p:pic>
      <p:sp>
        <p:nvSpPr>
          <p:cNvPr id="2" name="Espace réservé du numéro de diapositive 2">
            <a:extLst>
              <a:ext uri="{FF2B5EF4-FFF2-40B4-BE49-F238E27FC236}">
                <a16:creationId xmlns:a16="http://schemas.microsoft.com/office/drawing/2014/main" id="{C8B85218-BE93-791D-E188-B4C20E7BB544}"/>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122</a:t>
            </a:fld>
            <a:endParaRPr lang="fr-FR"/>
          </a:p>
        </p:txBody>
      </p:sp>
      <p:sp>
        <p:nvSpPr>
          <p:cNvPr id="5" name="Espace réservé du pied de page 3">
            <a:extLst>
              <a:ext uri="{FF2B5EF4-FFF2-40B4-BE49-F238E27FC236}">
                <a16:creationId xmlns:a16="http://schemas.microsoft.com/office/drawing/2014/main" id="{03CAFC9B-D9E7-F620-BA11-D54A4679356F}"/>
              </a:ext>
            </a:extLst>
          </p:cNvPr>
          <p:cNvSpPr txBox="1">
            <a:spLocks/>
          </p:cNvSpPr>
          <p:nvPr/>
        </p:nvSpPr>
        <p:spPr bwMode="auto">
          <a:xfrm>
            <a:off x="403699" y="6344259"/>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https//documentation.abes.fr/aidecalames/manueloutildecatalogage/index.html#Depublier</a:t>
            </a:r>
            <a:endParaRPr lang="fr-FR" sz="1050"/>
          </a:p>
        </p:txBody>
      </p:sp>
      <p:sp>
        <p:nvSpPr>
          <p:cNvPr id="9" name="Titre 8">
            <a:extLst>
              <a:ext uri="{FF2B5EF4-FFF2-40B4-BE49-F238E27FC236}">
                <a16:creationId xmlns:a16="http://schemas.microsoft.com/office/drawing/2014/main" id="{F7702D48-7EF6-BED7-5324-AEB5CFD5275D}"/>
              </a:ext>
            </a:extLst>
          </p:cNvPr>
          <p:cNvSpPr>
            <a:spLocks noGrp="1"/>
          </p:cNvSpPr>
          <p:nvPr>
            <p:ph type="title"/>
          </p:nvPr>
        </p:nvSpPr>
        <p:spPr/>
        <p:txBody>
          <a:bodyPr>
            <a:normAutofit/>
          </a:bodyPr>
          <a:lstStyle/>
          <a:p>
            <a:r>
              <a:rPr lang="fr-FR"/>
              <a:t>Dépublier</a:t>
            </a:r>
          </a:p>
        </p:txBody>
      </p:sp>
    </p:spTree>
    <p:extLst>
      <p:ext uri="{BB962C8B-B14F-4D97-AF65-F5344CB8AC3E}">
        <p14:creationId xmlns:p14="http://schemas.microsoft.com/office/powerpoint/2010/main" val="206047756"/>
      </p:ext>
    </p:extLst>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Espace réservé du contenu 7"/>
          <p:cNvSpPr>
            <a:spLocks noGrp="1"/>
          </p:cNvSpPr>
          <p:nvPr>
            <p:ph idx="1"/>
          </p:nvPr>
        </p:nvSpPr>
        <p:spPr>
          <a:xfrm>
            <a:off x="452952" y="937452"/>
            <a:ext cx="8229600" cy="5526359"/>
          </a:xfrm>
        </p:spPr>
        <p:txBody>
          <a:bodyPr>
            <a:normAutofit/>
          </a:bodyPr>
          <a:lstStyle/>
          <a:p>
            <a:r>
              <a:rPr lang="fr-FR" sz="2800"/>
              <a:t>Pour         </a:t>
            </a:r>
            <a:r>
              <a:rPr lang="fr-FR" sz="2800" err="1"/>
              <a:t>suppimer</a:t>
            </a:r>
            <a:r>
              <a:rPr lang="fr-FR" sz="2800"/>
              <a:t> </a:t>
            </a:r>
            <a:r>
              <a:rPr lang="fr-FR" sz="2800" i="0">
                <a:sym typeface="Wingdings" panose="05000000000000000000" pitchFamily="2" charset="2"/>
              </a:rPr>
              <a:t></a:t>
            </a:r>
            <a:r>
              <a:rPr lang="fr-FR" sz="2800"/>
              <a:t> Clic droit au niveau du fichier EAD (ou du composant)</a:t>
            </a:r>
          </a:p>
          <a:p>
            <a:pPr lvl="1">
              <a:lnSpc>
                <a:spcPct val="150000"/>
              </a:lnSpc>
            </a:pPr>
            <a:r>
              <a:rPr lang="fr-FR" sz="2400"/>
              <a:t>Irréversible !</a:t>
            </a:r>
          </a:p>
          <a:p>
            <a:pPr lvl="1">
              <a:lnSpc>
                <a:spcPct val="150000"/>
              </a:lnSpc>
            </a:pPr>
            <a:r>
              <a:rPr lang="fr-FR" sz="2400"/>
              <a:t>Doit être </a:t>
            </a:r>
            <a:r>
              <a:rPr lang="fr-FR" sz="2400">
                <a:solidFill>
                  <a:srgbClr val="C00000"/>
                </a:solidFill>
              </a:rPr>
              <a:t>obligatoirement</a:t>
            </a:r>
            <a:r>
              <a:rPr lang="fr-FR" sz="2400"/>
              <a:t> précédé d’une </a:t>
            </a:r>
            <a:r>
              <a:rPr lang="fr-FR" sz="2400" err="1"/>
              <a:t>dé-publication</a:t>
            </a:r>
            <a:r>
              <a:rPr lang="fr-FR" sz="2400"/>
              <a:t> :</a:t>
            </a:r>
          </a:p>
          <a:p>
            <a:pPr marL="342900" lvl="1" indent="0">
              <a:lnSpc>
                <a:spcPct val="110000"/>
              </a:lnSpc>
              <a:buNone/>
            </a:pPr>
            <a:r>
              <a:rPr lang="fr-FR" sz="2200"/>
              <a:t>Sinon, le document reste interrogeable et consultable dans l’interface publique</a:t>
            </a:r>
          </a:p>
          <a:p>
            <a:pPr marL="342900" lvl="1" indent="0">
              <a:lnSpc>
                <a:spcPct val="110000"/>
              </a:lnSpc>
              <a:buNone/>
            </a:pPr>
            <a:endParaRPr lang="fr-FR" sz="2200"/>
          </a:p>
          <a:p>
            <a:r>
              <a:rPr lang="fr-FR"/>
              <a:t>En cas d’erreur, l’Abes peut aller rechercher à partir de la clé une image du fichier EAD lors de son dernier enregistrement</a:t>
            </a:r>
          </a:p>
          <a:p>
            <a:pPr lvl="1">
              <a:lnSpc>
                <a:spcPct val="150000"/>
              </a:lnSpc>
              <a:buFont typeface="Wingdings" panose="05000000000000000000" pitchFamily="2" charset="2"/>
              <a:buChar char="è"/>
            </a:pPr>
            <a:r>
              <a:rPr lang="fr-FR"/>
              <a:t>Ticket </a:t>
            </a:r>
            <a:r>
              <a:rPr lang="fr-FR" err="1"/>
              <a:t>ABESstp</a:t>
            </a:r>
            <a:endParaRPr lang="fr-FR" sz="2800"/>
          </a:p>
        </p:txBody>
      </p:sp>
      <p:sp>
        <p:nvSpPr>
          <p:cNvPr id="4" name="Shape 862"/>
          <p:cNvSpPr>
            <a:spLocks noGrp="1"/>
          </p:cNvSpPr>
          <p:nvPr>
            <p:ph type="title"/>
          </p:nvPr>
        </p:nvSpPr>
        <p:spPr/>
        <p:txBody>
          <a:bodyPr>
            <a:normAutofit/>
          </a:bodyPr>
          <a:lstStyle/>
          <a:p>
            <a:pPr lvl="0"/>
            <a:r>
              <a:rPr lang="fr-FR"/>
              <a:t>Supprimer</a:t>
            </a:r>
          </a:p>
        </p:txBody>
      </p:sp>
      <p:sp>
        <p:nvSpPr>
          <p:cNvPr id="2" name="Espace réservé du numéro de diapositive 2">
            <a:extLst>
              <a:ext uri="{FF2B5EF4-FFF2-40B4-BE49-F238E27FC236}">
                <a16:creationId xmlns:a16="http://schemas.microsoft.com/office/drawing/2014/main" id="{EF68D912-EAFF-59A3-B549-5A5B439E1AC4}"/>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123</a:t>
            </a:fld>
            <a:endParaRPr lang="fr-FR"/>
          </a:p>
        </p:txBody>
      </p:sp>
      <p:pic>
        <p:nvPicPr>
          <p:cNvPr id="3" name="Shape 863">
            <a:extLst>
              <a:ext uri="{FF2B5EF4-FFF2-40B4-BE49-F238E27FC236}">
                <a16:creationId xmlns:a16="http://schemas.microsoft.com/office/drawing/2014/main" id="{34F3203C-1497-2A46-FFAB-AC5C559B6386}"/>
              </a:ext>
            </a:extLst>
          </p:cNvPr>
          <p:cNvPicPr/>
          <p:nvPr/>
        </p:nvPicPr>
        <p:blipFill>
          <a:blip r:embed="rId3">
            <a:alphaModFix/>
          </a:blip>
          <a:stretch/>
        </p:blipFill>
        <p:spPr bwMode="auto">
          <a:xfrm>
            <a:off x="1827516" y="1058683"/>
            <a:ext cx="304799" cy="304799"/>
          </a:xfrm>
          <a:prstGeom prst="rect">
            <a:avLst/>
          </a:prstGeom>
          <a:noFill/>
          <a:ln>
            <a:noFill/>
          </a:ln>
          <a:effectLst>
            <a:outerShdw blurRad="50800" dist="38100" dir="13500000" algn="br" rotWithShape="0">
              <a:prstClr val="black">
                <a:alpha val="40000"/>
              </a:prstClr>
            </a:outerShdw>
          </a:effectLst>
        </p:spPr>
      </p:pic>
      <p:sp>
        <p:nvSpPr>
          <p:cNvPr id="10" name="Espace réservé du pied de page 3">
            <a:extLst>
              <a:ext uri="{FF2B5EF4-FFF2-40B4-BE49-F238E27FC236}">
                <a16:creationId xmlns:a16="http://schemas.microsoft.com/office/drawing/2014/main" id="{C38D5ED3-2E9C-232C-994B-64A0E3777F4C}"/>
              </a:ext>
            </a:extLst>
          </p:cNvPr>
          <p:cNvSpPr txBox="1">
            <a:spLocks/>
          </p:cNvSpPr>
          <p:nvPr/>
        </p:nvSpPr>
        <p:spPr bwMode="auto">
          <a:xfrm>
            <a:off x="403699" y="6342888"/>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hlinkClick r:id="rId4">
                  <a:extLst>
                    <a:ext uri="{A12FA001-AC4F-418D-AE19-62706E023703}">
                      <ahyp:hlinkClr xmlns:ahyp="http://schemas.microsoft.com/office/drawing/2018/hyperlinkcolor" val="tx"/>
                    </a:ext>
                  </a:extLst>
                </a:hlinkClick>
              </a:rPr>
              <a:t>https//documentation.abes.fr/aidecalames/manueloutildecatalogage/index.html#SupprimerFichier</a:t>
            </a:r>
            <a:endParaRPr lang="fr-FR" sz="1050">
              <a:solidFill>
                <a:schemeClr val="tx2"/>
              </a:solidFill>
              <a:latin typeface="Arial Narrow" panose="020B0606020202030204" pitchFamily="34" charset="0"/>
            </a:endParaRPr>
          </a:p>
          <a:p>
            <a:pPr>
              <a:defRPr/>
            </a:pPr>
            <a:endParaRPr lang="fr-F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CA3EAA-1D19-FC75-D452-953C5D1ABF19}"/>
              </a:ext>
            </a:extLst>
          </p:cNvPr>
          <p:cNvSpPr>
            <a:spLocks noGrp="1"/>
          </p:cNvSpPr>
          <p:nvPr>
            <p:ph type="title"/>
          </p:nvPr>
        </p:nvSpPr>
        <p:spPr>
          <a:xfrm>
            <a:off x="722313" y="4406900"/>
            <a:ext cx="7772400" cy="1362075"/>
          </a:xfrm>
        </p:spPr>
        <p:txBody>
          <a:bodyPr/>
          <a:lstStyle/>
          <a:p>
            <a:r>
              <a:rPr lang="fr-FR"/>
              <a:t>TP 5 – Publier</a:t>
            </a:r>
          </a:p>
        </p:txBody>
      </p:sp>
      <p:sp>
        <p:nvSpPr>
          <p:cNvPr id="3" name="Espace réservé du texte 2">
            <a:extLst>
              <a:ext uri="{FF2B5EF4-FFF2-40B4-BE49-F238E27FC236}">
                <a16:creationId xmlns:a16="http://schemas.microsoft.com/office/drawing/2014/main" id="{5CBDB3E1-C853-F2D7-DEEC-C791368F8388}"/>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27C2E207-A86A-D24A-448E-021E9C802D41}"/>
              </a:ext>
            </a:extLst>
          </p:cNvPr>
          <p:cNvSpPr>
            <a:spLocks noGrp="1"/>
          </p:cNvSpPr>
          <p:nvPr>
            <p:ph type="sldNum" sz="quarter" idx="12"/>
          </p:nvPr>
        </p:nvSpPr>
        <p:spPr/>
        <p:txBody>
          <a:bodyPr/>
          <a:lstStyle/>
          <a:p>
            <a:fld id="{AD8045ED-DE0C-4527-8264-0379EF2BB254}" type="slidenum">
              <a:rPr lang="fr-FR" smtClean="0"/>
              <a:t>124</a:t>
            </a:fld>
            <a:endParaRPr lang="fr-FR"/>
          </a:p>
        </p:txBody>
      </p:sp>
    </p:spTree>
    <p:extLst>
      <p:ext uri="{BB962C8B-B14F-4D97-AF65-F5344CB8AC3E}">
        <p14:creationId xmlns:p14="http://schemas.microsoft.com/office/powerpoint/2010/main" val="160113132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413951-30AE-616C-FAFB-5B8C01667A97}"/>
              </a:ext>
            </a:extLst>
          </p:cNvPr>
          <p:cNvSpPr>
            <a:spLocks noGrp="1"/>
          </p:cNvSpPr>
          <p:nvPr>
            <p:ph type="ctrTitle"/>
          </p:nvPr>
        </p:nvSpPr>
        <p:spPr>
          <a:xfrm>
            <a:off x="0" y="2067670"/>
            <a:ext cx="8214902" cy="1470025"/>
          </a:xfrm>
        </p:spPr>
        <p:txBody>
          <a:bodyPr>
            <a:normAutofit/>
          </a:bodyPr>
          <a:lstStyle/>
          <a:p>
            <a:r>
              <a:rPr lang="fr-FR"/>
              <a:t>10- Lier et inclure</a:t>
            </a:r>
          </a:p>
        </p:txBody>
      </p:sp>
      <p:sp>
        <p:nvSpPr>
          <p:cNvPr id="3" name="Sous-titre 2">
            <a:extLst>
              <a:ext uri="{FF2B5EF4-FFF2-40B4-BE49-F238E27FC236}">
                <a16:creationId xmlns:a16="http://schemas.microsoft.com/office/drawing/2014/main" id="{06213428-0DCA-F2FC-0E4D-D8371AA499F7}"/>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9190608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886"/>
          <p:cNvSpPr>
            <a:spLocks noGrp="1"/>
          </p:cNvSpPr>
          <p:nvPr>
            <p:ph type="body" idx="1"/>
          </p:nvPr>
        </p:nvSpPr>
        <p:spPr>
          <a:xfrm>
            <a:off x="457200" y="1011325"/>
            <a:ext cx="8229600" cy="5282157"/>
          </a:xfrm>
        </p:spPr>
        <p:txBody>
          <a:bodyPr>
            <a:normAutofit lnSpcReduction="10000"/>
          </a:bodyPr>
          <a:lstStyle/>
          <a:p>
            <a:pPr lvl="0"/>
            <a:r>
              <a:rPr lang="fr-FR">
                <a:solidFill>
                  <a:schemeClr val="tx1"/>
                </a:solidFill>
              </a:rPr>
              <a:t>Permettre, </a:t>
            </a:r>
            <a:r>
              <a:rPr lang="fr-FR">
                <a:solidFill>
                  <a:srgbClr val="F79646"/>
                </a:solidFill>
              </a:rPr>
              <a:t>entre fichiers EAD, des relations sur le même modèle que les relations entre composants DANS un fichier EAD </a:t>
            </a:r>
            <a:r>
              <a:rPr lang="fr-FR">
                <a:solidFill>
                  <a:schemeClr val="tx1"/>
                </a:solidFill>
              </a:rPr>
              <a:t>: parent / enfant ou fratrie</a:t>
            </a:r>
          </a:p>
          <a:p>
            <a:pPr lvl="0">
              <a:buClr>
                <a:srgbClr val="C00000"/>
              </a:buClr>
              <a:buSzPct val="100000"/>
              <a:buFont typeface="Wingdings" panose="05000000000000000000" pitchFamily="2" charset="2"/>
              <a:buChar char="è"/>
            </a:pPr>
            <a:r>
              <a:rPr lang="fr-FR" i="0">
                <a:solidFill>
                  <a:srgbClr val="C00000"/>
                </a:solidFill>
                <a:sym typeface="Wingdings" panose="05000000000000000000" pitchFamily="2" charset="2"/>
              </a:rPr>
              <a:t>Ce </a:t>
            </a:r>
            <a:r>
              <a:rPr lang="fr-FR" i="0" err="1">
                <a:solidFill>
                  <a:srgbClr val="C00000"/>
                </a:solidFill>
                <a:sym typeface="Wingdings" panose="05000000000000000000" pitchFamily="2" charset="2"/>
              </a:rPr>
              <a:t>meta</a:t>
            </a:r>
            <a:r>
              <a:rPr lang="fr-FR" i="0">
                <a:solidFill>
                  <a:srgbClr val="C00000"/>
                </a:solidFill>
                <a:sym typeface="Wingdings" panose="05000000000000000000" pitchFamily="2" charset="2"/>
              </a:rPr>
              <a:t>-EAD est une spécificité Calames</a:t>
            </a:r>
          </a:p>
          <a:p>
            <a:pPr marL="0" lvl="0" indent="0">
              <a:buClr>
                <a:srgbClr val="C00000"/>
              </a:buClr>
              <a:buSzPct val="100000"/>
              <a:buNone/>
            </a:pPr>
            <a:endParaRPr lang="fr-FR" i="0">
              <a:solidFill>
                <a:srgbClr val="C00000"/>
              </a:solidFill>
              <a:sym typeface="Wingdings" panose="05000000000000000000" pitchFamily="2" charset="2"/>
            </a:endParaRPr>
          </a:p>
          <a:p>
            <a:pPr>
              <a:buClr>
                <a:srgbClr val="EC6839"/>
              </a:buClr>
            </a:pPr>
            <a:r>
              <a:rPr lang="fr-FR">
                <a:solidFill>
                  <a:schemeClr val="tx1"/>
                </a:solidFill>
              </a:rPr>
              <a:t>Donner à voir dans l’interface publique plusieurs fichiers EAD </a:t>
            </a:r>
            <a:r>
              <a:rPr lang="fr-FR">
                <a:solidFill>
                  <a:srgbClr val="F79646"/>
                </a:solidFill>
              </a:rPr>
              <a:t>dans une arborescence unique </a:t>
            </a:r>
            <a:r>
              <a:rPr lang="fr-FR">
                <a:solidFill>
                  <a:schemeClr val="tx1"/>
                </a:solidFill>
              </a:rPr>
              <a:t>comme si il n’y avait qu’un fichier.</a:t>
            </a:r>
          </a:p>
          <a:p>
            <a:pPr marL="0" lvl="0" indent="0">
              <a:buClr>
                <a:srgbClr val="C00000"/>
              </a:buClr>
              <a:buSzPct val="100000"/>
              <a:buNone/>
            </a:pPr>
            <a:endParaRPr lang="fr-FR" i="0">
              <a:solidFill>
                <a:srgbClr val="C00000"/>
              </a:solidFill>
              <a:sym typeface="Wingdings" panose="05000000000000000000" pitchFamily="2" charset="2"/>
            </a:endParaRPr>
          </a:p>
          <a:p>
            <a:pPr marL="0" lvl="0" indent="0">
              <a:buClr>
                <a:srgbClr val="C00000"/>
              </a:buClr>
              <a:buSzPct val="100000"/>
              <a:buNone/>
            </a:pPr>
            <a:endParaRPr lang="fr-FR" i="0">
              <a:solidFill>
                <a:srgbClr val="C00000"/>
              </a:solidFill>
              <a:sym typeface="Wingdings" panose="05000000000000000000" pitchFamily="2" charset="2"/>
            </a:endParaRPr>
          </a:p>
          <a:p>
            <a:pPr marL="0" lvl="0" indent="0">
              <a:buClr>
                <a:srgbClr val="C00000"/>
              </a:buClr>
              <a:buSzPct val="100000"/>
              <a:buNone/>
            </a:pPr>
            <a:endParaRPr lang="fr-FR" i="0">
              <a:solidFill>
                <a:srgbClr val="C00000"/>
              </a:solidFill>
              <a:sym typeface="Wingdings" panose="05000000000000000000" pitchFamily="2" charset="2"/>
            </a:endParaRPr>
          </a:p>
          <a:p>
            <a:pPr marL="0" lvl="0" indent="0">
              <a:buClr>
                <a:srgbClr val="C00000"/>
              </a:buClr>
              <a:buSzPct val="100000"/>
              <a:buNone/>
            </a:pPr>
            <a:endParaRPr lang="fr-FR" i="0">
              <a:solidFill>
                <a:srgbClr val="C00000"/>
              </a:solidFill>
              <a:sym typeface="Wingdings" panose="05000000000000000000" pitchFamily="2" charset="2"/>
            </a:endParaRPr>
          </a:p>
          <a:p>
            <a:pPr lvl="0">
              <a:buClr>
                <a:srgbClr val="C00000"/>
              </a:buClr>
              <a:buSzPct val="100000"/>
              <a:buFont typeface="Wingdings" panose="05000000000000000000" pitchFamily="2" charset="2"/>
              <a:buChar char="è"/>
            </a:pPr>
            <a:r>
              <a:rPr lang="fr-FR" i="0">
                <a:solidFill>
                  <a:srgbClr val="C00000"/>
                </a:solidFill>
                <a:sym typeface="Wingdings" panose="05000000000000000000" pitchFamily="2" charset="2"/>
              </a:rPr>
              <a:t>Attention : les fichiers doivent relever du même RCR Calames</a:t>
            </a:r>
          </a:p>
          <a:p>
            <a:pPr marL="0" lvl="0" indent="0">
              <a:buNone/>
            </a:pPr>
            <a:endParaRPr lang="fr-FR" i="0">
              <a:solidFill>
                <a:srgbClr val="C00000"/>
              </a:solidFill>
            </a:endParaRPr>
          </a:p>
          <a:p>
            <a:pPr marL="0" lvl="0" indent="0">
              <a:buNone/>
            </a:pPr>
            <a:endParaRPr lang="fr-FR"/>
          </a:p>
          <a:p>
            <a:pPr lvl="0"/>
            <a:endParaRPr lang="fr-FR"/>
          </a:p>
          <a:p>
            <a:pPr lvl="0"/>
            <a:endParaRPr lang="fr-FR"/>
          </a:p>
        </p:txBody>
      </p:sp>
      <p:sp>
        <p:nvSpPr>
          <p:cNvPr id="4" name="Shape 885"/>
          <p:cNvSpPr>
            <a:spLocks noGrp="1"/>
          </p:cNvSpPr>
          <p:nvPr>
            <p:ph type="title"/>
          </p:nvPr>
        </p:nvSpPr>
        <p:spPr/>
        <p:txBody>
          <a:bodyPr>
            <a:normAutofit/>
          </a:bodyPr>
          <a:lstStyle/>
          <a:p>
            <a:pPr lvl="0"/>
            <a:r>
              <a:rPr lang="fr-FR"/>
              <a:t>Lier et inclure : pourquoi ?</a:t>
            </a:r>
          </a:p>
        </p:txBody>
      </p:sp>
      <p:sp>
        <p:nvSpPr>
          <p:cNvPr id="2" name="Espace réservé du numéro de diapositive 2">
            <a:extLst>
              <a:ext uri="{FF2B5EF4-FFF2-40B4-BE49-F238E27FC236}">
                <a16:creationId xmlns:a16="http://schemas.microsoft.com/office/drawing/2014/main" id="{FE2B5F05-F6EF-A81C-B097-0E2A5DF0F510}"/>
              </a:ext>
            </a:extLst>
          </p:cNvPr>
          <p:cNvSpPr>
            <a:spLocks noGrp="1"/>
          </p:cNvSpPr>
          <p:nvPr>
            <p:ph type="sldNum" sz="quarter" idx="11"/>
          </p:nvPr>
        </p:nvSpPr>
        <p:spPr>
          <a:xfrm>
            <a:off x="8682552" y="6453979"/>
            <a:ext cx="441569" cy="365125"/>
          </a:xfrm>
        </p:spPr>
        <p:txBody>
          <a:bodyPr/>
          <a:lstStyle/>
          <a:p>
            <a:fld id="{AD8045ED-DE0C-4527-8264-0379EF2BB254}" type="slidenum">
              <a:rPr lang="fr-FR" smtClean="0"/>
              <a:t>126</a:t>
            </a:fld>
            <a:endParaRPr lang="fr-FR"/>
          </a:p>
        </p:txBody>
      </p:sp>
      <p:grpSp>
        <p:nvGrpSpPr>
          <p:cNvPr id="6" name="Groupe 5">
            <a:extLst>
              <a:ext uri="{FF2B5EF4-FFF2-40B4-BE49-F238E27FC236}">
                <a16:creationId xmlns:a16="http://schemas.microsoft.com/office/drawing/2014/main" id="{5240279F-BAE6-511B-B049-75A0735AD0D3}"/>
              </a:ext>
            </a:extLst>
          </p:cNvPr>
          <p:cNvGrpSpPr/>
          <p:nvPr/>
        </p:nvGrpSpPr>
        <p:grpSpPr>
          <a:xfrm>
            <a:off x="1854754" y="3652403"/>
            <a:ext cx="5974796" cy="1732981"/>
            <a:chOff x="1854754" y="3652403"/>
            <a:chExt cx="5974796" cy="1732981"/>
          </a:xfrm>
          <a:effectLst>
            <a:outerShdw blurRad="50800" dist="38100" dir="13500000" algn="br" rotWithShape="0">
              <a:prstClr val="black">
                <a:alpha val="40000"/>
              </a:prstClr>
            </a:outerShdw>
          </a:effectLst>
        </p:grpSpPr>
        <p:pic>
          <p:nvPicPr>
            <p:cNvPr id="7" name="Image 6">
              <a:hlinkClick r:id="rId3"/>
              <a:extLst>
                <a:ext uri="{FF2B5EF4-FFF2-40B4-BE49-F238E27FC236}">
                  <a16:creationId xmlns:a16="http://schemas.microsoft.com/office/drawing/2014/main" id="{1CFD7EAF-7F0D-9F2D-A980-F6BFDF37A767}"/>
                </a:ext>
              </a:extLst>
            </p:cNvPr>
            <p:cNvPicPr>
              <a:picLocks noChangeAspect="1"/>
            </p:cNvPicPr>
            <p:nvPr/>
          </p:nvPicPr>
          <p:blipFill>
            <a:blip r:embed="rId4"/>
            <a:stretch>
              <a:fillRect/>
            </a:stretch>
          </p:blipFill>
          <p:spPr>
            <a:xfrm>
              <a:off x="1854754" y="3652403"/>
              <a:ext cx="5974796" cy="1732981"/>
            </a:xfrm>
            <a:prstGeom prst="rect">
              <a:avLst/>
            </a:prstGeom>
          </p:spPr>
        </p:pic>
        <p:sp>
          <p:nvSpPr>
            <p:cNvPr id="8" name="Rectangle : coins arrondis 7">
              <a:extLst>
                <a:ext uri="{FF2B5EF4-FFF2-40B4-BE49-F238E27FC236}">
                  <a16:creationId xmlns:a16="http://schemas.microsoft.com/office/drawing/2014/main" id="{25B06C6F-0334-26F5-AD0A-965242CA8B3B}"/>
                </a:ext>
              </a:extLst>
            </p:cNvPr>
            <p:cNvSpPr/>
            <p:nvPr/>
          </p:nvSpPr>
          <p:spPr bwMode="auto">
            <a:xfrm>
              <a:off x="6191858" y="4450088"/>
              <a:ext cx="1294792" cy="588638"/>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 name="Espace réservé du pied de page 3">
            <a:extLst>
              <a:ext uri="{FF2B5EF4-FFF2-40B4-BE49-F238E27FC236}">
                <a16:creationId xmlns:a16="http://schemas.microsoft.com/office/drawing/2014/main" id="{02B7E345-1117-D29D-C1BF-633119A4D4ED}"/>
              </a:ext>
            </a:extLst>
          </p:cNvPr>
          <p:cNvSpPr txBox="1">
            <a:spLocks/>
          </p:cNvSpPr>
          <p:nvPr/>
        </p:nvSpPr>
        <p:spPr bwMode="auto">
          <a:xfrm>
            <a:off x="403699" y="6382405"/>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hlinkClick r:id="rId5">
                  <a:extLst>
                    <a:ext uri="{A12FA001-AC4F-418D-AE19-62706E023703}">
                      <ahyp:hlinkClr xmlns:ahyp="http://schemas.microsoft.com/office/drawing/2018/hyperlinkcolor" val="tx"/>
                    </a:ext>
                  </a:extLst>
                </a:hlinkClick>
              </a:rPr>
              <a:t>https://documentation.abes.fr/aidecalames/manueloutildecatalogage/index.html#OrganiserFichier</a:t>
            </a:r>
            <a:endParaRPr lang="fr-FR" sz="1050">
              <a:latin typeface="Arial Narrow" panose="020B0606020202030204" pitchFamily="34" charset="0"/>
            </a:endParaRPr>
          </a:p>
        </p:txBody>
      </p:sp>
    </p:spTree>
    <p:extLst>
      <p:ext uri="{BB962C8B-B14F-4D97-AF65-F5344CB8AC3E}">
        <p14:creationId xmlns:p14="http://schemas.microsoft.com/office/powerpoint/2010/main" val="1526767872"/>
      </p:ext>
    </p:extLst>
  </p:cSld>
  <p:clrMapOvr>
    <a:masterClrMapping/>
  </p:clrMapOvr>
  <p:transition spd="med">
    <p:fade/>
  </p:transition>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886"/>
          <p:cNvSpPr>
            <a:spLocks noGrp="1"/>
          </p:cNvSpPr>
          <p:nvPr>
            <p:ph type="body" idx="1"/>
          </p:nvPr>
        </p:nvSpPr>
        <p:spPr>
          <a:xfrm>
            <a:off x="457200" y="1011325"/>
            <a:ext cx="8229600" cy="5282157"/>
          </a:xfrm>
        </p:spPr>
        <p:txBody>
          <a:bodyPr>
            <a:normAutofit/>
          </a:bodyPr>
          <a:lstStyle/>
          <a:p>
            <a:pPr lvl="0"/>
            <a:r>
              <a:rPr lang="fr-FR">
                <a:solidFill>
                  <a:srgbClr val="F79646"/>
                </a:solidFill>
              </a:rPr>
              <a:t>Si un établissement a plusieurs fichiers EAD, il </a:t>
            </a:r>
            <a:r>
              <a:rPr lang="fr-FR">
                <a:solidFill>
                  <a:srgbClr val="C00000"/>
                </a:solidFill>
              </a:rPr>
              <a:t>doit les organiser par liaison et/ou inclusion </a:t>
            </a:r>
            <a:r>
              <a:rPr lang="fr-FR">
                <a:solidFill>
                  <a:srgbClr val="F79646"/>
                </a:solidFill>
              </a:rPr>
              <a:t>en une seule et unique arborescence</a:t>
            </a:r>
          </a:p>
          <a:p>
            <a:pPr marL="0" lvl="0" indent="0">
              <a:buNone/>
            </a:pPr>
            <a:endParaRPr lang="fr-FR">
              <a:solidFill>
                <a:srgbClr val="F79646"/>
              </a:solidFill>
            </a:endParaRPr>
          </a:p>
          <a:p>
            <a:pPr lvl="1">
              <a:lnSpc>
                <a:spcPct val="150000"/>
              </a:lnSpc>
            </a:pPr>
            <a:r>
              <a:rPr lang="fr-FR" sz="2200" i="0">
                <a:sym typeface="Wingdings" panose="05000000000000000000" pitchFamily="2" charset="2"/>
              </a:rPr>
              <a:t>Sinon, l’accès direct de la page d’accueil de l’interface publique mène   seulement au dernier fichier publié</a:t>
            </a:r>
          </a:p>
          <a:p>
            <a:pPr marL="0" lvl="0" indent="0">
              <a:buClr>
                <a:srgbClr val="C00000"/>
              </a:buClr>
              <a:buSzPct val="100000"/>
              <a:buNone/>
            </a:pPr>
            <a:endParaRPr lang="fr-FR" i="0">
              <a:solidFill>
                <a:srgbClr val="C00000"/>
              </a:solidFill>
              <a:sym typeface="Wingdings" panose="05000000000000000000" pitchFamily="2" charset="2"/>
            </a:endParaRPr>
          </a:p>
          <a:p>
            <a:pPr marL="0" lvl="0" indent="0">
              <a:buClr>
                <a:srgbClr val="C00000"/>
              </a:buClr>
              <a:buSzPct val="100000"/>
              <a:buNone/>
            </a:pPr>
            <a:endParaRPr lang="fr-FR" i="0">
              <a:solidFill>
                <a:srgbClr val="C00000"/>
              </a:solidFill>
              <a:sym typeface="Wingdings" panose="05000000000000000000" pitchFamily="2" charset="2"/>
            </a:endParaRPr>
          </a:p>
          <a:p>
            <a:pPr marL="0" lvl="0" indent="0">
              <a:buClr>
                <a:srgbClr val="C00000"/>
              </a:buClr>
              <a:buSzPct val="100000"/>
              <a:buNone/>
            </a:pPr>
            <a:endParaRPr lang="fr-FR" i="0">
              <a:solidFill>
                <a:srgbClr val="C00000"/>
              </a:solidFill>
              <a:sym typeface="Wingdings" panose="05000000000000000000" pitchFamily="2" charset="2"/>
            </a:endParaRPr>
          </a:p>
          <a:p>
            <a:pPr marL="0" lvl="0" indent="0">
              <a:buClr>
                <a:srgbClr val="C00000"/>
              </a:buClr>
              <a:buSzPct val="100000"/>
              <a:buNone/>
            </a:pPr>
            <a:endParaRPr lang="fr-FR" i="0">
              <a:solidFill>
                <a:srgbClr val="C00000"/>
              </a:solidFill>
              <a:sym typeface="Wingdings" panose="05000000000000000000" pitchFamily="2" charset="2"/>
            </a:endParaRPr>
          </a:p>
          <a:p>
            <a:pPr marL="0" lvl="0" indent="0">
              <a:buNone/>
            </a:pPr>
            <a:endParaRPr lang="fr-FR" i="0">
              <a:solidFill>
                <a:srgbClr val="C00000"/>
              </a:solidFill>
            </a:endParaRPr>
          </a:p>
          <a:p>
            <a:pPr marL="0" lvl="0" indent="0">
              <a:buNone/>
            </a:pPr>
            <a:endParaRPr lang="fr-FR"/>
          </a:p>
          <a:p>
            <a:pPr lvl="0"/>
            <a:endParaRPr lang="fr-FR"/>
          </a:p>
          <a:p>
            <a:pPr lvl="0"/>
            <a:endParaRPr lang="fr-FR"/>
          </a:p>
        </p:txBody>
      </p:sp>
      <p:sp>
        <p:nvSpPr>
          <p:cNvPr id="4" name="Shape 885"/>
          <p:cNvSpPr>
            <a:spLocks noGrp="1"/>
          </p:cNvSpPr>
          <p:nvPr>
            <p:ph type="title"/>
          </p:nvPr>
        </p:nvSpPr>
        <p:spPr/>
        <p:txBody>
          <a:bodyPr>
            <a:normAutofit/>
          </a:bodyPr>
          <a:lstStyle/>
          <a:p>
            <a:pPr lvl="0"/>
            <a:r>
              <a:rPr lang="fr-FR"/>
              <a:t>Lier et inclure : pourquoi ?</a:t>
            </a:r>
          </a:p>
        </p:txBody>
      </p:sp>
      <p:sp>
        <p:nvSpPr>
          <p:cNvPr id="2" name="Espace réservé du numéro de diapositive 2">
            <a:extLst>
              <a:ext uri="{FF2B5EF4-FFF2-40B4-BE49-F238E27FC236}">
                <a16:creationId xmlns:a16="http://schemas.microsoft.com/office/drawing/2014/main" id="{FE2B5F05-F6EF-A81C-B097-0E2A5DF0F510}"/>
              </a:ext>
            </a:extLst>
          </p:cNvPr>
          <p:cNvSpPr>
            <a:spLocks noGrp="1"/>
          </p:cNvSpPr>
          <p:nvPr>
            <p:ph type="sldNum" sz="quarter" idx="11"/>
          </p:nvPr>
        </p:nvSpPr>
        <p:spPr>
          <a:xfrm>
            <a:off x="8682552" y="6453979"/>
            <a:ext cx="441569" cy="365125"/>
          </a:xfrm>
        </p:spPr>
        <p:txBody>
          <a:bodyPr/>
          <a:lstStyle/>
          <a:p>
            <a:fld id="{AD8045ED-DE0C-4527-8264-0379EF2BB254}" type="slidenum">
              <a:rPr lang="fr-FR" smtClean="0"/>
              <a:t>127</a:t>
            </a:fld>
            <a:endParaRPr lang="fr-FR"/>
          </a:p>
        </p:txBody>
      </p:sp>
      <p:grpSp>
        <p:nvGrpSpPr>
          <p:cNvPr id="6" name="Groupe 5">
            <a:extLst>
              <a:ext uri="{FF2B5EF4-FFF2-40B4-BE49-F238E27FC236}">
                <a16:creationId xmlns:a16="http://schemas.microsoft.com/office/drawing/2014/main" id="{934B0EE1-811C-BB15-73D7-3137BF2F4D2E}"/>
              </a:ext>
            </a:extLst>
          </p:cNvPr>
          <p:cNvGrpSpPr/>
          <p:nvPr/>
        </p:nvGrpSpPr>
        <p:grpSpPr>
          <a:xfrm>
            <a:off x="366215" y="3878181"/>
            <a:ext cx="8229600" cy="2718747"/>
            <a:chOff x="664129" y="3724276"/>
            <a:chExt cx="7565188" cy="2194272"/>
          </a:xfrm>
        </p:grpSpPr>
        <p:pic>
          <p:nvPicPr>
            <p:cNvPr id="7" name="Image 6">
              <a:extLst>
                <a:ext uri="{FF2B5EF4-FFF2-40B4-BE49-F238E27FC236}">
                  <a16:creationId xmlns:a16="http://schemas.microsoft.com/office/drawing/2014/main" id="{1CFD7EAF-7F0D-9F2D-A980-F6BFDF37A767}"/>
                </a:ext>
              </a:extLst>
            </p:cNvPr>
            <p:cNvPicPr>
              <a:picLocks noChangeAspect="1"/>
            </p:cNvPicPr>
            <p:nvPr/>
          </p:nvPicPr>
          <p:blipFill>
            <a:blip r:embed="rId3"/>
            <a:stretch>
              <a:fillRect/>
            </a:stretch>
          </p:blipFill>
          <p:spPr>
            <a:xfrm>
              <a:off x="664129" y="3724276"/>
              <a:ext cx="7565188" cy="2194272"/>
            </a:xfrm>
            <a:prstGeom prst="rect">
              <a:avLst/>
            </a:prstGeom>
            <a:effectLst>
              <a:outerShdw blurRad="50800" dist="38100" dir="13500000" algn="br" rotWithShape="0">
                <a:prstClr val="black">
                  <a:alpha val="40000"/>
                </a:prstClr>
              </a:outerShdw>
            </a:effectLst>
          </p:spPr>
        </p:pic>
        <p:sp>
          <p:nvSpPr>
            <p:cNvPr id="8" name="Rectangle : coins arrondis 7">
              <a:extLst>
                <a:ext uri="{FF2B5EF4-FFF2-40B4-BE49-F238E27FC236}">
                  <a16:creationId xmlns:a16="http://schemas.microsoft.com/office/drawing/2014/main" id="{25B06C6F-0334-26F5-AD0A-965242CA8B3B}"/>
                </a:ext>
              </a:extLst>
            </p:cNvPr>
            <p:cNvSpPr/>
            <p:nvPr/>
          </p:nvSpPr>
          <p:spPr bwMode="auto">
            <a:xfrm>
              <a:off x="6439508" y="4802363"/>
              <a:ext cx="1294792" cy="588638"/>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 name="Rectangle : coins arrondis 2">
            <a:extLst>
              <a:ext uri="{FF2B5EF4-FFF2-40B4-BE49-F238E27FC236}">
                <a16:creationId xmlns:a16="http://schemas.microsoft.com/office/drawing/2014/main" id="{BC1010A2-FE5A-2398-92CD-6CDD0F080758}"/>
              </a:ext>
            </a:extLst>
          </p:cNvPr>
          <p:cNvSpPr>
            <a:spLocks/>
          </p:cNvSpPr>
          <p:nvPr/>
        </p:nvSpPr>
        <p:spPr bwMode="auto">
          <a:xfrm>
            <a:off x="1749951" y="2744305"/>
            <a:ext cx="1421874" cy="389420"/>
          </a:xfrm>
          <a:prstGeom prst="roundRect">
            <a:avLst/>
          </a:prstGeom>
          <a:no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42360490"/>
      </p:ext>
    </p:extLst>
  </p:cSld>
  <p:clrMapOvr>
    <a:masterClrMapping/>
  </p:clrMapOvr>
  <p:transition spd="med">
    <p:fade/>
  </p:transition>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hape 898"/>
          <p:cNvSpPr>
            <a:spLocks noGrp="1"/>
          </p:cNvSpPr>
          <p:nvPr>
            <p:ph type="title"/>
          </p:nvPr>
        </p:nvSpPr>
        <p:spPr bwMode="auto">
          <a:xfrm>
            <a:off x="1519462" y="234498"/>
            <a:ext cx="6464121" cy="494846"/>
          </a:xfrm>
          <a:prstGeom prst="rect">
            <a:avLst/>
          </a:prstGeom>
          <a:noFill/>
          <a:ln>
            <a:noFill/>
          </a:ln>
        </p:spPr>
        <p:txBody>
          <a:bodyPr lIns="91425" tIns="45700" rIns="91425" bIns="45700" anchor="t" anchorCtr="0">
            <a:noAutofit/>
          </a:bodyPr>
          <a:lstStyle/>
          <a:p>
            <a:pPr marL="0" marR="0" indent="0">
              <a:spcAft>
                <a:spcPts val="0"/>
              </a:spcAft>
              <a:buSzPct val="25000"/>
              <a:defRPr/>
            </a:pPr>
            <a:r>
              <a:rPr lang="fr-FR"/>
              <a:t>Lier des documents EAD</a:t>
            </a:r>
            <a:endParaRPr/>
          </a:p>
        </p:txBody>
      </p:sp>
      <p:sp>
        <p:nvSpPr>
          <p:cNvPr id="5" name="Shape 899"/>
          <p:cNvSpPr>
            <a:spLocks noGrp="1"/>
          </p:cNvSpPr>
          <p:nvPr>
            <p:ph type="body" idx="1"/>
          </p:nvPr>
        </p:nvSpPr>
        <p:spPr bwMode="auto">
          <a:xfrm>
            <a:off x="397166" y="2482168"/>
            <a:ext cx="8364053" cy="2032231"/>
          </a:xfrm>
          <a:prstGeom prst="rect">
            <a:avLst/>
          </a:prstGeom>
          <a:noFill/>
          <a:ln>
            <a:noFill/>
          </a:ln>
        </p:spPr>
        <p:txBody>
          <a:bodyPr lIns="84850" tIns="42425" rIns="84850" bIns="42425" anchor="t" anchorCtr="0">
            <a:noAutofit/>
          </a:bodyPr>
          <a:lstStyle/>
          <a:p>
            <a:pPr marL="317500" marR="0" lvl="0" indent="-317500" algn="l">
              <a:spcBef>
                <a:spcPts val="0"/>
              </a:spcBef>
              <a:spcAft>
                <a:spcPts val="0"/>
              </a:spcAft>
              <a:buClr>
                <a:srgbClr val="CC3300"/>
              </a:buClr>
              <a:buSzPct val="25000"/>
              <a:buFont typeface="Times New Roman"/>
              <a:buNone/>
              <a:defRPr/>
            </a:pPr>
            <a:r>
              <a:rPr lang="fr-FR" sz="3600" b="0" i="0" u="none" strike="noStrike" cap="none">
                <a:solidFill>
                  <a:srgbClr val="C00000"/>
                </a:solidFill>
                <a:ea typeface="Verdana"/>
                <a:cs typeface="Verdana"/>
              </a:rPr>
              <a:t>Document B</a:t>
            </a:r>
            <a:r>
              <a:rPr lang="fr-FR" sz="3600" b="0" i="0" u="none" strike="noStrike" cap="none">
                <a:solidFill>
                  <a:schemeClr val="dk1"/>
                </a:solidFill>
                <a:ea typeface="Verdana"/>
                <a:cs typeface="Verdana"/>
              </a:rPr>
              <a:t> lié au </a:t>
            </a:r>
            <a:r>
              <a:rPr lang="fr-FR" sz="3600" b="0" i="0" u="none" strike="noStrike" cap="none">
                <a:solidFill>
                  <a:srgbClr val="2E75B6"/>
                </a:solidFill>
                <a:ea typeface="Verdana"/>
                <a:cs typeface="Verdana"/>
              </a:rPr>
              <a:t>document A </a:t>
            </a:r>
            <a:r>
              <a:rPr lang="fr-FR" sz="3600" b="0" i="0" u="none" strike="noStrike" cap="none">
                <a:solidFill>
                  <a:schemeClr val="dk1"/>
                </a:solidFill>
                <a:ea typeface="Verdana"/>
                <a:cs typeface="Verdana"/>
              </a:rPr>
              <a:t>signifie que</a:t>
            </a:r>
            <a:endParaRPr lang="fr-FR" sz="3600"/>
          </a:p>
        </p:txBody>
      </p:sp>
      <p:sp>
        <p:nvSpPr>
          <p:cNvPr id="2" name="Espace réservé du numéro de diapositive 2">
            <a:extLst>
              <a:ext uri="{FF2B5EF4-FFF2-40B4-BE49-F238E27FC236}">
                <a16:creationId xmlns:a16="http://schemas.microsoft.com/office/drawing/2014/main" id="{F0A12BAE-785F-651B-528B-B1CEF538DF6A}"/>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128</a:t>
            </a:fld>
            <a:endParaRPr lang="fr-FR"/>
          </a:p>
        </p:txBody>
      </p:sp>
      <p:pic>
        <p:nvPicPr>
          <p:cNvPr id="25" name="Image 24">
            <a:extLst>
              <a:ext uri="{FF2B5EF4-FFF2-40B4-BE49-F238E27FC236}">
                <a16:creationId xmlns:a16="http://schemas.microsoft.com/office/drawing/2014/main" id="{5AA315E2-ABE7-28F1-E870-90AD8869F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0" y="3422727"/>
            <a:ext cx="5106113" cy="3181794"/>
          </a:xfrm>
          <a:prstGeom prst="rect">
            <a:avLst/>
          </a:prstGeom>
        </p:spPr>
      </p:pic>
      <p:sp>
        <p:nvSpPr>
          <p:cNvPr id="28" name="Shape 899">
            <a:extLst>
              <a:ext uri="{FF2B5EF4-FFF2-40B4-BE49-F238E27FC236}">
                <a16:creationId xmlns:a16="http://schemas.microsoft.com/office/drawing/2014/main" id="{016595DC-ACEA-AF9D-2517-C237F0099532}"/>
              </a:ext>
            </a:extLst>
          </p:cNvPr>
          <p:cNvSpPr txBox="1">
            <a:spLocks/>
          </p:cNvSpPr>
          <p:nvPr/>
        </p:nvSpPr>
        <p:spPr bwMode="auto">
          <a:xfrm>
            <a:off x="5313522" y="3043095"/>
            <a:ext cx="3433312" cy="3001114"/>
          </a:xfrm>
          <a:prstGeom prst="rect">
            <a:avLst/>
          </a:prstGeom>
          <a:noFill/>
          <a:ln>
            <a:noFill/>
          </a:ln>
        </p:spPr>
        <p:txBody>
          <a:bodyPr vert="horz" lIns="84850" tIns="42425" rIns="84850" bIns="42425" rtlCol="0" anchor="t" anchorCtr="0">
            <a:no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17500" indent="-317500">
              <a:spcBef>
                <a:spcPts val="600"/>
              </a:spcBef>
              <a:buClr>
                <a:schemeClr val="dk1"/>
              </a:buClr>
              <a:buSzPct val="25000"/>
              <a:buFont typeface="Times New Roman"/>
              <a:buNone/>
              <a:defRPr/>
            </a:pPr>
            <a:r>
              <a:rPr lang="fr-FR" sz="3600" b="0" i="0">
                <a:solidFill>
                  <a:schemeClr val="dk1"/>
                </a:solidFill>
                <a:ea typeface="Verdana"/>
                <a:cs typeface="Verdana"/>
              </a:rPr>
              <a:t>le dernier c01 de </a:t>
            </a:r>
            <a:r>
              <a:rPr lang="fr-FR" sz="3600" b="0" i="0">
                <a:solidFill>
                  <a:srgbClr val="2E75B6"/>
                </a:solidFill>
                <a:ea typeface="Verdana"/>
                <a:cs typeface="Verdana"/>
              </a:rPr>
              <a:t>A</a:t>
            </a:r>
            <a:r>
              <a:rPr lang="fr-FR" sz="3600" b="0" i="0">
                <a:solidFill>
                  <a:schemeClr val="dk1"/>
                </a:solidFill>
                <a:ea typeface="Verdana"/>
                <a:cs typeface="Verdana"/>
              </a:rPr>
              <a:t> apparaît juste avant le premier c01 de </a:t>
            </a:r>
            <a:r>
              <a:rPr lang="fr-FR" sz="3600" b="0" i="0">
                <a:solidFill>
                  <a:srgbClr val="CC3300"/>
                </a:solidFill>
                <a:ea typeface="Verdana"/>
                <a:cs typeface="Verdana"/>
              </a:rPr>
              <a:t>B</a:t>
            </a:r>
            <a:r>
              <a:rPr lang="fr-FR" sz="3600" b="0" i="0">
                <a:solidFill>
                  <a:schemeClr val="dk1"/>
                </a:solidFill>
                <a:ea typeface="Verdana"/>
                <a:cs typeface="Verdana"/>
              </a:rPr>
              <a:t> </a:t>
            </a:r>
            <a:endParaRPr lang="fr-FR" sz="3200"/>
          </a:p>
        </p:txBody>
      </p:sp>
      <p:sp>
        <p:nvSpPr>
          <p:cNvPr id="3" name="Espace réservé du pied de page 3">
            <a:extLst>
              <a:ext uri="{FF2B5EF4-FFF2-40B4-BE49-F238E27FC236}">
                <a16:creationId xmlns:a16="http://schemas.microsoft.com/office/drawing/2014/main" id="{1E9E25DD-26F5-1885-4905-DC34BB376490}"/>
              </a:ext>
            </a:extLst>
          </p:cNvPr>
          <p:cNvSpPr txBox="1">
            <a:spLocks/>
          </p:cNvSpPr>
          <p:nvPr/>
        </p:nvSpPr>
        <p:spPr bwMode="auto">
          <a:xfrm>
            <a:off x="397167" y="6191667"/>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https://documentation.abes.fr/aidecalames/manueloutildecatalogage/index.html#OrganiserFichierLier</a:t>
            </a:r>
            <a:endParaRPr lang="fr-FR" sz="1050">
              <a:latin typeface="Arial Narrow" panose="020B0606020202030204" pitchFamily="34" charset="0"/>
            </a:endParaRPr>
          </a:p>
        </p:txBody>
      </p:sp>
      <p:sp>
        <p:nvSpPr>
          <p:cNvPr id="7" name="Shape 886">
            <a:extLst>
              <a:ext uri="{FF2B5EF4-FFF2-40B4-BE49-F238E27FC236}">
                <a16:creationId xmlns:a16="http://schemas.microsoft.com/office/drawing/2014/main" id="{2ABBBBD5-685F-0248-EA85-8EE994A43DEA}"/>
              </a:ext>
            </a:extLst>
          </p:cNvPr>
          <p:cNvSpPr txBox="1">
            <a:spLocks/>
          </p:cNvSpPr>
          <p:nvPr/>
        </p:nvSpPr>
        <p:spPr bwMode="auto">
          <a:xfrm>
            <a:off x="304699" y="972212"/>
            <a:ext cx="8456520" cy="1480703"/>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fr-FR">
                <a:solidFill>
                  <a:srgbClr val="F79646"/>
                </a:solidFill>
              </a:rPr>
              <a:t>La liaison pallie une limite technique de Calames : un fichier EAD ne peux faire plus de 3,5 Mo)</a:t>
            </a:r>
          </a:p>
          <a:p>
            <a:pPr lvl="1"/>
            <a:r>
              <a:rPr lang="fr-FR" sz="2200" i="0">
                <a:sym typeface="Wingdings" panose="05000000000000000000" pitchFamily="2" charset="2"/>
              </a:rPr>
              <a:t>permet de lier 2 fichiers (ou plus) pour donner l'illusion d'un seul fichier EAD</a:t>
            </a:r>
          </a:p>
          <a:p>
            <a:pPr marL="342900" lvl="1" indent="0">
              <a:buNone/>
            </a:pPr>
            <a:endParaRPr lang="fr-FR" i="0">
              <a:sym typeface="Wingdings" panose="05000000000000000000" pitchFamily="2" charset="2"/>
            </a:endParaRPr>
          </a:p>
        </p:txBody>
      </p:sp>
    </p:spTree>
    <p:extLst>
      <p:ext uri="{BB962C8B-B14F-4D97-AF65-F5344CB8AC3E}">
        <p14:creationId xmlns:p14="http://schemas.microsoft.com/office/powerpoint/2010/main" val="2544346383"/>
      </p:ext>
    </p:extLst>
  </p:cSld>
  <p:clrMapOvr>
    <a:masterClrMapping/>
  </p:clrMapOvr>
  <p:transition spd="med">
    <p:fade/>
  </p:transition>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hape 898"/>
          <p:cNvSpPr>
            <a:spLocks noGrp="1"/>
          </p:cNvSpPr>
          <p:nvPr>
            <p:ph type="title"/>
          </p:nvPr>
        </p:nvSpPr>
        <p:spPr bwMode="auto">
          <a:xfrm>
            <a:off x="1519462" y="234498"/>
            <a:ext cx="6464121" cy="494846"/>
          </a:xfrm>
          <a:prstGeom prst="rect">
            <a:avLst/>
          </a:prstGeom>
          <a:noFill/>
          <a:ln>
            <a:noFill/>
          </a:ln>
        </p:spPr>
        <p:txBody>
          <a:bodyPr lIns="91425" tIns="45700" rIns="91425" bIns="45700" anchor="t" anchorCtr="0">
            <a:noAutofit/>
          </a:bodyPr>
          <a:lstStyle/>
          <a:p>
            <a:pPr marL="0" marR="0" indent="0">
              <a:spcAft>
                <a:spcPts val="0"/>
              </a:spcAft>
              <a:buSzPct val="25000"/>
              <a:defRPr/>
            </a:pPr>
            <a:r>
              <a:rPr lang="fr-FR"/>
              <a:t>Comment connaître la taille de son fichier</a:t>
            </a:r>
            <a:endParaRPr/>
          </a:p>
        </p:txBody>
      </p:sp>
      <p:sp>
        <p:nvSpPr>
          <p:cNvPr id="2" name="Espace réservé du numéro de diapositive 2">
            <a:extLst>
              <a:ext uri="{FF2B5EF4-FFF2-40B4-BE49-F238E27FC236}">
                <a16:creationId xmlns:a16="http://schemas.microsoft.com/office/drawing/2014/main" id="{F0A12BAE-785F-651B-528B-B1CEF538DF6A}"/>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129</a:t>
            </a:fld>
            <a:endParaRPr lang="fr-FR"/>
          </a:p>
        </p:txBody>
      </p:sp>
      <p:sp>
        <p:nvSpPr>
          <p:cNvPr id="3" name="Espace réservé du pied de page 3">
            <a:extLst>
              <a:ext uri="{FF2B5EF4-FFF2-40B4-BE49-F238E27FC236}">
                <a16:creationId xmlns:a16="http://schemas.microsoft.com/office/drawing/2014/main" id="{1E9E25DD-26F5-1885-4905-DC34BB376490}"/>
              </a:ext>
            </a:extLst>
          </p:cNvPr>
          <p:cNvSpPr txBox="1">
            <a:spLocks/>
          </p:cNvSpPr>
          <p:nvPr/>
        </p:nvSpPr>
        <p:spPr bwMode="auto">
          <a:xfrm>
            <a:off x="397167" y="6359827"/>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https://documentation.abes.fr/aidecalames/manueloutildecatalogage/index.html#EditionPartielle:schId270</a:t>
            </a:r>
            <a:endParaRPr lang="fr-FR" sz="1050">
              <a:latin typeface="Arial Narrow" panose="020B0606020202030204" pitchFamily="34" charset="0"/>
            </a:endParaRPr>
          </a:p>
        </p:txBody>
      </p:sp>
      <p:sp>
        <p:nvSpPr>
          <p:cNvPr id="8" name="Espace réservé du contenu 7">
            <a:extLst>
              <a:ext uri="{FF2B5EF4-FFF2-40B4-BE49-F238E27FC236}">
                <a16:creationId xmlns:a16="http://schemas.microsoft.com/office/drawing/2014/main" id="{16D7D3B4-0880-6559-AC16-0EFD85F0ABB7}"/>
              </a:ext>
            </a:extLst>
          </p:cNvPr>
          <p:cNvSpPr>
            <a:spLocks noGrp="1"/>
          </p:cNvSpPr>
          <p:nvPr>
            <p:ph idx="1"/>
          </p:nvPr>
        </p:nvSpPr>
        <p:spPr>
          <a:xfrm>
            <a:off x="397167" y="882870"/>
            <a:ext cx="8229600" cy="5476957"/>
          </a:xfrm>
        </p:spPr>
        <p:txBody>
          <a:bodyPr>
            <a:normAutofit/>
          </a:bodyPr>
          <a:lstStyle/>
          <a:p>
            <a:r>
              <a:rPr lang="fr-FR"/>
              <a:t>Dans l'interface professionnelle, la taille d'un fichier EAD est mentionnée dans ses propriétés </a:t>
            </a:r>
          </a:p>
          <a:p>
            <a:pPr marL="0" indent="0">
              <a:buNone/>
            </a:pPr>
            <a:endParaRPr lang="fr-FR">
              <a:highlight>
                <a:srgbClr val="FFFF00"/>
              </a:highlight>
            </a:endParaRPr>
          </a:p>
          <a:p>
            <a:endParaRPr lang="fr-FR"/>
          </a:p>
          <a:p>
            <a:endParaRPr lang="fr-FR"/>
          </a:p>
          <a:p>
            <a:r>
              <a:rPr lang="fr-FR"/>
              <a:t>Message d'alerte lorsqu'on demande à Editer le document EAD</a:t>
            </a:r>
          </a:p>
          <a:p>
            <a:pPr lvl="1"/>
            <a:r>
              <a:rPr lang="fr-FR" sz="2200"/>
              <a:t>si le fichier fait plus de 1 Mo, le message précise la taille exacte en ko</a:t>
            </a:r>
          </a:p>
          <a:p>
            <a:pPr lvl="1"/>
            <a:endParaRPr lang="fr-FR"/>
          </a:p>
          <a:p>
            <a:r>
              <a:rPr lang="fr-FR"/>
              <a:t>Dans le tableau de l'arborescence produit par l'Abes à la demande du correspondant</a:t>
            </a:r>
          </a:p>
          <a:p>
            <a:pPr marL="0" indent="0">
              <a:buNone/>
            </a:pPr>
            <a:endParaRPr lang="fr-FR"/>
          </a:p>
          <a:p>
            <a:pPr marL="0" indent="0">
              <a:buNone/>
            </a:pPr>
            <a:r>
              <a:rPr lang="fr-FR" i="0">
                <a:solidFill>
                  <a:srgbClr val="C00000"/>
                </a:solidFill>
                <a:sym typeface="Wingdings" panose="05000000000000000000" pitchFamily="2" charset="2"/>
              </a:rPr>
              <a:t> Vérifier avant toute publication que la taille est dans les limites requises (&lt; 3,5 Mo)</a:t>
            </a:r>
          </a:p>
          <a:p>
            <a:pPr marL="0" indent="0">
              <a:buNone/>
            </a:pPr>
            <a:endParaRPr lang="fr-FR"/>
          </a:p>
        </p:txBody>
      </p:sp>
      <p:sp>
        <p:nvSpPr>
          <p:cNvPr id="9" name="Rectangle : coins arrondis 8">
            <a:extLst>
              <a:ext uri="{FF2B5EF4-FFF2-40B4-BE49-F238E27FC236}">
                <a16:creationId xmlns:a16="http://schemas.microsoft.com/office/drawing/2014/main" id="{AC816E56-B7D8-DF96-864D-FD962DA95CB3}"/>
              </a:ext>
            </a:extLst>
          </p:cNvPr>
          <p:cNvSpPr>
            <a:spLocks/>
          </p:cNvSpPr>
          <p:nvPr/>
        </p:nvSpPr>
        <p:spPr bwMode="auto">
          <a:xfrm>
            <a:off x="5428474" y="3016093"/>
            <a:ext cx="836762" cy="403504"/>
          </a:xfrm>
          <a:prstGeom prst="roundRect">
            <a:avLst/>
          </a:prstGeom>
          <a:no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0CCB6831-9E37-A929-B34D-D22994F02054}"/>
              </a:ext>
            </a:extLst>
          </p:cNvPr>
          <p:cNvPicPr>
            <a:picLocks noChangeAspect="1"/>
          </p:cNvPicPr>
          <p:nvPr/>
        </p:nvPicPr>
        <p:blipFill>
          <a:blip r:embed="rId3"/>
          <a:stretch>
            <a:fillRect/>
          </a:stretch>
        </p:blipFill>
        <p:spPr>
          <a:xfrm>
            <a:off x="611826" y="1888877"/>
            <a:ext cx="3820058" cy="724001"/>
          </a:xfrm>
          <a:prstGeom prst="rect">
            <a:avLst/>
          </a:prstGeom>
        </p:spPr>
      </p:pic>
      <p:pic>
        <p:nvPicPr>
          <p:cNvPr id="10" name="Image 9">
            <a:extLst>
              <a:ext uri="{FF2B5EF4-FFF2-40B4-BE49-F238E27FC236}">
                <a16:creationId xmlns:a16="http://schemas.microsoft.com/office/drawing/2014/main" id="{403CCDBA-6FFC-771E-6F73-4969A266BFF0}"/>
              </a:ext>
            </a:extLst>
          </p:cNvPr>
          <p:cNvPicPr>
            <a:picLocks noChangeAspect="1"/>
          </p:cNvPicPr>
          <p:nvPr/>
        </p:nvPicPr>
        <p:blipFill>
          <a:blip r:embed="rId4"/>
          <a:stretch>
            <a:fillRect/>
          </a:stretch>
        </p:blipFill>
        <p:spPr>
          <a:xfrm>
            <a:off x="5269366" y="1979272"/>
            <a:ext cx="3477467" cy="633606"/>
          </a:xfrm>
          <a:prstGeom prst="rect">
            <a:avLst/>
          </a:prstGeom>
        </p:spPr>
      </p:pic>
    </p:spTree>
    <p:extLst>
      <p:ext uri="{BB962C8B-B14F-4D97-AF65-F5344CB8AC3E}">
        <p14:creationId xmlns:p14="http://schemas.microsoft.com/office/powerpoint/2010/main" val="299918157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à coins arrondis 3"/>
          <p:cNvSpPr>
            <a:spLocks noGrp="1" noChangeShapeType="1"/>
          </p:cNvSpPr>
          <p:nvPr/>
        </p:nvSpPr>
        <p:spPr bwMode="auto">
          <a:xfrm>
            <a:off x="85241" y="983573"/>
            <a:ext cx="8911876" cy="5617614"/>
          </a:xfrm>
          <a:prstGeom prst="roundRect">
            <a:avLst>
              <a:gd name="adj" fmla="val 16667"/>
            </a:avLst>
          </a:prstGeom>
          <a:solidFill>
            <a:srgbClr val="A6A6A6"/>
          </a:solidFill>
          <a:ln w="25400">
            <a:noFill/>
            <a:round/>
            <a:headEnd/>
            <a:tailEnd/>
          </a:ln>
          <a:effectLst>
            <a:outerShdw blurRad="50800" dist="38100" dir="13500000" algn="br" rotWithShape="0">
              <a:prstClr val="black">
                <a:alpha val="40000"/>
              </a:prstClr>
            </a:outerShdw>
          </a:effectLst>
        </p:spPr>
        <p:txBody>
          <a:bodyPr lIns="91440" tIns="45720" rIns="91440" bIns="45720" anchor="ctr" anchorCtr="0"/>
          <a:lstStyle/>
          <a:p>
            <a:pPr>
              <a:defRPr/>
            </a:pPr>
            <a:endParaRPr/>
          </a:p>
        </p:txBody>
      </p:sp>
      <p:sp>
        <p:nvSpPr>
          <p:cNvPr id="5" name="AutoShape 4"/>
          <p:cNvSpPr>
            <a:spLocks noGrp="1" noChangeShapeType="1"/>
          </p:cNvSpPr>
          <p:nvPr/>
        </p:nvSpPr>
        <p:spPr bwMode="auto">
          <a:xfrm rot="-5400000">
            <a:off x="4131979" y="-2316461"/>
            <a:ext cx="1000125" cy="8730148"/>
          </a:xfrm>
          <a:custGeom>
            <a:avLst>
              <a:gd name="adj0" fmla="val 820"/>
              <a:gd name="adj1" fmla="val 10800"/>
            </a:avLst>
            <a:gdLst>
              <a:gd name="gd0" fmla="val 65536"/>
              <a:gd name="gd1" fmla="val adj0"/>
              <a:gd name="gd2" fmla="+- 21600 0 adj0"/>
              <a:gd name="gd3" fmla="+- adj1 0 adj0"/>
              <a:gd name="gd4" fmla="+- adj1 adj0 0"/>
              <a:gd name="gd5" fmla="*/ adj0 9598 32768"/>
              <a:gd name="gd6" fmla="+- 21600 0 gd5"/>
              <a:gd name="gd7" fmla="+- 21600 0 adj1"/>
              <a:gd name="gd8" fmla="min adj1 gd7"/>
              <a:gd name="gd9" fmla="*/ gd8 1 2"/>
              <a:gd name="gd10" fmla="*/ adj0 2 1"/>
              <a:gd name="gd11" fmla="+- 21600 0 gd10"/>
              <a:gd name="gd12" fmla="val adj1"/>
              <a:gd name="gd13" fmla="val 0"/>
              <a:gd name="gd14" fmla="val 0"/>
              <a:gd name="gd15" fmla="+- 10800 0 gd13"/>
              <a:gd name="gd16" fmla="+- gd1 0 gd14"/>
              <a:gd name="gd17" fmla="?: gd15 1 -1"/>
              <a:gd name="gd18" fmla="?: gd16 1 -1"/>
              <a:gd name="gd19" fmla="*/ gd17 gd18 1"/>
              <a:gd name="gd20" fmla="?: gd16 16200000 5400000"/>
              <a:gd name="gd21" fmla="?: gd19 5400000 -5400000"/>
              <a:gd name="gd22" fmla="*/ gd15 -1 1"/>
              <a:gd name="gd23" fmla="*/ gd16 -1 1"/>
              <a:gd name="gd24" fmla="?: gd15 gd15 gd22"/>
              <a:gd name="gd25" fmla="?: gd16 gd16 gd23"/>
              <a:gd name="gd26" fmla="val 10800"/>
              <a:gd name="gd27" fmla="val gd1"/>
              <a:gd name="gd28" fmla="val 10800"/>
              <a:gd name="gd29" fmla="val gd3"/>
              <a:gd name="gd30" fmla="+- 21600 0 gd28"/>
              <a:gd name="gd31" fmla="+- gd12 0 gd29"/>
              <a:gd name="gd32" fmla="?: gd30 1 -1"/>
              <a:gd name="gd33" fmla="?: gd31 1 -1"/>
              <a:gd name="gd34" fmla="*/ gd32 gd33 1"/>
              <a:gd name="gd35" fmla="?: gd30 10800000 0"/>
              <a:gd name="gd36" fmla="?: gd34 -5400000 5400000"/>
              <a:gd name="gd37" fmla="*/ gd30 -1 1"/>
              <a:gd name="gd38" fmla="*/ gd31 -1 1"/>
              <a:gd name="gd39" fmla="?: gd30 gd30 gd37"/>
              <a:gd name="gd40" fmla="?: gd31 gd31 gd38"/>
              <a:gd name="gd41" fmla="val 21600"/>
              <a:gd name="gd42" fmla="val gd12"/>
              <a:gd name="gd43" fmla="+- 10800 0 gd41"/>
              <a:gd name="gd44" fmla="+- gd4 0 gd42"/>
              <a:gd name="gd45" fmla="?: gd43 1 -1"/>
              <a:gd name="gd46" fmla="?: gd44 1 -1"/>
              <a:gd name="gd47" fmla="*/ gd45 gd46 1"/>
              <a:gd name="gd48" fmla="?: gd44 16200000 5400000"/>
              <a:gd name="gd49" fmla="?: gd47 5400000 -5400000"/>
              <a:gd name="gd50" fmla="*/ gd43 -1 1"/>
              <a:gd name="gd51" fmla="*/ gd44 -1 1"/>
              <a:gd name="gd52" fmla="?: gd43 gd43 gd50"/>
              <a:gd name="gd53" fmla="?: gd44 gd44 gd51"/>
              <a:gd name="gd54" fmla="val 10800"/>
              <a:gd name="gd55" fmla="val gd4"/>
              <a:gd name="gd56" fmla="val 10800"/>
              <a:gd name="gd57" fmla="val gd2"/>
              <a:gd name="gd58" fmla="+- 0 0 gd56"/>
              <a:gd name="gd59" fmla="+- 21600 0 gd57"/>
              <a:gd name="gd60" fmla="?: gd58 1 -1"/>
              <a:gd name="gd61" fmla="?: gd59 1 -1"/>
              <a:gd name="gd62" fmla="*/ gd60 gd61 1"/>
              <a:gd name="gd63" fmla="?: gd58 10800000 0"/>
              <a:gd name="gd64" fmla="?: gd62 -5400000 5400000"/>
              <a:gd name="gd65" fmla="*/ gd58 -1 1"/>
              <a:gd name="gd66" fmla="*/ gd59 -1 1"/>
              <a:gd name="gd67" fmla="?: gd58 gd58 gd65"/>
              <a:gd name="gd68" fmla="?: gd59 gd59 gd66"/>
              <a:gd name="gd69" fmla="val 0"/>
              <a:gd name="gd70" fmla="val 21600"/>
              <a:gd name="gd71" fmla="*/ w 0 21600"/>
              <a:gd name="gd72" fmla="*/ h gd5 21600"/>
              <a:gd name="gd73" fmla="*/ w 7637 21600"/>
              <a:gd name="gd74" fmla="*/ h gd6 21600"/>
              <a:gd name="gd75" fmla="*/ w 1 2"/>
              <a:gd name="gd76" fmla="*/ h adj0 21600"/>
              <a:gd name="gd77" fmla="*/ w 1 1"/>
              <a:gd name="gd78" fmla="*/ h adj1 21600"/>
            </a:gdLst>
            <a:ahLst>
              <a:ahXY gdRefY="adj0" maxY="gd9">
                <a:pos x="gd75" y="gd76"/>
              </a:ahXY>
              <a:ahXY gdRefY="adj1" minY="gd10" maxY="gd11">
                <a:pos x="gd77" y="gd78"/>
              </a:ahXY>
            </a:ahLst>
            <a:cxnLst/>
            <a:rect l="gd71" t="gd72" r="gd73" b="gd74"/>
            <a:pathLst>
              <a:path w="21600" h="21600" extrusionOk="0">
                <a:moveTo>
                  <a:pt x="gd13" y="gd14"/>
                </a:moveTo>
                <a:arcTo wR="gd24" hR="gd25" stAng="gd20" swAng="gd21"/>
                <a:lnTo>
                  <a:pt x="gd28" y="gd29"/>
                </a:lnTo>
                <a:arcTo wR="gd39" hR="gd40" stAng="gd35" swAng="gd36"/>
                <a:arcTo wR="gd52" hR="gd53" stAng="gd48" swAng="gd49"/>
                <a:lnTo>
                  <a:pt x="gd56" y="gd57"/>
                </a:lnTo>
                <a:arcTo wR="gd67" hR="gd68" stAng="gd63" swAng="gd64"/>
              </a:path>
              <a:path w="21600" h="21600" extrusionOk="0"/>
            </a:pathLst>
          </a:custGeom>
          <a:noFill/>
          <a:ln w="28575">
            <a:solidFill>
              <a:schemeClr val="lt1"/>
            </a:solidFill>
            <a:round/>
            <a:headEnd/>
            <a:tailEnd/>
          </a:ln>
        </p:spPr>
        <p:txBody>
          <a:bodyPr lIns="91440" tIns="45720" rIns="91440" bIns="45720" anchor="ctr" anchorCtr="0"/>
          <a:lstStyle/>
          <a:p>
            <a:pPr>
              <a:defRPr/>
            </a:pPr>
            <a:endParaRPr/>
          </a:p>
        </p:txBody>
      </p:sp>
      <p:sp>
        <p:nvSpPr>
          <p:cNvPr id="6" name="Text Box 3"/>
          <p:cNvSpPr/>
          <p:nvPr/>
        </p:nvSpPr>
        <p:spPr bwMode="auto">
          <a:xfrm>
            <a:off x="246896" y="2119405"/>
            <a:ext cx="8801100" cy="707886"/>
          </a:xfrm>
          <a:prstGeom prst="rect">
            <a:avLst/>
          </a:prstGeom>
          <a:noFill/>
        </p:spPr>
        <p:txBody>
          <a:bodyPr wrap="square" lIns="91440" tIns="45720" rIns="91440" bIns="45720">
            <a:spAutoFit/>
          </a:bodyPr>
          <a:lstStyle/>
          <a:p>
            <a:pPr lvl="0" algn="ctr">
              <a:defRPr/>
            </a:pPr>
            <a:r>
              <a:rPr sz="4000">
                <a:solidFill>
                  <a:srgbClr val="0033CC"/>
                </a:solidFill>
                <a:latin typeface="Candara"/>
              </a:rPr>
              <a:t>&lt;</a:t>
            </a:r>
            <a:r>
              <a:rPr sz="4000" err="1">
                <a:solidFill>
                  <a:srgbClr val="C00000"/>
                </a:solidFill>
                <a:latin typeface="Candara"/>
              </a:rPr>
              <a:t>unitid</a:t>
            </a:r>
            <a:r>
              <a:rPr sz="4000">
                <a:solidFill>
                  <a:srgbClr val="CC0000"/>
                </a:solidFill>
                <a:latin typeface="Candara"/>
              </a:rPr>
              <a:t> </a:t>
            </a:r>
            <a:r>
              <a:rPr sz="4000">
                <a:solidFill>
                  <a:schemeClr val="tx2">
                    <a:lumMod val="10000"/>
                  </a:schemeClr>
                </a:solidFill>
                <a:latin typeface="Candara"/>
              </a:rPr>
              <a:t>type</a:t>
            </a:r>
            <a:r>
              <a:rPr sz="4000">
                <a:solidFill>
                  <a:schemeClr val="tx1"/>
                </a:solidFill>
                <a:latin typeface="Candara"/>
              </a:rPr>
              <a:t>="</a:t>
            </a:r>
            <a:r>
              <a:rPr sz="4000">
                <a:solidFill>
                  <a:schemeClr val="lt1"/>
                </a:solidFill>
                <a:latin typeface="Candara"/>
              </a:rPr>
              <a:t>cote</a:t>
            </a:r>
            <a:r>
              <a:rPr sz="4000">
                <a:solidFill>
                  <a:schemeClr val="tx1"/>
                </a:solidFill>
                <a:latin typeface="Candara"/>
              </a:rPr>
              <a:t>"</a:t>
            </a:r>
            <a:r>
              <a:rPr sz="4000">
                <a:solidFill>
                  <a:srgbClr val="0033CC"/>
                </a:solidFill>
                <a:latin typeface="Candara"/>
              </a:rPr>
              <a:t>&gt;</a:t>
            </a:r>
            <a:r>
              <a:rPr sz="4000">
                <a:solidFill>
                  <a:schemeClr val="lt1"/>
                </a:solidFill>
                <a:latin typeface="Candara"/>
              </a:rPr>
              <a:t>Latin 9474</a:t>
            </a:r>
            <a:r>
              <a:rPr sz="4000">
                <a:solidFill>
                  <a:srgbClr val="0033CC"/>
                </a:solidFill>
                <a:latin typeface="Candara"/>
              </a:rPr>
              <a:t>&lt;/</a:t>
            </a:r>
            <a:r>
              <a:rPr sz="4000" err="1">
                <a:solidFill>
                  <a:srgbClr val="C00000"/>
                </a:solidFill>
                <a:latin typeface="Candara"/>
              </a:rPr>
              <a:t>unitid</a:t>
            </a:r>
            <a:r>
              <a:rPr sz="4000">
                <a:solidFill>
                  <a:srgbClr val="0033CC"/>
                </a:solidFill>
                <a:latin typeface="Candara"/>
              </a:rPr>
              <a:t>&gt;</a:t>
            </a:r>
            <a:endParaRPr sz="2000"/>
          </a:p>
        </p:txBody>
      </p:sp>
      <p:sp>
        <p:nvSpPr>
          <p:cNvPr id="8" name="AutoShape 9"/>
          <p:cNvSpPr>
            <a:spLocks noGrp="1" noChangeShapeType="1"/>
          </p:cNvSpPr>
          <p:nvPr/>
        </p:nvSpPr>
        <p:spPr bwMode="auto">
          <a:xfrm rot="5399976" flipV="1">
            <a:off x="2416109" y="2493113"/>
            <a:ext cx="287337" cy="1138238"/>
          </a:xfrm>
          <a:custGeom>
            <a:avLst>
              <a:gd name="adj0" fmla="val 1800"/>
              <a:gd name="adj1" fmla="val 10800"/>
            </a:avLst>
            <a:gdLst>
              <a:gd name="gd0" fmla="val 65536"/>
              <a:gd name="gd1" fmla="val adj0"/>
              <a:gd name="gd2" fmla="+- 21600 0 adj0"/>
              <a:gd name="gd3" fmla="+- adj1 0 adj0"/>
              <a:gd name="gd4" fmla="+- adj1 adj0 0"/>
              <a:gd name="gd5" fmla="*/ adj0 9598 32768"/>
              <a:gd name="gd6" fmla="+- 21600 0 gd5"/>
              <a:gd name="gd7" fmla="+- 21600 0 adj1"/>
              <a:gd name="gd8" fmla="min adj1 gd7"/>
              <a:gd name="gd9" fmla="*/ gd8 1 2"/>
              <a:gd name="gd10" fmla="*/ adj0 2 1"/>
              <a:gd name="gd11" fmla="+- 21600 0 gd10"/>
              <a:gd name="gd12" fmla="val adj1"/>
              <a:gd name="gd13" fmla="val 0"/>
              <a:gd name="gd14" fmla="val 0"/>
              <a:gd name="gd15" fmla="+- 10800 0 gd13"/>
              <a:gd name="gd16" fmla="+- gd1 0 gd14"/>
              <a:gd name="gd17" fmla="?: gd15 1 -1"/>
              <a:gd name="gd18" fmla="?: gd16 1 -1"/>
              <a:gd name="gd19" fmla="*/ gd17 gd18 1"/>
              <a:gd name="gd20" fmla="?: gd16 16200000 5400000"/>
              <a:gd name="gd21" fmla="?: gd19 5400000 -5400000"/>
              <a:gd name="gd22" fmla="*/ gd15 -1 1"/>
              <a:gd name="gd23" fmla="*/ gd16 -1 1"/>
              <a:gd name="gd24" fmla="?: gd15 gd15 gd22"/>
              <a:gd name="gd25" fmla="?: gd16 gd16 gd23"/>
              <a:gd name="gd26" fmla="val 10800"/>
              <a:gd name="gd27" fmla="val gd1"/>
              <a:gd name="gd28" fmla="val 10800"/>
              <a:gd name="gd29" fmla="val gd3"/>
              <a:gd name="gd30" fmla="+- 21600 0 gd28"/>
              <a:gd name="gd31" fmla="+- gd12 0 gd29"/>
              <a:gd name="gd32" fmla="?: gd30 1 -1"/>
              <a:gd name="gd33" fmla="?: gd31 1 -1"/>
              <a:gd name="gd34" fmla="*/ gd32 gd33 1"/>
              <a:gd name="gd35" fmla="?: gd30 10800000 0"/>
              <a:gd name="gd36" fmla="?: gd34 -5400000 5400000"/>
              <a:gd name="gd37" fmla="*/ gd30 -1 1"/>
              <a:gd name="gd38" fmla="*/ gd31 -1 1"/>
              <a:gd name="gd39" fmla="?: gd30 gd30 gd37"/>
              <a:gd name="gd40" fmla="?: gd31 gd31 gd38"/>
              <a:gd name="gd41" fmla="val 21600"/>
              <a:gd name="gd42" fmla="val gd12"/>
              <a:gd name="gd43" fmla="+- 10800 0 gd41"/>
              <a:gd name="gd44" fmla="+- gd4 0 gd42"/>
              <a:gd name="gd45" fmla="?: gd43 1 -1"/>
              <a:gd name="gd46" fmla="?: gd44 1 -1"/>
              <a:gd name="gd47" fmla="*/ gd45 gd46 1"/>
              <a:gd name="gd48" fmla="?: gd44 16200000 5400000"/>
              <a:gd name="gd49" fmla="?: gd47 5400000 -5400000"/>
              <a:gd name="gd50" fmla="*/ gd43 -1 1"/>
              <a:gd name="gd51" fmla="*/ gd44 -1 1"/>
              <a:gd name="gd52" fmla="?: gd43 gd43 gd50"/>
              <a:gd name="gd53" fmla="?: gd44 gd44 gd51"/>
              <a:gd name="gd54" fmla="val 10800"/>
              <a:gd name="gd55" fmla="val gd4"/>
              <a:gd name="gd56" fmla="val 10800"/>
              <a:gd name="gd57" fmla="val gd2"/>
              <a:gd name="gd58" fmla="+- 0 0 gd56"/>
              <a:gd name="gd59" fmla="+- 21600 0 gd57"/>
              <a:gd name="gd60" fmla="?: gd58 1 -1"/>
              <a:gd name="gd61" fmla="?: gd59 1 -1"/>
              <a:gd name="gd62" fmla="*/ gd60 gd61 1"/>
              <a:gd name="gd63" fmla="?: gd58 10800000 0"/>
              <a:gd name="gd64" fmla="?: gd62 -5400000 5400000"/>
              <a:gd name="gd65" fmla="*/ gd58 -1 1"/>
              <a:gd name="gd66" fmla="*/ gd59 -1 1"/>
              <a:gd name="gd67" fmla="?: gd58 gd58 gd65"/>
              <a:gd name="gd68" fmla="?: gd59 gd59 gd66"/>
              <a:gd name="gd69" fmla="val 0"/>
              <a:gd name="gd70" fmla="val 21600"/>
              <a:gd name="gd71" fmla="*/ w 0 21600"/>
              <a:gd name="gd72" fmla="*/ h gd5 21600"/>
              <a:gd name="gd73" fmla="*/ w 7637 21600"/>
              <a:gd name="gd74" fmla="*/ h gd6 21600"/>
              <a:gd name="gd75" fmla="*/ w 1 2"/>
              <a:gd name="gd76" fmla="*/ h adj0 21600"/>
              <a:gd name="gd77" fmla="*/ w 1 1"/>
              <a:gd name="gd78" fmla="*/ h adj1 21600"/>
            </a:gdLst>
            <a:ahLst>
              <a:ahXY gdRefY="adj0" maxY="gd9">
                <a:pos x="gd75" y="gd76"/>
              </a:ahXY>
              <a:ahXY gdRefY="adj1" minY="gd10" maxY="gd11">
                <a:pos x="gd77" y="gd78"/>
              </a:ahXY>
            </a:ahLst>
            <a:cxnLst/>
            <a:rect l="gd71" t="gd72" r="gd73" b="gd74"/>
            <a:pathLst>
              <a:path w="21600" h="21600" extrusionOk="0">
                <a:moveTo>
                  <a:pt x="gd13" y="gd14"/>
                </a:moveTo>
                <a:arcTo wR="gd24" hR="gd25" stAng="gd20" swAng="gd21"/>
                <a:lnTo>
                  <a:pt x="gd28" y="gd29"/>
                </a:lnTo>
                <a:arcTo wR="gd39" hR="gd40" stAng="gd35" swAng="gd36"/>
                <a:arcTo wR="gd52" hR="gd53" stAng="gd48" swAng="gd49"/>
                <a:lnTo>
                  <a:pt x="gd56" y="gd57"/>
                </a:lnTo>
                <a:arcTo wR="gd67" hR="gd68" stAng="gd63" swAng="gd64"/>
              </a:path>
              <a:path w="21600" h="21600" extrusionOk="0"/>
            </a:pathLst>
          </a:custGeom>
          <a:noFill/>
          <a:ln w="28575">
            <a:solidFill>
              <a:schemeClr val="lt1"/>
            </a:solidFill>
            <a:round/>
            <a:headEnd/>
            <a:tailEnd/>
          </a:ln>
        </p:spPr>
        <p:txBody>
          <a:bodyPr lIns="91440" tIns="45720" rIns="91440" bIns="45720" anchor="ctr" anchorCtr="0"/>
          <a:lstStyle/>
          <a:p>
            <a:pPr>
              <a:defRPr/>
            </a:pPr>
            <a:endParaRPr/>
          </a:p>
        </p:txBody>
      </p:sp>
      <p:sp>
        <p:nvSpPr>
          <p:cNvPr id="10" name="Text Box 13"/>
          <p:cNvSpPr/>
          <p:nvPr/>
        </p:nvSpPr>
        <p:spPr bwMode="auto">
          <a:xfrm>
            <a:off x="530215" y="3197964"/>
            <a:ext cx="1173195" cy="830997"/>
          </a:xfrm>
          <a:prstGeom prst="rect">
            <a:avLst/>
          </a:prstGeom>
          <a:noFill/>
        </p:spPr>
        <p:txBody>
          <a:bodyPr wrap="square" lIns="91440" tIns="45720" rIns="91440" bIns="45720">
            <a:spAutoFit/>
          </a:bodyPr>
          <a:lstStyle/>
          <a:p>
            <a:pPr lvl="0" algn="ctr">
              <a:defRPr/>
            </a:pPr>
            <a:r>
              <a:rPr sz="2400">
                <a:solidFill>
                  <a:srgbClr val="C00000"/>
                </a:solidFill>
                <a:latin typeface="Candara"/>
              </a:rPr>
              <a:t>nom de </a:t>
            </a:r>
            <a:r>
              <a:rPr sz="2400" err="1">
                <a:solidFill>
                  <a:srgbClr val="C00000"/>
                </a:solidFill>
                <a:latin typeface="Candara"/>
              </a:rPr>
              <a:t>balise</a:t>
            </a:r>
            <a:endParaRPr sz="2000">
              <a:solidFill>
                <a:srgbClr val="C00000"/>
              </a:solidFill>
            </a:endParaRPr>
          </a:p>
        </p:txBody>
      </p:sp>
      <p:sp>
        <p:nvSpPr>
          <p:cNvPr id="11" name="Text Box 14"/>
          <p:cNvSpPr/>
          <p:nvPr/>
        </p:nvSpPr>
        <p:spPr bwMode="auto">
          <a:xfrm>
            <a:off x="1729345" y="3205901"/>
            <a:ext cx="1430374" cy="830997"/>
          </a:xfrm>
          <a:prstGeom prst="rect">
            <a:avLst/>
          </a:prstGeom>
          <a:noFill/>
        </p:spPr>
        <p:txBody>
          <a:bodyPr wrap="square" lIns="91440" tIns="45720" rIns="91440" bIns="45720">
            <a:spAutoFit/>
          </a:bodyPr>
          <a:lstStyle/>
          <a:p>
            <a:pPr lvl="0" algn="ctr">
              <a:defRPr/>
            </a:pPr>
            <a:r>
              <a:rPr sz="2400">
                <a:solidFill>
                  <a:schemeClr val="tx1"/>
                </a:solidFill>
                <a:latin typeface="Candara"/>
              </a:rPr>
              <a:t>nom </a:t>
            </a:r>
            <a:r>
              <a:rPr sz="2400" err="1">
                <a:solidFill>
                  <a:schemeClr val="tx1"/>
                </a:solidFill>
                <a:latin typeface="Candara"/>
              </a:rPr>
              <a:t>d'attribut</a:t>
            </a:r>
            <a:endParaRPr sz="2000">
              <a:solidFill>
                <a:schemeClr val="tx1"/>
              </a:solidFill>
            </a:endParaRPr>
          </a:p>
        </p:txBody>
      </p:sp>
      <p:sp>
        <p:nvSpPr>
          <p:cNvPr id="12" name="Text Box 15"/>
          <p:cNvSpPr/>
          <p:nvPr/>
        </p:nvSpPr>
        <p:spPr bwMode="auto">
          <a:xfrm>
            <a:off x="3099124" y="3205900"/>
            <a:ext cx="1741489" cy="830997"/>
          </a:xfrm>
          <a:prstGeom prst="rect">
            <a:avLst/>
          </a:prstGeom>
          <a:noFill/>
        </p:spPr>
        <p:txBody>
          <a:bodyPr wrap="square" lIns="91440" tIns="45720" rIns="91440" bIns="45720">
            <a:spAutoFit/>
          </a:bodyPr>
          <a:lstStyle/>
          <a:p>
            <a:pPr lvl="0" algn="ctr">
              <a:defRPr/>
            </a:pPr>
            <a:r>
              <a:rPr sz="2400" err="1">
                <a:solidFill>
                  <a:schemeClr val="lt1"/>
                </a:solidFill>
                <a:latin typeface="Candara"/>
              </a:rPr>
              <a:t>valeur</a:t>
            </a:r>
            <a:br>
              <a:rPr sz="2400">
                <a:solidFill>
                  <a:schemeClr val="lt1"/>
                </a:solidFill>
                <a:latin typeface="Candara"/>
              </a:rPr>
            </a:br>
            <a:r>
              <a:rPr sz="2400">
                <a:solidFill>
                  <a:schemeClr val="lt1"/>
                </a:solidFill>
                <a:latin typeface="Candara"/>
              </a:rPr>
              <a:t>de </a:t>
            </a:r>
            <a:r>
              <a:rPr sz="2400" err="1">
                <a:solidFill>
                  <a:schemeClr val="lt1"/>
                </a:solidFill>
                <a:latin typeface="Candara"/>
              </a:rPr>
              <a:t>l'attribut</a:t>
            </a:r>
            <a:endParaRPr sz="2000"/>
          </a:p>
        </p:txBody>
      </p:sp>
      <p:sp>
        <p:nvSpPr>
          <p:cNvPr id="14" name="Text Box 17"/>
          <p:cNvSpPr/>
          <p:nvPr/>
        </p:nvSpPr>
        <p:spPr bwMode="auto">
          <a:xfrm>
            <a:off x="2602224" y="4244516"/>
            <a:ext cx="1343025" cy="461665"/>
          </a:xfrm>
          <a:prstGeom prst="rect">
            <a:avLst/>
          </a:prstGeom>
          <a:noFill/>
        </p:spPr>
        <p:txBody>
          <a:bodyPr wrap="square" lIns="91440" tIns="45720" rIns="91440" bIns="45720">
            <a:spAutoFit/>
          </a:bodyPr>
          <a:lstStyle/>
          <a:p>
            <a:pPr lvl="0" algn="ctr">
              <a:defRPr/>
            </a:pPr>
            <a:r>
              <a:rPr sz="2400" err="1">
                <a:solidFill>
                  <a:schemeClr val="tx1"/>
                </a:solidFill>
                <a:latin typeface="Candara"/>
              </a:rPr>
              <a:t>attribut</a:t>
            </a:r>
            <a:endParaRPr sz="2000">
              <a:solidFill>
                <a:schemeClr val="tx1"/>
              </a:solidFill>
            </a:endParaRPr>
          </a:p>
        </p:txBody>
      </p:sp>
      <p:sp>
        <p:nvSpPr>
          <p:cNvPr id="16" name="AutoShape 6"/>
          <p:cNvSpPr>
            <a:spLocks noGrp="1" noChangeShapeType="1"/>
          </p:cNvSpPr>
          <p:nvPr/>
        </p:nvSpPr>
        <p:spPr bwMode="auto">
          <a:xfrm rot="5399976" flipV="1">
            <a:off x="5662612" y="3763806"/>
            <a:ext cx="612775" cy="2019300"/>
          </a:xfrm>
          <a:custGeom>
            <a:avLst>
              <a:gd name="adj0" fmla="val 1296"/>
              <a:gd name="adj1" fmla="val 10800"/>
            </a:avLst>
            <a:gdLst>
              <a:gd name="gd0" fmla="val 65536"/>
              <a:gd name="gd1" fmla="val adj0"/>
              <a:gd name="gd2" fmla="+- 21600 0 adj0"/>
              <a:gd name="gd3" fmla="+- adj1 0 adj0"/>
              <a:gd name="gd4" fmla="+- adj1 adj0 0"/>
              <a:gd name="gd5" fmla="*/ adj0 9598 32768"/>
              <a:gd name="gd6" fmla="+- 21600 0 gd5"/>
              <a:gd name="gd7" fmla="+- 21600 0 adj1"/>
              <a:gd name="gd8" fmla="min adj1 gd7"/>
              <a:gd name="gd9" fmla="*/ gd8 1 2"/>
              <a:gd name="gd10" fmla="*/ adj0 2 1"/>
              <a:gd name="gd11" fmla="+- 21600 0 gd10"/>
              <a:gd name="gd12" fmla="val adj1"/>
              <a:gd name="gd13" fmla="val 0"/>
              <a:gd name="gd14" fmla="val 0"/>
              <a:gd name="gd15" fmla="+- 10800 0 gd13"/>
              <a:gd name="gd16" fmla="+- gd1 0 gd14"/>
              <a:gd name="gd17" fmla="?: gd15 1 -1"/>
              <a:gd name="gd18" fmla="?: gd16 1 -1"/>
              <a:gd name="gd19" fmla="*/ gd17 gd18 1"/>
              <a:gd name="gd20" fmla="?: gd16 16200000 5400000"/>
              <a:gd name="gd21" fmla="?: gd19 5400000 -5400000"/>
              <a:gd name="gd22" fmla="*/ gd15 -1 1"/>
              <a:gd name="gd23" fmla="*/ gd16 -1 1"/>
              <a:gd name="gd24" fmla="?: gd15 gd15 gd22"/>
              <a:gd name="gd25" fmla="?: gd16 gd16 gd23"/>
              <a:gd name="gd26" fmla="val 10800"/>
              <a:gd name="gd27" fmla="val gd1"/>
              <a:gd name="gd28" fmla="val 10800"/>
              <a:gd name="gd29" fmla="val gd3"/>
              <a:gd name="gd30" fmla="+- 21600 0 gd28"/>
              <a:gd name="gd31" fmla="+- gd12 0 gd29"/>
              <a:gd name="gd32" fmla="?: gd30 1 -1"/>
              <a:gd name="gd33" fmla="?: gd31 1 -1"/>
              <a:gd name="gd34" fmla="*/ gd32 gd33 1"/>
              <a:gd name="gd35" fmla="?: gd30 10800000 0"/>
              <a:gd name="gd36" fmla="?: gd34 -5400000 5400000"/>
              <a:gd name="gd37" fmla="*/ gd30 -1 1"/>
              <a:gd name="gd38" fmla="*/ gd31 -1 1"/>
              <a:gd name="gd39" fmla="?: gd30 gd30 gd37"/>
              <a:gd name="gd40" fmla="?: gd31 gd31 gd38"/>
              <a:gd name="gd41" fmla="val 21600"/>
              <a:gd name="gd42" fmla="val gd12"/>
              <a:gd name="gd43" fmla="+- 10800 0 gd41"/>
              <a:gd name="gd44" fmla="+- gd4 0 gd42"/>
              <a:gd name="gd45" fmla="?: gd43 1 -1"/>
              <a:gd name="gd46" fmla="?: gd44 1 -1"/>
              <a:gd name="gd47" fmla="*/ gd45 gd46 1"/>
              <a:gd name="gd48" fmla="?: gd44 16200000 5400000"/>
              <a:gd name="gd49" fmla="?: gd47 5400000 -5400000"/>
              <a:gd name="gd50" fmla="*/ gd43 -1 1"/>
              <a:gd name="gd51" fmla="*/ gd44 -1 1"/>
              <a:gd name="gd52" fmla="?: gd43 gd43 gd50"/>
              <a:gd name="gd53" fmla="?: gd44 gd44 gd51"/>
              <a:gd name="gd54" fmla="val 10800"/>
              <a:gd name="gd55" fmla="val gd4"/>
              <a:gd name="gd56" fmla="val 10800"/>
              <a:gd name="gd57" fmla="val gd2"/>
              <a:gd name="gd58" fmla="+- 0 0 gd56"/>
              <a:gd name="gd59" fmla="+- 21600 0 gd57"/>
              <a:gd name="gd60" fmla="?: gd58 1 -1"/>
              <a:gd name="gd61" fmla="?: gd59 1 -1"/>
              <a:gd name="gd62" fmla="*/ gd60 gd61 1"/>
              <a:gd name="gd63" fmla="?: gd58 10800000 0"/>
              <a:gd name="gd64" fmla="?: gd62 -5400000 5400000"/>
              <a:gd name="gd65" fmla="*/ gd58 -1 1"/>
              <a:gd name="gd66" fmla="*/ gd59 -1 1"/>
              <a:gd name="gd67" fmla="?: gd58 gd58 gd65"/>
              <a:gd name="gd68" fmla="?: gd59 gd59 gd66"/>
              <a:gd name="gd69" fmla="val 0"/>
              <a:gd name="gd70" fmla="val 21600"/>
              <a:gd name="gd71" fmla="*/ w 0 21600"/>
              <a:gd name="gd72" fmla="*/ h gd5 21600"/>
              <a:gd name="gd73" fmla="*/ w 7637 21600"/>
              <a:gd name="gd74" fmla="*/ h gd6 21600"/>
              <a:gd name="gd75" fmla="*/ w 1 2"/>
              <a:gd name="gd76" fmla="*/ h adj0 21600"/>
              <a:gd name="gd77" fmla="*/ w 1 1"/>
              <a:gd name="gd78" fmla="*/ h adj1 21600"/>
            </a:gdLst>
            <a:ahLst>
              <a:ahXY gdRefY="adj0" maxY="gd9">
                <a:pos x="gd75" y="gd76"/>
              </a:ahXY>
              <a:ahXY gdRefY="adj1" minY="gd10" maxY="gd11">
                <a:pos x="gd77" y="gd78"/>
              </a:ahXY>
            </a:ahLst>
            <a:cxnLst/>
            <a:rect l="gd71" t="gd72" r="gd73" b="gd74"/>
            <a:pathLst>
              <a:path w="21600" h="21600" extrusionOk="0">
                <a:moveTo>
                  <a:pt x="gd13" y="gd14"/>
                </a:moveTo>
                <a:arcTo wR="gd24" hR="gd25" stAng="gd20" swAng="gd21"/>
                <a:lnTo>
                  <a:pt x="gd28" y="gd29"/>
                </a:lnTo>
                <a:arcTo wR="gd39" hR="gd40" stAng="gd35" swAng="gd36"/>
                <a:arcTo wR="gd52" hR="gd53" stAng="gd48" swAng="gd49"/>
                <a:lnTo>
                  <a:pt x="gd56" y="gd57"/>
                </a:lnTo>
                <a:arcTo wR="gd67" hR="gd68" stAng="gd63" swAng="gd64"/>
              </a:path>
              <a:path w="21600" h="21600" extrusionOk="0"/>
            </a:pathLst>
          </a:custGeom>
          <a:noFill/>
          <a:ln w="28575">
            <a:solidFill>
              <a:schemeClr val="lt1"/>
            </a:solidFill>
            <a:round/>
            <a:headEnd/>
            <a:tailEnd/>
          </a:ln>
        </p:spPr>
        <p:txBody>
          <a:bodyPr lIns="91440" tIns="45720" rIns="91440" bIns="45720" anchor="ctr" anchorCtr="0"/>
          <a:lstStyle/>
          <a:p>
            <a:pPr>
              <a:defRPr/>
            </a:pPr>
            <a:endParaRPr/>
          </a:p>
        </p:txBody>
      </p:sp>
      <p:sp>
        <p:nvSpPr>
          <p:cNvPr id="17" name="AutoShape 7"/>
          <p:cNvSpPr>
            <a:spLocks noGrp="1" noChangeShapeType="1"/>
          </p:cNvSpPr>
          <p:nvPr/>
        </p:nvSpPr>
        <p:spPr bwMode="auto">
          <a:xfrm rot="5399976" flipV="1">
            <a:off x="7665243" y="3904300"/>
            <a:ext cx="576262" cy="1714500"/>
          </a:xfrm>
          <a:custGeom>
            <a:avLst>
              <a:gd name="adj0" fmla="val 2088"/>
              <a:gd name="adj1" fmla="val 10800"/>
            </a:avLst>
            <a:gdLst>
              <a:gd name="gd0" fmla="val 65536"/>
              <a:gd name="gd1" fmla="val adj0"/>
              <a:gd name="gd2" fmla="+- 21600 0 adj0"/>
              <a:gd name="gd3" fmla="+- adj1 0 adj0"/>
              <a:gd name="gd4" fmla="+- adj1 adj0 0"/>
              <a:gd name="gd5" fmla="*/ adj0 9598 32768"/>
              <a:gd name="gd6" fmla="+- 21600 0 gd5"/>
              <a:gd name="gd7" fmla="+- 21600 0 adj1"/>
              <a:gd name="gd8" fmla="min adj1 gd7"/>
              <a:gd name="gd9" fmla="*/ gd8 1 2"/>
              <a:gd name="gd10" fmla="*/ adj0 2 1"/>
              <a:gd name="gd11" fmla="+- 21600 0 gd10"/>
              <a:gd name="gd12" fmla="val adj1"/>
              <a:gd name="gd13" fmla="val 0"/>
              <a:gd name="gd14" fmla="val 0"/>
              <a:gd name="gd15" fmla="+- 10800 0 gd13"/>
              <a:gd name="gd16" fmla="+- gd1 0 gd14"/>
              <a:gd name="gd17" fmla="?: gd15 1 -1"/>
              <a:gd name="gd18" fmla="?: gd16 1 -1"/>
              <a:gd name="gd19" fmla="*/ gd17 gd18 1"/>
              <a:gd name="gd20" fmla="?: gd16 16200000 5400000"/>
              <a:gd name="gd21" fmla="?: gd19 5400000 -5400000"/>
              <a:gd name="gd22" fmla="*/ gd15 -1 1"/>
              <a:gd name="gd23" fmla="*/ gd16 -1 1"/>
              <a:gd name="gd24" fmla="?: gd15 gd15 gd22"/>
              <a:gd name="gd25" fmla="?: gd16 gd16 gd23"/>
              <a:gd name="gd26" fmla="val 10800"/>
              <a:gd name="gd27" fmla="val gd1"/>
              <a:gd name="gd28" fmla="val 10800"/>
              <a:gd name="gd29" fmla="val gd3"/>
              <a:gd name="gd30" fmla="+- 21600 0 gd28"/>
              <a:gd name="gd31" fmla="+- gd12 0 gd29"/>
              <a:gd name="gd32" fmla="?: gd30 1 -1"/>
              <a:gd name="gd33" fmla="?: gd31 1 -1"/>
              <a:gd name="gd34" fmla="*/ gd32 gd33 1"/>
              <a:gd name="gd35" fmla="?: gd30 10800000 0"/>
              <a:gd name="gd36" fmla="?: gd34 -5400000 5400000"/>
              <a:gd name="gd37" fmla="*/ gd30 -1 1"/>
              <a:gd name="gd38" fmla="*/ gd31 -1 1"/>
              <a:gd name="gd39" fmla="?: gd30 gd30 gd37"/>
              <a:gd name="gd40" fmla="?: gd31 gd31 gd38"/>
              <a:gd name="gd41" fmla="val 21600"/>
              <a:gd name="gd42" fmla="val gd12"/>
              <a:gd name="gd43" fmla="+- 10800 0 gd41"/>
              <a:gd name="gd44" fmla="+- gd4 0 gd42"/>
              <a:gd name="gd45" fmla="?: gd43 1 -1"/>
              <a:gd name="gd46" fmla="?: gd44 1 -1"/>
              <a:gd name="gd47" fmla="*/ gd45 gd46 1"/>
              <a:gd name="gd48" fmla="?: gd44 16200000 5400000"/>
              <a:gd name="gd49" fmla="?: gd47 5400000 -5400000"/>
              <a:gd name="gd50" fmla="*/ gd43 -1 1"/>
              <a:gd name="gd51" fmla="*/ gd44 -1 1"/>
              <a:gd name="gd52" fmla="?: gd43 gd43 gd50"/>
              <a:gd name="gd53" fmla="?: gd44 gd44 gd51"/>
              <a:gd name="gd54" fmla="val 10800"/>
              <a:gd name="gd55" fmla="val gd4"/>
              <a:gd name="gd56" fmla="val 10800"/>
              <a:gd name="gd57" fmla="val gd2"/>
              <a:gd name="gd58" fmla="+- 0 0 gd56"/>
              <a:gd name="gd59" fmla="+- 21600 0 gd57"/>
              <a:gd name="gd60" fmla="?: gd58 1 -1"/>
              <a:gd name="gd61" fmla="?: gd59 1 -1"/>
              <a:gd name="gd62" fmla="*/ gd60 gd61 1"/>
              <a:gd name="gd63" fmla="?: gd58 10800000 0"/>
              <a:gd name="gd64" fmla="?: gd62 -5400000 5400000"/>
              <a:gd name="gd65" fmla="*/ gd58 -1 1"/>
              <a:gd name="gd66" fmla="*/ gd59 -1 1"/>
              <a:gd name="gd67" fmla="?: gd58 gd58 gd65"/>
              <a:gd name="gd68" fmla="?: gd59 gd59 gd66"/>
              <a:gd name="gd69" fmla="val 0"/>
              <a:gd name="gd70" fmla="val 21600"/>
              <a:gd name="gd71" fmla="*/ w 0 21600"/>
              <a:gd name="gd72" fmla="*/ h gd5 21600"/>
              <a:gd name="gd73" fmla="*/ w 7637 21600"/>
              <a:gd name="gd74" fmla="*/ h gd6 21600"/>
              <a:gd name="gd75" fmla="*/ w 1 2"/>
              <a:gd name="gd76" fmla="*/ h adj0 21600"/>
              <a:gd name="gd77" fmla="*/ w 1 1"/>
              <a:gd name="gd78" fmla="*/ h adj1 21600"/>
            </a:gdLst>
            <a:ahLst>
              <a:ahXY gdRefY="adj0" maxY="gd9">
                <a:pos x="gd75" y="gd76"/>
              </a:ahXY>
              <a:ahXY gdRefY="adj1" minY="gd10" maxY="gd11">
                <a:pos x="gd77" y="gd78"/>
              </a:ahXY>
            </a:ahLst>
            <a:cxnLst/>
            <a:rect l="gd71" t="gd72" r="gd73" b="gd74"/>
            <a:pathLst>
              <a:path w="21600" h="21600" extrusionOk="0">
                <a:moveTo>
                  <a:pt x="gd13" y="gd14"/>
                </a:moveTo>
                <a:arcTo wR="gd24" hR="gd25" stAng="gd20" swAng="gd21"/>
                <a:lnTo>
                  <a:pt x="gd28" y="gd29"/>
                </a:lnTo>
                <a:arcTo wR="gd39" hR="gd40" stAng="gd35" swAng="gd36"/>
                <a:arcTo wR="gd52" hR="gd53" stAng="gd48" swAng="gd49"/>
                <a:lnTo>
                  <a:pt x="gd56" y="gd57"/>
                </a:lnTo>
                <a:arcTo wR="gd67" hR="gd68" stAng="gd63" swAng="gd64"/>
              </a:path>
              <a:path w="21600" h="21600" extrusionOk="0"/>
            </a:pathLst>
          </a:custGeom>
          <a:noFill/>
          <a:ln w="28575">
            <a:solidFill>
              <a:schemeClr val="lt1"/>
            </a:solidFill>
            <a:round/>
            <a:headEnd/>
            <a:tailEnd/>
          </a:ln>
        </p:spPr>
        <p:txBody>
          <a:bodyPr lIns="91440" tIns="45720" rIns="91440" bIns="45720" anchor="ctr" anchorCtr="0"/>
          <a:lstStyle/>
          <a:p>
            <a:pPr>
              <a:defRPr/>
            </a:pPr>
            <a:endParaRPr/>
          </a:p>
        </p:txBody>
      </p:sp>
      <p:sp>
        <p:nvSpPr>
          <p:cNvPr id="18" name="Text Box 18"/>
          <p:cNvSpPr/>
          <p:nvPr/>
        </p:nvSpPr>
        <p:spPr bwMode="auto">
          <a:xfrm>
            <a:off x="1873252" y="5075081"/>
            <a:ext cx="1620836" cy="830997"/>
          </a:xfrm>
          <a:prstGeom prst="rect">
            <a:avLst/>
          </a:prstGeom>
          <a:noFill/>
        </p:spPr>
        <p:txBody>
          <a:bodyPr wrap="square" lIns="91440" tIns="45720" rIns="91440" bIns="45720">
            <a:spAutoFit/>
          </a:bodyPr>
          <a:lstStyle/>
          <a:p>
            <a:pPr lvl="0" algn="ctr">
              <a:defRPr/>
            </a:pPr>
            <a:r>
              <a:rPr sz="2400" err="1">
                <a:solidFill>
                  <a:srgbClr val="C00000"/>
                </a:solidFill>
                <a:latin typeface="Candara"/>
              </a:rPr>
              <a:t>balise</a:t>
            </a:r>
            <a:r>
              <a:rPr sz="2400">
                <a:solidFill>
                  <a:srgbClr val="C00000"/>
                </a:solidFill>
                <a:latin typeface="Candara"/>
              </a:rPr>
              <a:t> (</a:t>
            </a:r>
            <a:r>
              <a:rPr sz="2400" err="1">
                <a:solidFill>
                  <a:srgbClr val="C00000"/>
                </a:solidFill>
                <a:latin typeface="Candara"/>
              </a:rPr>
              <a:t>ouvrante</a:t>
            </a:r>
            <a:r>
              <a:rPr lang="fr-FR" sz="2400">
                <a:solidFill>
                  <a:srgbClr val="C00000"/>
                </a:solidFill>
                <a:latin typeface="Candara"/>
              </a:rPr>
              <a:t>)</a:t>
            </a:r>
            <a:endParaRPr sz="2000">
              <a:solidFill>
                <a:srgbClr val="C00000"/>
              </a:solidFill>
            </a:endParaRPr>
          </a:p>
        </p:txBody>
      </p:sp>
      <p:sp>
        <p:nvSpPr>
          <p:cNvPr id="19" name="Text Box 16"/>
          <p:cNvSpPr/>
          <p:nvPr/>
        </p:nvSpPr>
        <p:spPr bwMode="auto">
          <a:xfrm>
            <a:off x="4757737" y="5031527"/>
            <a:ext cx="2338384" cy="1569660"/>
          </a:xfrm>
          <a:prstGeom prst="rect">
            <a:avLst/>
          </a:prstGeom>
          <a:noFill/>
        </p:spPr>
        <p:txBody>
          <a:bodyPr wrap="square" lIns="91440" tIns="45720" rIns="91440" bIns="45720">
            <a:spAutoFit/>
          </a:bodyPr>
          <a:lstStyle/>
          <a:p>
            <a:pPr lvl="0" algn="ctr">
              <a:defRPr/>
            </a:pPr>
            <a:r>
              <a:rPr lang="fr-FR" sz="2400">
                <a:solidFill>
                  <a:schemeClr val="lt1"/>
                </a:solidFill>
                <a:latin typeface="Candara"/>
              </a:rPr>
              <a:t>Contenu textuel ou v</a:t>
            </a:r>
            <a:r>
              <a:rPr sz="2400" err="1">
                <a:solidFill>
                  <a:schemeClr val="lt1"/>
                </a:solidFill>
                <a:latin typeface="Candara"/>
              </a:rPr>
              <a:t>aleur</a:t>
            </a:r>
            <a:r>
              <a:rPr sz="2400">
                <a:solidFill>
                  <a:schemeClr val="lt1"/>
                </a:solidFill>
                <a:latin typeface="Candara"/>
              </a:rPr>
              <a:t> de </a:t>
            </a:r>
            <a:r>
              <a:rPr sz="2400" err="1">
                <a:solidFill>
                  <a:schemeClr val="lt1"/>
                </a:solidFill>
                <a:latin typeface="Candara"/>
              </a:rPr>
              <a:t>l'élément</a:t>
            </a:r>
            <a:r>
              <a:rPr sz="2400">
                <a:solidFill>
                  <a:schemeClr val="lt1"/>
                </a:solidFill>
                <a:latin typeface="Candara"/>
              </a:rPr>
              <a:t> ("PCDATA")</a:t>
            </a:r>
            <a:endParaRPr sz="2000"/>
          </a:p>
        </p:txBody>
      </p:sp>
      <p:sp>
        <p:nvSpPr>
          <p:cNvPr id="20" name="Text Box 19"/>
          <p:cNvSpPr/>
          <p:nvPr/>
        </p:nvSpPr>
        <p:spPr bwMode="auto">
          <a:xfrm>
            <a:off x="7180262" y="5073494"/>
            <a:ext cx="1714506" cy="830997"/>
          </a:xfrm>
          <a:prstGeom prst="rect">
            <a:avLst/>
          </a:prstGeom>
          <a:noFill/>
        </p:spPr>
        <p:txBody>
          <a:bodyPr wrap="square" lIns="91440" tIns="45720" rIns="91440" bIns="45720">
            <a:spAutoFit/>
          </a:bodyPr>
          <a:lstStyle/>
          <a:p>
            <a:pPr lvl="0" algn="ctr">
              <a:defRPr/>
            </a:pPr>
            <a:r>
              <a:rPr sz="2400" err="1">
                <a:solidFill>
                  <a:srgbClr val="C00000"/>
                </a:solidFill>
                <a:latin typeface="Candara"/>
              </a:rPr>
              <a:t>balise</a:t>
            </a:r>
            <a:r>
              <a:rPr sz="2400">
                <a:solidFill>
                  <a:srgbClr val="C00000"/>
                </a:solidFill>
                <a:latin typeface="Candara"/>
              </a:rPr>
              <a:t> (</a:t>
            </a:r>
            <a:r>
              <a:rPr sz="2400" err="1">
                <a:solidFill>
                  <a:srgbClr val="C00000"/>
                </a:solidFill>
                <a:latin typeface="Candara"/>
              </a:rPr>
              <a:t>fermante</a:t>
            </a:r>
            <a:r>
              <a:rPr sz="2400">
                <a:solidFill>
                  <a:srgbClr val="C00000"/>
                </a:solidFill>
                <a:latin typeface="Candara"/>
              </a:rPr>
              <a:t>)</a:t>
            </a:r>
            <a:endParaRPr sz="2000">
              <a:solidFill>
                <a:srgbClr val="C00000"/>
              </a:solidFill>
            </a:endParaRPr>
          </a:p>
        </p:txBody>
      </p:sp>
      <p:sp>
        <p:nvSpPr>
          <p:cNvPr id="21" name="Text Box 12"/>
          <p:cNvSpPr/>
          <p:nvPr/>
        </p:nvSpPr>
        <p:spPr bwMode="auto">
          <a:xfrm>
            <a:off x="3717012" y="1031027"/>
            <a:ext cx="1860868" cy="646331"/>
          </a:xfrm>
          <a:prstGeom prst="rect">
            <a:avLst/>
          </a:prstGeom>
          <a:noFill/>
        </p:spPr>
        <p:txBody>
          <a:bodyPr wrap="square" lIns="91440" tIns="45720" rIns="91440" bIns="45720">
            <a:spAutoFit/>
          </a:bodyPr>
          <a:lstStyle/>
          <a:p>
            <a:pPr lvl="0" algn="ctr">
              <a:defRPr/>
            </a:pPr>
            <a:r>
              <a:rPr sz="3600" err="1">
                <a:solidFill>
                  <a:schemeClr val="lt1"/>
                </a:solidFill>
                <a:latin typeface="Candara" panose="020E0502030303020204" pitchFamily="34" charset="0"/>
              </a:rPr>
              <a:t>élément</a:t>
            </a:r>
            <a:endParaRPr sz="2400">
              <a:latin typeface="Candara" panose="020E0502030303020204" pitchFamily="34" charset="0"/>
            </a:endParaRPr>
          </a:p>
        </p:txBody>
      </p:sp>
      <p:sp>
        <p:nvSpPr>
          <p:cNvPr id="25" name="AutoShape 8">
            <a:extLst>
              <a:ext uri="{FF2B5EF4-FFF2-40B4-BE49-F238E27FC236}">
                <a16:creationId xmlns:a16="http://schemas.microsoft.com/office/drawing/2014/main" id="{CCF4FF13-4C6D-2002-ADF2-225E97C44EC7}"/>
              </a:ext>
            </a:extLst>
          </p:cNvPr>
          <p:cNvSpPr>
            <a:spLocks noGrp="1" noChangeShapeType="1"/>
          </p:cNvSpPr>
          <p:nvPr/>
        </p:nvSpPr>
        <p:spPr bwMode="auto">
          <a:xfrm rot="5399976" flipV="1">
            <a:off x="1074761" y="2396284"/>
            <a:ext cx="279400" cy="1339850"/>
          </a:xfrm>
          <a:custGeom>
            <a:avLst>
              <a:gd name="adj0" fmla="val 2181"/>
              <a:gd name="adj1" fmla="val 10800"/>
            </a:avLst>
            <a:gdLst>
              <a:gd name="gd0" fmla="val 65536"/>
              <a:gd name="gd1" fmla="val adj0"/>
              <a:gd name="gd2" fmla="+- 21600 0 adj0"/>
              <a:gd name="gd3" fmla="+- adj1 0 adj0"/>
              <a:gd name="gd4" fmla="+- adj1 adj0 0"/>
              <a:gd name="gd5" fmla="*/ adj0 9598 32768"/>
              <a:gd name="gd6" fmla="+- 21600 0 gd5"/>
              <a:gd name="gd7" fmla="+- 21600 0 adj1"/>
              <a:gd name="gd8" fmla="min adj1 gd7"/>
              <a:gd name="gd9" fmla="*/ gd8 1 2"/>
              <a:gd name="gd10" fmla="*/ adj0 2 1"/>
              <a:gd name="gd11" fmla="+- 21600 0 gd10"/>
              <a:gd name="gd12" fmla="val adj1"/>
              <a:gd name="gd13" fmla="val 0"/>
              <a:gd name="gd14" fmla="val 0"/>
              <a:gd name="gd15" fmla="+- 10800 0 gd13"/>
              <a:gd name="gd16" fmla="+- gd1 0 gd14"/>
              <a:gd name="gd17" fmla="?: gd15 1 -1"/>
              <a:gd name="gd18" fmla="?: gd16 1 -1"/>
              <a:gd name="gd19" fmla="*/ gd17 gd18 1"/>
              <a:gd name="gd20" fmla="?: gd16 16200000 5400000"/>
              <a:gd name="gd21" fmla="?: gd19 5400000 -5400000"/>
              <a:gd name="gd22" fmla="*/ gd15 -1 1"/>
              <a:gd name="gd23" fmla="*/ gd16 -1 1"/>
              <a:gd name="gd24" fmla="?: gd15 gd15 gd22"/>
              <a:gd name="gd25" fmla="?: gd16 gd16 gd23"/>
              <a:gd name="gd26" fmla="val 10800"/>
              <a:gd name="gd27" fmla="val gd1"/>
              <a:gd name="gd28" fmla="val 10800"/>
              <a:gd name="gd29" fmla="val gd3"/>
              <a:gd name="gd30" fmla="+- 21600 0 gd28"/>
              <a:gd name="gd31" fmla="+- gd12 0 gd29"/>
              <a:gd name="gd32" fmla="?: gd30 1 -1"/>
              <a:gd name="gd33" fmla="?: gd31 1 -1"/>
              <a:gd name="gd34" fmla="*/ gd32 gd33 1"/>
              <a:gd name="gd35" fmla="?: gd30 10800000 0"/>
              <a:gd name="gd36" fmla="?: gd34 -5400000 5400000"/>
              <a:gd name="gd37" fmla="*/ gd30 -1 1"/>
              <a:gd name="gd38" fmla="*/ gd31 -1 1"/>
              <a:gd name="gd39" fmla="?: gd30 gd30 gd37"/>
              <a:gd name="gd40" fmla="?: gd31 gd31 gd38"/>
              <a:gd name="gd41" fmla="val 21600"/>
              <a:gd name="gd42" fmla="val gd12"/>
              <a:gd name="gd43" fmla="+- 10800 0 gd41"/>
              <a:gd name="gd44" fmla="+- gd4 0 gd42"/>
              <a:gd name="gd45" fmla="?: gd43 1 -1"/>
              <a:gd name="gd46" fmla="?: gd44 1 -1"/>
              <a:gd name="gd47" fmla="*/ gd45 gd46 1"/>
              <a:gd name="gd48" fmla="?: gd44 16200000 5400000"/>
              <a:gd name="gd49" fmla="?: gd47 5400000 -5400000"/>
              <a:gd name="gd50" fmla="*/ gd43 -1 1"/>
              <a:gd name="gd51" fmla="*/ gd44 -1 1"/>
              <a:gd name="gd52" fmla="?: gd43 gd43 gd50"/>
              <a:gd name="gd53" fmla="?: gd44 gd44 gd51"/>
              <a:gd name="gd54" fmla="val 10800"/>
              <a:gd name="gd55" fmla="val gd4"/>
              <a:gd name="gd56" fmla="val 10800"/>
              <a:gd name="gd57" fmla="val gd2"/>
              <a:gd name="gd58" fmla="+- 0 0 gd56"/>
              <a:gd name="gd59" fmla="+- 21600 0 gd57"/>
              <a:gd name="gd60" fmla="?: gd58 1 -1"/>
              <a:gd name="gd61" fmla="?: gd59 1 -1"/>
              <a:gd name="gd62" fmla="*/ gd60 gd61 1"/>
              <a:gd name="gd63" fmla="?: gd58 10800000 0"/>
              <a:gd name="gd64" fmla="?: gd62 -5400000 5400000"/>
              <a:gd name="gd65" fmla="*/ gd58 -1 1"/>
              <a:gd name="gd66" fmla="*/ gd59 -1 1"/>
              <a:gd name="gd67" fmla="?: gd58 gd58 gd65"/>
              <a:gd name="gd68" fmla="?: gd59 gd59 gd66"/>
              <a:gd name="gd69" fmla="val 0"/>
              <a:gd name="gd70" fmla="val 21600"/>
              <a:gd name="gd71" fmla="*/ w 0 21600"/>
              <a:gd name="gd72" fmla="*/ h gd5 21600"/>
              <a:gd name="gd73" fmla="*/ w 7637 21600"/>
              <a:gd name="gd74" fmla="*/ h gd6 21600"/>
              <a:gd name="gd75" fmla="*/ w 1 2"/>
              <a:gd name="gd76" fmla="*/ h adj0 21600"/>
              <a:gd name="gd77" fmla="*/ w 1 1"/>
              <a:gd name="gd78" fmla="*/ h adj1 21600"/>
            </a:gdLst>
            <a:ahLst>
              <a:ahXY gdRefY="adj0" maxY="gd9">
                <a:pos x="gd75" y="gd76"/>
              </a:ahXY>
              <a:ahXY gdRefY="adj1" minY="gd10" maxY="gd11">
                <a:pos x="gd77" y="gd78"/>
              </a:ahXY>
            </a:ahLst>
            <a:cxnLst/>
            <a:rect l="gd71" t="gd72" r="gd73" b="gd74"/>
            <a:pathLst>
              <a:path w="21600" h="21600" extrusionOk="0">
                <a:moveTo>
                  <a:pt x="gd13" y="gd14"/>
                </a:moveTo>
                <a:arcTo wR="gd24" hR="gd25" stAng="gd20" swAng="gd21"/>
                <a:lnTo>
                  <a:pt x="gd28" y="gd29"/>
                </a:lnTo>
                <a:arcTo wR="gd39" hR="gd40" stAng="gd35" swAng="gd36"/>
                <a:arcTo wR="gd52" hR="gd53" stAng="gd48" swAng="gd49"/>
                <a:lnTo>
                  <a:pt x="gd56" y="gd57"/>
                </a:lnTo>
                <a:arcTo wR="gd67" hR="gd68" stAng="gd63" swAng="gd64"/>
              </a:path>
              <a:path w="21600" h="21600" extrusionOk="0"/>
            </a:pathLst>
          </a:custGeom>
          <a:noFill/>
          <a:ln w="28575">
            <a:solidFill>
              <a:schemeClr val="lt1"/>
            </a:solidFill>
            <a:round/>
            <a:headEnd/>
            <a:tailEnd/>
          </a:ln>
        </p:spPr>
        <p:txBody>
          <a:bodyPr lIns="91440" tIns="45720" rIns="91440" bIns="45720" anchor="ctr" anchorCtr="0"/>
          <a:lstStyle/>
          <a:p>
            <a:pPr>
              <a:defRPr/>
            </a:pPr>
            <a:endParaRPr/>
          </a:p>
        </p:txBody>
      </p:sp>
      <p:sp>
        <p:nvSpPr>
          <p:cNvPr id="27" name="AutoShape 10">
            <a:extLst>
              <a:ext uri="{FF2B5EF4-FFF2-40B4-BE49-F238E27FC236}">
                <a16:creationId xmlns:a16="http://schemas.microsoft.com/office/drawing/2014/main" id="{1AAE2F47-853A-1EAA-9C43-AF51471BFA5A}"/>
              </a:ext>
            </a:extLst>
          </p:cNvPr>
          <p:cNvSpPr>
            <a:spLocks noGrp="1" noChangeShapeType="1"/>
          </p:cNvSpPr>
          <p:nvPr/>
        </p:nvSpPr>
        <p:spPr bwMode="auto">
          <a:xfrm rot="5399976" flipV="1">
            <a:off x="3861318" y="2296789"/>
            <a:ext cx="288924" cy="1538839"/>
          </a:xfrm>
          <a:custGeom>
            <a:avLst>
              <a:gd name="adj0" fmla="val 1453"/>
              <a:gd name="adj1" fmla="val 10800"/>
            </a:avLst>
            <a:gdLst>
              <a:gd name="gd0" fmla="val 65536"/>
              <a:gd name="gd1" fmla="val adj0"/>
              <a:gd name="gd2" fmla="+- 21600 0 adj0"/>
              <a:gd name="gd3" fmla="+- adj1 0 adj0"/>
              <a:gd name="gd4" fmla="+- adj1 adj0 0"/>
              <a:gd name="gd5" fmla="*/ adj0 9598 32768"/>
              <a:gd name="gd6" fmla="+- 21600 0 gd5"/>
              <a:gd name="gd7" fmla="+- 21600 0 adj1"/>
              <a:gd name="gd8" fmla="min adj1 gd7"/>
              <a:gd name="gd9" fmla="*/ gd8 1 2"/>
              <a:gd name="gd10" fmla="*/ adj0 2 1"/>
              <a:gd name="gd11" fmla="+- 21600 0 gd10"/>
              <a:gd name="gd12" fmla="val adj1"/>
              <a:gd name="gd13" fmla="val 0"/>
              <a:gd name="gd14" fmla="val 0"/>
              <a:gd name="gd15" fmla="+- 10800 0 gd13"/>
              <a:gd name="gd16" fmla="+- gd1 0 gd14"/>
              <a:gd name="gd17" fmla="?: gd15 1 -1"/>
              <a:gd name="gd18" fmla="?: gd16 1 -1"/>
              <a:gd name="gd19" fmla="*/ gd17 gd18 1"/>
              <a:gd name="gd20" fmla="?: gd16 16200000 5400000"/>
              <a:gd name="gd21" fmla="?: gd19 5400000 -5400000"/>
              <a:gd name="gd22" fmla="*/ gd15 -1 1"/>
              <a:gd name="gd23" fmla="*/ gd16 -1 1"/>
              <a:gd name="gd24" fmla="?: gd15 gd15 gd22"/>
              <a:gd name="gd25" fmla="?: gd16 gd16 gd23"/>
              <a:gd name="gd26" fmla="val 10800"/>
              <a:gd name="gd27" fmla="val gd1"/>
              <a:gd name="gd28" fmla="val 10800"/>
              <a:gd name="gd29" fmla="val gd3"/>
              <a:gd name="gd30" fmla="+- 21600 0 gd28"/>
              <a:gd name="gd31" fmla="+- gd12 0 gd29"/>
              <a:gd name="gd32" fmla="?: gd30 1 -1"/>
              <a:gd name="gd33" fmla="?: gd31 1 -1"/>
              <a:gd name="gd34" fmla="*/ gd32 gd33 1"/>
              <a:gd name="gd35" fmla="?: gd30 10800000 0"/>
              <a:gd name="gd36" fmla="?: gd34 -5400000 5400000"/>
              <a:gd name="gd37" fmla="*/ gd30 -1 1"/>
              <a:gd name="gd38" fmla="*/ gd31 -1 1"/>
              <a:gd name="gd39" fmla="?: gd30 gd30 gd37"/>
              <a:gd name="gd40" fmla="?: gd31 gd31 gd38"/>
              <a:gd name="gd41" fmla="val 21600"/>
              <a:gd name="gd42" fmla="val gd12"/>
              <a:gd name="gd43" fmla="+- 10800 0 gd41"/>
              <a:gd name="gd44" fmla="+- gd4 0 gd42"/>
              <a:gd name="gd45" fmla="?: gd43 1 -1"/>
              <a:gd name="gd46" fmla="?: gd44 1 -1"/>
              <a:gd name="gd47" fmla="*/ gd45 gd46 1"/>
              <a:gd name="gd48" fmla="?: gd44 16200000 5400000"/>
              <a:gd name="gd49" fmla="?: gd47 5400000 -5400000"/>
              <a:gd name="gd50" fmla="*/ gd43 -1 1"/>
              <a:gd name="gd51" fmla="*/ gd44 -1 1"/>
              <a:gd name="gd52" fmla="?: gd43 gd43 gd50"/>
              <a:gd name="gd53" fmla="?: gd44 gd44 gd51"/>
              <a:gd name="gd54" fmla="val 10800"/>
              <a:gd name="gd55" fmla="val gd4"/>
              <a:gd name="gd56" fmla="val 10800"/>
              <a:gd name="gd57" fmla="val gd2"/>
              <a:gd name="gd58" fmla="+- 0 0 gd56"/>
              <a:gd name="gd59" fmla="+- 21600 0 gd57"/>
              <a:gd name="gd60" fmla="?: gd58 1 -1"/>
              <a:gd name="gd61" fmla="?: gd59 1 -1"/>
              <a:gd name="gd62" fmla="*/ gd60 gd61 1"/>
              <a:gd name="gd63" fmla="?: gd58 10800000 0"/>
              <a:gd name="gd64" fmla="?: gd62 -5400000 5400000"/>
              <a:gd name="gd65" fmla="*/ gd58 -1 1"/>
              <a:gd name="gd66" fmla="*/ gd59 -1 1"/>
              <a:gd name="gd67" fmla="?: gd58 gd58 gd65"/>
              <a:gd name="gd68" fmla="?: gd59 gd59 gd66"/>
              <a:gd name="gd69" fmla="val 0"/>
              <a:gd name="gd70" fmla="val 21600"/>
              <a:gd name="gd71" fmla="*/ w 0 21600"/>
              <a:gd name="gd72" fmla="*/ h gd5 21600"/>
              <a:gd name="gd73" fmla="*/ w 7637 21600"/>
              <a:gd name="gd74" fmla="*/ h gd6 21600"/>
              <a:gd name="gd75" fmla="*/ w 1 2"/>
              <a:gd name="gd76" fmla="*/ h adj0 21600"/>
              <a:gd name="gd77" fmla="*/ w 1 1"/>
              <a:gd name="gd78" fmla="*/ h adj1 21600"/>
            </a:gdLst>
            <a:ahLst>
              <a:ahXY gdRefY="adj0" maxY="gd9">
                <a:pos x="gd75" y="gd76"/>
              </a:ahXY>
              <a:ahXY gdRefY="adj1" minY="gd10" maxY="gd11">
                <a:pos x="gd77" y="gd78"/>
              </a:ahXY>
            </a:ahLst>
            <a:cxnLst/>
            <a:rect l="gd71" t="gd72" r="gd73" b="gd74"/>
            <a:pathLst>
              <a:path w="21600" h="21600" extrusionOk="0">
                <a:moveTo>
                  <a:pt x="gd13" y="gd14"/>
                </a:moveTo>
                <a:arcTo wR="gd24" hR="gd25" stAng="gd20" swAng="gd21"/>
                <a:lnTo>
                  <a:pt x="gd28" y="gd29"/>
                </a:lnTo>
                <a:arcTo wR="gd39" hR="gd40" stAng="gd35" swAng="gd36"/>
                <a:arcTo wR="gd52" hR="gd53" stAng="gd48" swAng="gd49"/>
                <a:lnTo>
                  <a:pt x="gd56" y="gd57"/>
                </a:lnTo>
                <a:arcTo wR="gd67" hR="gd68" stAng="gd63" swAng="gd64"/>
              </a:path>
              <a:path w="21600" h="21600" extrusionOk="0"/>
            </a:pathLst>
          </a:custGeom>
          <a:noFill/>
          <a:ln w="28575">
            <a:solidFill>
              <a:schemeClr val="lt1"/>
            </a:solidFill>
            <a:round/>
            <a:headEnd/>
            <a:tailEnd/>
          </a:ln>
        </p:spPr>
        <p:txBody>
          <a:bodyPr lIns="91440" tIns="45720" rIns="91440" bIns="45720" anchor="ctr" anchorCtr="0"/>
          <a:lstStyle/>
          <a:p>
            <a:pPr>
              <a:defRPr/>
            </a:pPr>
            <a:endParaRPr/>
          </a:p>
        </p:txBody>
      </p:sp>
      <p:sp>
        <p:nvSpPr>
          <p:cNvPr id="31" name="AutoShape 11">
            <a:extLst>
              <a:ext uri="{FF2B5EF4-FFF2-40B4-BE49-F238E27FC236}">
                <a16:creationId xmlns:a16="http://schemas.microsoft.com/office/drawing/2014/main" id="{FA07F758-A6A2-6ACC-B402-6B812B6FEE52}"/>
              </a:ext>
            </a:extLst>
          </p:cNvPr>
          <p:cNvSpPr>
            <a:spLocks noGrp="1" noChangeShapeType="1"/>
          </p:cNvSpPr>
          <p:nvPr/>
        </p:nvSpPr>
        <p:spPr bwMode="auto">
          <a:xfrm rot="5399976" flipV="1">
            <a:off x="3069079" y="2536083"/>
            <a:ext cx="431799" cy="3111268"/>
          </a:xfrm>
          <a:custGeom>
            <a:avLst>
              <a:gd name="adj0" fmla="val 1650"/>
              <a:gd name="adj1" fmla="val 10800"/>
            </a:avLst>
            <a:gdLst>
              <a:gd name="gd0" fmla="val 65536"/>
              <a:gd name="gd1" fmla="val adj0"/>
              <a:gd name="gd2" fmla="+- 21600 0 adj0"/>
              <a:gd name="gd3" fmla="+- adj1 0 adj0"/>
              <a:gd name="gd4" fmla="+- adj1 adj0 0"/>
              <a:gd name="gd5" fmla="*/ adj0 9598 32768"/>
              <a:gd name="gd6" fmla="+- 21600 0 gd5"/>
              <a:gd name="gd7" fmla="+- 21600 0 adj1"/>
              <a:gd name="gd8" fmla="min adj1 gd7"/>
              <a:gd name="gd9" fmla="*/ gd8 1 2"/>
              <a:gd name="gd10" fmla="*/ adj0 2 1"/>
              <a:gd name="gd11" fmla="+- 21600 0 gd10"/>
              <a:gd name="gd12" fmla="val adj1"/>
              <a:gd name="gd13" fmla="val 0"/>
              <a:gd name="gd14" fmla="val 0"/>
              <a:gd name="gd15" fmla="+- 10800 0 gd13"/>
              <a:gd name="gd16" fmla="+- gd1 0 gd14"/>
              <a:gd name="gd17" fmla="?: gd15 1 -1"/>
              <a:gd name="gd18" fmla="?: gd16 1 -1"/>
              <a:gd name="gd19" fmla="*/ gd17 gd18 1"/>
              <a:gd name="gd20" fmla="?: gd16 16200000 5400000"/>
              <a:gd name="gd21" fmla="?: gd19 5400000 -5400000"/>
              <a:gd name="gd22" fmla="*/ gd15 -1 1"/>
              <a:gd name="gd23" fmla="*/ gd16 -1 1"/>
              <a:gd name="gd24" fmla="?: gd15 gd15 gd22"/>
              <a:gd name="gd25" fmla="?: gd16 gd16 gd23"/>
              <a:gd name="gd26" fmla="val 10800"/>
              <a:gd name="gd27" fmla="val gd1"/>
              <a:gd name="gd28" fmla="val 10800"/>
              <a:gd name="gd29" fmla="val gd3"/>
              <a:gd name="gd30" fmla="+- 21600 0 gd28"/>
              <a:gd name="gd31" fmla="+- gd12 0 gd29"/>
              <a:gd name="gd32" fmla="?: gd30 1 -1"/>
              <a:gd name="gd33" fmla="?: gd31 1 -1"/>
              <a:gd name="gd34" fmla="*/ gd32 gd33 1"/>
              <a:gd name="gd35" fmla="?: gd30 10800000 0"/>
              <a:gd name="gd36" fmla="?: gd34 -5400000 5400000"/>
              <a:gd name="gd37" fmla="*/ gd30 -1 1"/>
              <a:gd name="gd38" fmla="*/ gd31 -1 1"/>
              <a:gd name="gd39" fmla="?: gd30 gd30 gd37"/>
              <a:gd name="gd40" fmla="?: gd31 gd31 gd38"/>
              <a:gd name="gd41" fmla="val 21600"/>
              <a:gd name="gd42" fmla="val gd12"/>
              <a:gd name="gd43" fmla="+- 10800 0 gd41"/>
              <a:gd name="gd44" fmla="+- gd4 0 gd42"/>
              <a:gd name="gd45" fmla="?: gd43 1 -1"/>
              <a:gd name="gd46" fmla="?: gd44 1 -1"/>
              <a:gd name="gd47" fmla="*/ gd45 gd46 1"/>
              <a:gd name="gd48" fmla="?: gd44 16200000 5400000"/>
              <a:gd name="gd49" fmla="?: gd47 5400000 -5400000"/>
              <a:gd name="gd50" fmla="*/ gd43 -1 1"/>
              <a:gd name="gd51" fmla="*/ gd44 -1 1"/>
              <a:gd name="gd52" fmla="?: gd43 gd43 gd50"/>
              <a:gd name="gd53" fmla="?: gd44 gd44 gd51"/>
              <a:gd name="gd54" fmla="val 10800"/>
              <a:gd name="gd55" fmla="val gd4"/>
              <a:gd name="gd56" fmla="val 10800"/>
              <a:gd name="gd57" fmla="val gd2"/>
              <a:gd name="gd58" fmla="+- 0 0 gd56"/>
              <a:gd name="gd59" fmla="+- 21600 0 gd57"/>
              <a:gd name="gd60" fmla="?: gd58 1 -1"/>
              <a:gd name="gd61" fmla="?: gd59 1 -1"/>
              <a:gd name="gd62" fmla="*/ gd60 gd61 1"/>
              <a:gd name="gd63" fmla="?: gd58 10800000 0"/>
              <a:gd name="gd64" fmla="?: gd62 -5400000 5400000"/>
              <a:gd name="gd65" fmla="*/ gd58 -1 1"/>
              <a:gd name="gd66" fmla="*/ gd59 -1 1"/>
              <a:gd name="gd67" fmla="?: gd58 gd58 gd65"/>
              <a:gd name="gd68" fmla="?: gd59 gd59 gd66"/>
              <a:gd name="gd69" fmla="val 0"/>
              <a:gd name="gd70" fmla="val 21600"/>
              <a:gd name="gd71" fmla="*/ w 0 21600"/>
              <a:gd name="gd72" fmla="*/ h gd5 21600"/>
              <a:gd name="gd73" fmla="*/ w 7637 21600"/>
              <a:gd name="gd74" fmla="*/ h gd6 21600"/>
              <a:gd name="gd75" fmla="*/ w 1 2"/>
              <a:gd name="gd76" fmla="*/ h adj0 21600"/>
              <a:gd name="gd77" fmla="*/ w 1 1"/>
              <a:gd name="gd78" fmla="*/ h adj1 21600"/>
            </a:gdLst>
            <a:ahLst>
              <a:ahXY gdRefY="adj0" maxY="gd9">
                <a:pos x="gd75" y="gd76"/>
              </a:ahXY>
              <a:ahXY gdRefY="adj1" minY="gd10" maxY="gd11">
                <a:pos x="gd77" y="gd78"/>
              </a:ahXY>
            </a:ahLst>
            <a:cxnLst/>
            <a:rect l="gd71" t="gd72" r="gd73" b="gd74"/>
            <a:pathLst>
              <a:path w="21600" h="21600" extrusionOk="0">
                <a:moveTo>
                  <a:pt x="gd13" y="gd14"/>
                </a:moveTo>
                <a:arcTo wR="gd24" hR="gd25" stAng="gd20" swAng="gd21"/>
                <a:lnTo>
                  <a:pt x="gd28" y="gd29"/>
                </a:lnTo>
                <a:arcTo wR="gd39" hR="gd40" stAng="gd35" swAng="gd36"/>
                <a:arcTo wR="gd52" hR="gd53" stAng="gd48" swAng="gd49"/>
                <a:lnTo>
                  <a:pt x="gd56" y="gd57"/>
                </a:lnTo>
                <a:arcTo wR="gd67" hR="gd68" stAng="gd63" swAng="gd64"/>
              </a:path>
              <a:path w="21600" h="21600" extrusionOk="0"/>
            </a:pathLst>
          </a:custGeom>
          <a:noFill/>
          <a:ln w="28575">
            <a:solidFill>
              <a:schemeClr val="lt1"/>
            </a:solidFill>
            <a:round/>
            <a:headEnd/>
            <a:tailEnd/>
          </a:ln>
        </p:spPr>
        <p:txBody>
          <a:bodyPr lIns="91440" tIns="45720" rIns="91440" bIns="45720" anchor="ctr" anchorCtr="0"/>
          <a:lstStyle/>
          <a:p>
            <a:pPr>
              <a:defRPr/>
            </a:pPr>
            <a:endParaRPr/>
          </a:p>
        </p:txBody>
      </p:sp>
      <p:sp>
        <p:nvSpPr>
          <p:cNvPr id="33" name="AutoShape 5">
            <a:extLst>
              <a:ext uri="{FF2B5EF4-FFF2-40B4-BE49-F238E27FC236}">
                <a16:creationId xmlns:a16="http://schemas.microsoft.com/office/drawing/2014/main" id="{B6AE7504-C1AB-587A-350C-DA5183BA627C}"/>
              </a:ext>
            </a:extLst>
          </p:cNvPr>
          <p:cNvSpPr>
            <a:spLocks noGrp="1" noChangeShapeType="1"/>
          </p:cNvSpPr>
          <p:nvPr/>
        </p:nvSpPr>
        <p:spPr bwMode="auto">
          <a:xfrm rot="5399976" flipV="1">
            <a:off x="2412219" y="2634318"/>
            <a:ext cx="576262" cy="4311628"/>
          </a:xfrm>
          <a:custGeom>
            <a:avLst>
              <a:gd name="adj0" fmla="val 2132"/>
              <a:gd name="adj1" fmla="val 10800"/>
            </a:avLst>
            <a:gdLst>
              <a:gd name="gd0" fmla="val 65536"/>
              <a:gd name="gd1" fmla="val adj0"/>
              <a:gd name="gd2" fmla="+- 21600 0 adj0"/>
              <a:gd name="gd3" fmla="+- adj1 0 adj0"/>
              <a:gd name="gd4" fmla="+- adj1 adj0 0"/>
              <a:gd name="gd5" fmla="*/ adj0 9598 32768"/>
              <a:gd name="gd6" fmla="+- 21600 0 gd5"/>
              <a:gd name="gd7" fmla="+- 21600 0 adj1"/>
              <a:gd name="gd8" fmla="min adj1 gd7"/>
              <a:gd name="gd9" fmla="*/ gd8 1 2"/>
              <a:gd name="gd10" fmla="*/ adj0 2 1"/>
              <a:gd name="gd11" fmla="+- 21600 0 gd10"/>
              <a:gd name="gd12" fmla="val adj1"/>
              <a:gd name="gd13" fmla="val 0"/>
              <a:gd name="gd14" fmla="val 0"/>
              <a:gd name="gd15" fmla="+- 10800 0 gd13"/>
              <a:gd name="gd16" fmla="+- gd1 0 gd14"/>
              <a:gd name="gd17" fmla="?: gd15 1 -1"/>
              <a:gd name="gd18" fmla="?: gd16 1 -1"/>
              <a:gd name="gd19" fmla="*/ gd17 gd18 1"/>
              <a:gd name="gd20" fmla="?: gd16 16200000 5400000"/>
              <a:gd name="gd21" fmla="?: gd19 5400000 -5400000"/>
              <a:gd name="gd22" fmla="*/ gd15 -1 1"/>
              <a:gd name="gd23" fmla="*/ gd16 -1 1"/>
              <a:gd name="gd24" fmla="?: gd15 gd15 gd22"/>
              <a:gd name="gd25" fmla="?: gd16 gd16 gd23"/>
              <a:gd name="gd26" fmla="val 10800"/>
              <a:gd name="gd27" fmla="val gd1"/>
              <a:gd name="gd28" fmla="val 10800"/>
              <a:gd name="gd29" fmla="val gd3"/>
              <a:gd name="gd30" fmla="+- 21600 0 gd28"/>
              <a:gd name="gd31" fmla="+- gd12 0 gd29"/>
              <a:gd name="gd32" fmla="?: gd30 1 -1"/>
              <a:gd name="gd33" fmla="?: gd31 1 -1"/>
              <a:gd name="gd34" fmla="*/ gd32 gd33 1"/>
              <a:gd name="gd35" fmla="?: gd30 10800000 0"/>
              <a:gd name="gd36" fmla="?: gd34 -5400000 5400000"/>
              <a:gd name="gd37" fmla="*/ gd30 -1 1"/>
              <a:gd name="gd38" fmla="*/ gd31 -1 1"/>
              <a:gd name="gd39" fmla="?: gd30 gd30 gd37"/>
              <a:gd name="gd40" fmla="?: gd31 gd31 gd38"/>
              <a:gd name="gd41" fmla="val 21600"/>
              <a:gd name="gd42" fmla="val gd12"/>
              <a:gd name="gd43" fmla="+- 10800 0 gd41"/>
              <a:gd name="gd44" fmla="+- gd4 0 gd42"/>
              <a:gd name="gd45" fmla="?: gd43 1 -1"/>
              <a:gd name="gd46" fmla="?: gd44 1 -1"/>
              <a:gd name="gd47" fmla="*/ gd45 gd46 1"/>
              <a:gd name="gd48" fmla="?: gd44 16200000 5400000"/>
              <a:gd name="gd49" fmla="?: gd47 5400000 -5400000"/>
              <a:gd name="gd50" fmla="*/ gd43 -1 1"/>
              <a:gd name="gd51" fmla="*/ gd44 -1 1"/>
              <a:gd name="gd52" fmla="?: gd43 gd43 gd50"/>
              <a:gd name="gd53" fmla="?: gd44 gd44 gd51"/>
              <a:gd name="gd54" fmla="val 10800"/>
              <a:gd name="gd55" fmla="val gd4"/>
              <a:gd name="gd56" fmla="val 10800"/>
              <a:gd name="gd57" fmla="val gd2"/>
              <a:gd name="gd58" fmla="+- 0 0 gd56"/>
              <a:gd name="gd59" fmla="+- 21600 0 gd57"/>
              <a:gd name="gd60" fmla="?: gd58 1 -1"/>
              <a:gd name="gd61" fmla="?: gd59 1 -1"/>
              <a:gd name="gd62" fmla="*/ gd60 gd61 1"/>
              <a:gd name="gd63" fmla="?: gd58 10800000 0"/>
              <a:gd name="gd64" fmla="?: gd62 -5400000 5400000"/>
              <a:gd name="gd65" fmla="*/ gd58 -1 1"/>
              <a:gd name="gd66" fmla="*/ gd59 -1 1"/>
              <a:gd name="gd67" fmla="?: gd58 gd58 gd65"/>
              <a:gd name="gd68" fmla="?: gd59 gd59 gd66"/>
              <a:gd name="gd69" fmla="val 0"/>
              <a:gd name="gd70" fmla="val 21600"/>
              <a:gd name="gd71" fmla="*/ w 0 21600"/>
              <a:gd name="gd72" fmla="*/ h gd5 21600"/>
              <a:gd name="gd73" fmla="*/ w 7637 21600"/>
              <a:gd name="gd74" fmla="*/ h gd6 21600"/>
              <a:gd name="gd75" fmla="*/ w 1 2"/>
              <a:gd name="gd76" fmla="*/ h adj0 21600"/>
              <a:gd name="gd77" fmla="*/ w 1 1"/>
              <a:gd name="gd78" fmla="*/ h adj1 21600"/>
            </a:gdLst>
            <a:ahLst>
              <a:ahXY gdRefY="adj0" maxY="gd9">
                <a:pos x="gd75" y="gd76"/>
              </a:ahXY>
              <a:ahXY gdRefY="adj1" minY="gd10" maxY="gd11">
                <a:pos x="gd77" y="gd78"/>
              </a:ahXY>
            </a:ahLst>
            <a:cxnLst/>
            <a:rect l="gd71" t="gd72" r="gd73" b="gd74"/>
            <a:pathLst>
              <a:path w="21600" h="21600" extrusionOk="0">
                <a:moveTo>
                  <a:pt x="gd13" y="gd14"/>
                </a:moveTo>
                <a:arcTo wR="gd24" hR="gd25" stAng="gd20" swAng="gd21"/>
                <a:lnTo>
                  <a:pt x="gd28" y="gd29"/>
                </a:lnTo>
                <a:arcTo wR="gd39" hR="gd40" stAng="gd35" swAng="gd36"/>
                <a:arcTo wR="gd52" hR="gd53" stAng="gd48" swAng="gd49"/>
                <a:lnTo>
                  <a:pt x="gd56" y="gd57"/>
                </a:lnTo>
                <a:arcTo wR="gd67" hR="gd68" stAng="gd63" swAng="gd64"/>
              </a:path>
              <a:path w="21600" h="21600" extrusionOk="0"/>
            </a:pathLst>
          </a:custGeom>
          <a:noFill/>
          <a:ln w="28575">
            <a:solidFill>
              <a:schemeClr val="lt1"/>
            </a:solidFill>
            <a:round/>
            <a:headEnd/>
            <a:tailEnd/>
          </a:ln>
        </p:spPr>
        <p:txBody>
          <a:bodyPr lIns="91440" tIns="45720" rIns="91440" bIns="45720" anchor="ctr" anchorCtr="0"/>
          <a:lstStyle/>
          <a:p>
            <a:pPr>
              <a:defRPr/>
            </a:pPr>
            <a:endParaRPr/>
          </a:p>
        </p:txBody>
      </p:sp>
      <p:sp>
        <p:nvSpPr>
          <p:cNvPr id="36" name="Titre 2">
            <a:extLst>
              <a:ext uri="{FF2B5EF4-FFF2-40B4-BE49-F238E27FC236}">
                <a16:creationId xmlns:a16="http://schemas.microsoft.com/office/drawing/2014/main" id="{DF76CC3F-828B-C234-4BF2-8BDF4184F3FF}"/>
              </a:ext>
            </a:extLst>
          </p:cNvPr>
          <p:cNvSpPr>
            <a:spLocks noGrp="1"/>
          </p:cNvSpPr>
          <p:nvPr>
            <p:ph type="title"/>
          </p:nvPr>
        </p:nvSpPr>
        <p:spPr bwMode="auto">
          <a:xfrm>
            <a:off x="749853" y="147383"/>
            <a:ext cx="7251148" cy="527538"/>
          </a:xfrm>
        </p:spPr>
        <p:txBody>
          <a:bodyPr/>
          <a:lstStyle/>
          <a:p>
            <a:r>
              <a:rPr lang="fr-FR"/>
              <a:t>Le vocabulaire XML</a:t>
            </a:r>
          </a:p>
        </p:txBody>
      </p:sp>
      <p:sp>
        <p:nvSpPr>
          <p:cNvPr id="2" name="Espace réservé du numéro de diapositive 2">
            <a:extLst>
              <a:ext uri="{FF2B5EF4-FFF2-40B4-BE49-F238E27FC236}">
                <a16:creationId xmlns:a16="http://schemas.microsoft.com/office/drawing/2014/main" id="{5B3E1B1C-8999-FB25-8404-8D949EAE28E7}"/>
              </a:ext>
            </a:extLst>
          </p:cNvPr>
          <p:cNvSpPr>
            <a:spLocks noGrp="1"/>
          </p:cNvSpPr>
          <p:nvPr>
            <p:ph type="sldNum" sz="quarter" idx="11"/>
          </p:nvPr>
        </p:nvSpPr>
        <p:spPr>
          <a:xfrm>
            <a:off x="8682552" y="6096250"/>
            <a:ext cx="441569" cy="365125"/>
          </a:xfrm>
        </p:spPr>
        <p:txBody>
          <a:bodyPr/>
          <a:lstStyle/>
          <a:p>
            <a:fld id="{AD8045ED-DE0C-4527-8264-0379EF2BB254}" type="slidenum">
              <a:rPr lang="fr-FR" smtClean="0"/>
              <a:t>13</a:t>
            </a:fld>
            <a:endParaRPr lang="fr-F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Shape 923"/>
          <p:cNvPicPr/>
          <p:nvPr/>
        </p:nvPicPr>
        <p:blipFill>
          <a:blip r:embed="rId3">
            <a:alphaModFix/>
          </a:blip>
          <a:stretch/>
        </p:blipFill>
        <p:spPr bwMode="auto">
          <a:xfrm>
            <a:off x="250825" y="4625503"/>
            <a:ext cx="3095625" cy="747713"/>
          </a:xfrm>
          <a:prstGeom prst="rect">
            <a:avLst/>
          </a:prstGeom>
          <a:noFill/>
          <a:ln>
            <a:noFill/>
          </a:ln>
        </p:spPr>
      </p:pic>
      <p:sp>
        <p:nvSpPr>
          <p:cNvPr id="4" name="Shape 922"/>
          <p:cNvSpPr>
            <a:spLocks/>
          </p:cNvSpPr>
          <p:nvPr/>
        </p:nvSpPr>
        <p:spPr bwMode="auto">
          <a:xfrm>
            <a:off x="659822" y="246388"/>
            <a:ext cx="7362945" cy="469803"/>
          </a:xfrm>
          <a:prstGeom prst="rect">
            <a:avLst/>
          </a:prstGeom>
          <a:noFill/>
          <a:ln>
            <a:noFill/>
          </a:ln>
        </p:spPr>
        <p:txBody>
          <a:bodyPr lIns="91425" tIns="45700" rIns="91425" bIns="45700" anchor="t" anchorCtr="0">
            <a:noAutofit/>
          </a:bodyPr>
          <a:lstStyle/>
          <a:p>
            <a:pPr lvl="0" algn="r" defTabSz="342900">
              <a:spcBef>
                <a:spcPct val="0"/>
              </a:spcBef>
              <a:buSzPct val="25000"/>
              <a:defRPr/>
            </a:pPr>
            <a:r>
              <a:rPr lang="fr-FR" sz="2100" b="1" i="1">
                <a:solidFill>
                  <a:schemeClr val="tx2"/>
                </a:solidFill>
                <a:latin typeface="Arial Narrow" panose="020B0606020202030204" pitchFamily="34" charset="0"/>
                <a:ea typeface="+mj-ea"/>
                <a:cs typeface="+mj-cs"/>
              </a:rPr>
              <a:t>Lier – exemple </a:t>
            </a:r>
            <a:endParaRPr sz="2100" b="1" i="1">
              <a:solidFill>
                <a:schemeClr val="tx2"/>
              </a:solidFill>
              <a:latin typeface="Arial Narrow" panose="020B0606020202030204" pitchFamily="34" charset="0"/>
              <a:ea typeface="+mj-ea"/>
              <a:cs typeface="+mj-cs"/>
            </a:endParaRPr>
          </a:p>
        </p:txBody>
      </p:sp>
      <p:pic>
        <p:nvPicPr>
          <p:cNvPr id="6" name="Shape 924"/>
          <p:cNvPicPr/>
          <p:nvPr/>
        </p:nvPicPr>
        <p:blipFill>
          <a:blip r:embed="rId4">
            <a:alphaModFix/>
          </a:blip>
          <a:stretch/>
        </p:blipFill>
        <p:spPr bwMode="auto">
          <a:xfrm>
            <a:off x="3563937" y="1125537"/>
            <a:ext cx="5419724" cy="4886325"/>
          </a:xfrm>
          <a:prstGeom prst="rect">
            <a:avLst/>
          </a:prstGeom>
          <a:noFill/>
          <a:ln>
            <a:noFill/>
          </a:ln>
          <a:effectLst>
            <a:outerShdw blurRad="50800" dist="38100" dir="13500000" algn="br" rotWithShape="0">
              <a:prstClr val="black">
                <a:alpha val="40000"/>
              </a:prstClr>
            </a:outerShdw>
          </a:effectLst>
        </p:spPr>
      </p:pic>
      <p:cxnSp>
        <p:nvCxnSpPr>
          <p:cNvPr id="9" name="Connecteur droit 4"/>
          <p:cNvCxnSpPr>
            <a:cxnSpLocks/>
          </p:cNvCxnSpPr>
          <p:nvPr/>
        </p:nvCxnSpPr>
        <p:spPr bwMode="auto">
          <a:xfrm>
            <a:off x="0" y="4797152"/>
            <a:ext cx="8706831" cy="0"/>
          </a:xfrm>
          <a:prstGeom prst="line">
            <a:avLst/>
          </a:prstGeom>
          <a:ln w="19050">
            <a:prstDash val="dashDot"/>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Accolade ouvrante 6"/>
          <p:cNvSpPr/>
          <p:nvPr/>
        </p:nvSpPr>
        <p:spPr bwMode="auto">
          <a:xfrm>
            <a:off x="3563938" y="1844824"/>
            <a:ext cx="253034" cy="2837658"/>
          </a:xfrm>
          <a:prstGeom prst="leftBrace">
            <a:avLst>
              <a:gd name="adj1" fmla="val 8333"/>
              <a:gd name="adj2" fmla="val 50000"/>
            </a:avLst>
          </a:prstGeom>
          <a:ln w="25400">
            <a:solidFill>
              <a:srgbClr val="CC3300"/>
            </a:solidFill>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fr-FR"/>
          </a:p>
        </p:txBody>
      </p:sp>
      <p:cxnSp>
        <p:nvCxnSpPr>
          <p:cNvPr id="11" name="Connecteur en angle 20"/>
          <p:cNvCxnSpPr>
            <a:cxnSpLocks/>
            <a:endCxn id="10" idx="1"/>
          </p:cNvCxnSpPr>
          <p:nvPr/>
        </p:nvCxnSpPr>
        <p:spPr bwMode="auto">
          <a:xfrm rot="5400000" flipH="1" flipV="1">
            <a:off x="2450110" y="3513335"/>
            <a:ext cx="1363510" cy="864146"/>
          </a:xfrm>
          <a:prstGeom prst="bentConnector2">
            <a:avLst/>
          </a:prstGeom>
          <a:ln w="19050">
            <a:solidFill>
              <a:srgbClr val="CC3300"/>
            </a:solidFill>
            <a:headEnd type="diamond"/>
            <a:tailEnd type="triangle" w="lg" len="lg"/>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Accolade ouvrante 25"/>
          <p:cNvSpPr/>
          <p:nvPr/>
        </p:nvSpPr>
        <p:spPr bwMode="auto">
          <a:xfrm>
            <a:off x="3563936" y="4812793"/>
            <a:ext cx="253034" cy="1512168"/>
          </a:xfrm>
          <a:prstGeom prst="leftBrace">
            <a:avLst>
              <a:gd name="adj1" fmla="val 8333"/>
              <a:gd name="adj2" fmla="val 50000"/>
            </a:avLst>
          </a:prstGeom>
          <a:ln w="25400">
            <a:solidFill>
              <a:srgbClr val="7030A0"/>
            </a:solidFill>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fr-FR"/>
          </a:p>
        </p:txBody>
      </p:sp>
      <p:cxnSp>
        <p:nvCxnSpPr>
          <p:cNvPr id="13" name="Connecteur en angle 31"/>
          <p:cNvCxnSpPr>
            <a:cxnSpLocks/>
            <a:endCxn id="12" idx="1"/>
          </p:cNvCxnSpPr>
          <p:nvPr/>
        </p:nvCxnSpPr>
        <p:spPr bwMode="auto">
          <a:xfrm rot="16200000" flipH="1">
            <a:off x="3179514" y="5184455"/>
            <a:ext cx="551358" cy="217486"/>
          </a:xfrm>
          <a:prstGeom prst="bentConnector2">
            <a:avLst/>
          </a:prstGeom>
          <a:ln w="19050">
            <a:solidFill>
              <a:srgbClr val="7030A0"/>
            </a:solidFill>
            <a:headEnd type="diamond"/>
            <a:tailEnd type="triangle" w="lg" len="lg"/>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Espace réservé du numéro de diapositive 2">
            <a:extLst>
              <a:ext uri="{FF2B5EF4-FFF2-40B4-BE49-F238E27FC236}">
                <a16:creationId xmlns:a16="http://schemas.microsoft.com/office/drawing/2014/main" id="{0CB2C862-7290-91DE-C56F-20CE8DDC604B}"/>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130</a:t>
            </a:fld>
            <a:endParaRPr lang="fr-FR"/>
          </a:p>
        </p:txBody>
      </p:sp>
      <p:cxnSp>
        <p:nvCxnSpPr>
          <p:cNvPr id="17" name="Connecteur droit 16">
            <a:extLst>
              <a:ext uri="{FF2B5EF4-FFF2-40B4-BE49-F238E27FC236}">
                <a16:creationId xmlns:a16="http://schemas.microsoft.com/office/drawing/2014/main" id="{7234DCE8-A80F-9024-D452-73E5202883A6}"/>
              </a:ext>
            </a:extLst>
          </p:cNvPr>
          <p:cNvCxnSpPr>
            <a:cxnSpLocks/>
          </p:cNvCxnSpPr>
          <p:nvPr/>
        </p:nvCxnSpPr>
        <p:spPr bwMode="auto">
          <a:xfrm flipV="1">
            <a:off x="659823" y="4624562"/>
            <a:ext cx="2039969" cy="941"/>
          </a:xfrm>
          <a:prstGeom prst="line">
            <a:avLst/>
          </a:prstGeom>
          <a:noFill/>
          <a:ln w="19050" cap="flat" cmpd="sng">
            <a:solidFill>
              <a:srgbClr val="C00000"/>
            </a:solidFill>
            <a:prstDash val="solid"/>
            <a:round/>
            <a:headEnd type="none" w="med" len="med"/>
            <a:tailEnd type="none" w="lg" len="lg"/>
          </a:ln>
          <a:effectLst>
            <a:outerShdw blurRad="50800" dist="38100" dir="13500000" algn="br" rotWithShape="0">
              <a:prstClr val="black">
                <a:alpha val="40000"/>
              </a:prstClr>
            </a:outerShdw>
          </a:effectLst>
        </p:spPr>
      </p:cxnSp>
      <p:cxnSp>
        <p:nvCxnSpPr>
          <p:cNvPr id="19" name="Connecteur droit 18">
            <a:extLst>
              <a:ext uri="{FF2B5EF4-FFF2-40B4-BE49-F238E27FC236}">
                <a16:creationId xmlns:a16="http://schemas.microsoft.com/office/drawing/2014/main" id="{7296EFC3-8BD2-612B-A729-F5D92EDF97E6}"/>
              </a:ext>
            </a:extLst>
          </p:cNvPr>
          <p:cNvCxnSpPr>
            <a:cxnSpLocks/>
          </p:cNvCxnSpPr>
          <p:nvPr/>
        </p:nvCxnSpPr>
        <p:spPr bwMode="auto">
          <a:xfrm>
            <a:off x="2703143" y="4598362"/>
            <a:ext cx="0" cy="105899"/>
          </a:xfrm>
          <a:prstGeom prst="line">
            <a:avLst/>
          </a:prstGeom>
          <a:noFill/>
          <a:ln w="19050" cap="flat" cmpd="sng">
            <a:solidFill>
              <a:srgbClr val="C00000"/>
            </a:solidFill>
            <a:prstDash val="solid"/>
            <a:round/>
            <a:headEnd type="none" w="med" len="med"/>
            <a:tailEnd type="diamond" w="lg" len="lg"/>
          </a:ln>
          <a:effectLst>
            <a:outerShdw blurRad="50800" dist="38100" dir="13500000" algn="br" rotWithShape="0">
              <a:prstClr val="black">
                <a:alpha val="40000"/>
              </a:prstClr>
            </a:outerShdw>
          </a:effectLst>
        </p:spPr>
      </p:cxnSp>
      <p:cxnSp>
        <p:nvCxnSpPr>
          <p:cNvPr id="26" name="Connecteur droit 25">
            <a:extLst>
              <a:ext uri="{FF2B5EF4-FFF2-40B4-BE49-F238E27FC236}">
                <a16:creationId xmlns:a16="http://schemas.microsoft.com/office/drawing/2014/main" id="{4A4833E0-919C-D182-7CAC-2AE6D380369B}"/>
              </a:ext>
            </a:extLst>
          </p:cNvPr>
          <p:cNvCxnSpPr>
            <a:cxnSpLocks/>
            <a:endCxn id="5" idx="3"/>
          </p:cNvCxnSpPr>
          <p:nvPr/>
        </p:nvCxnSpPr>
        <p:spPr bwMode="auto">
          <a:xfrm>
            <a:off x="659823" y="4999359"/>
            <a:ext cx="2686627" cy="1"/>
          </a:xfrm>
          <a:prstGeom prst="line">
            <a:avLst/>
          </a:prstGeom>
          <a:noFill/>
          <a:ln w="19050" cap="flat" cmpd="sng">
            <a:solidFill>
              <a:srgbClr val="7030A0"/>
            </a:solidFill>
            <a:prstDash val="solid"/>
            <a:round/>
            <a:headEnd type="none" w="med" len="med"/>
            <a:tailEnd type="none" w="lg" len="lg"/>
          </a:ln>
          <a:effectLst>
            <a:outerShdw blurRad="50800" dist="38100" dir="13500000" algn="br" rotWithShape="0">
              <a:prstClr val="black">
                <a:alpha val="40000"/>
              </a:prstClr>
            </a:outerShdw>
          </a:effectLst>
        </p:spPr>
      </p:cxnSp>
      <p:cxnSp>
        <p:nvCxnSpPr>
          <p:cNvPr id="33" name="Connecteur droit 32">
            <a:extLst>
              <a:ext uri="{FF2B5EF4-FFF2-40B4-BE49-F238E27FC236}">
                <a16:creationId xmlns:a16="http://schemas.microsoft.com/office/drawing/2014/main" id="{0E337A8B-34EB-E6CC-CEC8-8E5428DE170C}"/>
              </a:ext>
            </a:extLst>
          </p:cNvPr>
          <p:cNvCxnSpPr>
            <a:cxnSpLocks/>
          </p:cNvCxnSpPr>
          <p:nvPr/>
        </p:nvCxnSpPr>
        <p:spPr bwMode="auto">
          <a:xfrm>
            <a:off x="3343917" y="4917006"/>
            <a:ext cx="0" cy="105899"/>
          </a:xfrm>
          <a:prstGeom prst="line">
            <a:avLst/>
          </a:prstGeom>
          <a:noFill/>
          <a:ln w="19050" cap="flat" cmpd="sng">
            <a:solidFill>
              <a:srgbClr val="7030A0"/>
            </a:solidFill>
            <a:prstDash val="solid"/>
            <a:round/>
            <a:headEnd type="diamond" w="lg" len="lg"/>
            <a:tailEnd type="none" w="lg" len="lg"/>
          </a:ln>
          <a:effectLst>
            <a:outerShdw blurRad="50800" dist="38100" dir="13500000" algn="br" rotWithShape="0">
              <a:prstClr val="black">
                <a:alpha val="40000"/>
              </a:prstClr>
            </a:outerShdw>
          </a:effectLst>
        </p:spPr>
      </p:cxnSp>
    </p:spTree>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6" name="Image 15">
            <a:extLst>
              <a:ext uri="{FF2B5EF4-FFF2-40B4-BE49-F238E27FC236}">
                <a16:creationId xmlns:a16="http://schemas.microsoft.com/office/drawing/2014/main" id="{D344D060-798E-17C8-D4D0-0D8CFB728D4F}"/>
              </a:ext>
            </a:extLst>
          </p:cNvPr>
          <p:cNvPicPr>
            <a:picLocks noChangeAspect="1"/>
          </p:cNvPicPr>
          <p:nvPr/>
        </p:nvPicPr>
        <p:blipFill>
          <a:blip r:embed="rId3"/>
          <a:stretch>
            <a:fillRect/>
          </a:stretch>
        </p:blipFill>
        <p:spPr>
          <a:xfrm>
            <a:off x="0" y="898770"/>
            <a:ext cx="9027367" cy="3284347"/>
          </a:xfrm>
          <a:prstGeom prst="rect">
            <a:avLst/>
          </a:prstGeom>
        </p:spPr>
      </p:pic>
      <p:sp>
        <p:nvSpPr>
          <p:cNvPr id="4" name="Shape 929"/>
          <p:cNvSpPr/>
          <p:nvPr/>
        </p:nvSpPr>
        <p:spPr bwMode="auto">
          <a:xfrm>
            <a:off x="143159" y="260341"/>
            <a:ext cx="7853938" cy="523219"/>
          </a:xfrm>
          <a:prstGeom prst="rect">
            <a:avLst/>
          </a:prstGeom>
          <a:noFill/>
          <a:ln>
            <a:noFill/>
          </a:ln>
        </p:spPr>
        <p:txBody>
          <a:bodyPr lIns="91425" tIns="45700" rIns="91425" bIns="45700" anchor="t" anchorCtr="0">
            <a:noAutofit/>
          </a:bodyPr>
          <a:lstStyle/>
          <a:p>
            <a:pPr marR="0" indent="0" algn="r" defTabSz="342900">
              <a:spcBef>
                <a:spcPct val="0"/>
              </a:spcBef>
              <a:spcAft>
                <a:spcPts val="0"/>
              </a:spcAft>
              <a:buSzPct val="25000"/>
              <a:buNone/>
              <a:defRPr/>
            </a:pPr>
            <a:r>
              <a:rPr lang="fr-FR" sz="2100" b="1" i="1">
                <a:solidFill>
                  <a:schemeClr val="tx2"/>
                </a:solidFill>
                <a:latin typeface="Arial Narrow" panose="020B0606020202030204" pitchFamily="34" charset="0"/>
                <a:ea typeface="+mj-ea"/>
                <a:cs typeface="+mj-cs"/>
              </a:rPr>
              <a:t>Comment lier ?</a:t>
            </a:r>
            <a:endParaRPr sz="2100" b="1" i="1">
              <a:solidFill>
                <a:schemeClr val="tx2"/>
              </a:solidFill>
              <a:latin typeface="Arial Narrow" panose="020B0606020202030204" pitchFamily="34" charset="0"/>
              <a:ea typeface="+mj-ea"/>
              <a:cs typeface="+mj-cs"/>
            </a:endParaRPr>
          </a:p>
        </p:txBody>
      </p:sp>
      <p:sp>
        <p:nvSpPr>
          <p:cNvPr id="9" name="Shape 934"/>
          <p:cNvSpPr/>
          <p:nvPr/>
        </p:nvSpPr>
        <p:spPr bwMode="auto">
          <a:xfrm>
            <a:off x="143159" y="4901122"/>
            <a:ext cx="8893175" cy="936624"/>
          </a:xfrm>
          <a:prstGeom prst="rect">
            <a:avLst/>
          </a:prstGeom>
          <a:noFill/>
          <a:ln>
            <a:noFill/>
          </a:ln>
        </p:spPr>
        <p:txBody>
          <a:bodyPr lIns="90000" tIns="46800" rIns="90000" bIns="46800" anchor="ctr" anchorCtr="0">
            <a:noAutofit/>
          </a:bodyPr>
          <a:lstStyle/>
          <a:p>
            <a:pPr marL="0" marR="0" lvl="0" indent="0" algn="ctr">
              <a:spcBef>
                <a:spcPts val="0"/>
              </a:spcBef>
              <a:spcAft>
                <a:spcPts val="0"/>
              </a:spcAft>
              <a:buSzPct val="25000"/>
              <a:buNone/>
              <a:defRPr/>
            </a:pPr>
            <a:r>
              <a:rPr lang="fr-FR" sz="2800">
                <a:solidFill>
                  <a:srgbClr val="CC3300"/>
                </a:solidFill>
                <a:latin typeface="Calibri"/>
                <a:ea typeface="Calibri"/>
                <a:cs typeface="Calibri"/>
                <a:sym typeface="Wingdings" panose="05000000000000000000" pitchFamily="2" charset="2"/>
              </a:rPr>
              <a:t></a:t>
            </a:r>
            <a:r>
              <a:rPr lang="fr-FR" sz="2400" b="0" i="0" u="none" strike="noStrike" cap="none">
                <a:solidFill>
                  <a:srgbClr val="CC3300"/>
                </a:solidFill>
                <a:latin typeface="Arial Narrow" panose="020B0606020202030204" pitchFamily="34" charset="0"/>
                <a:ea typeface="Calibri"/>
                <a:cs typeface="Calibri"/>
              </a:rPr>
              <a:t>Il faut déclarer la liaison (dans les propriétés       du fichier) </a:t>
            </a:r>
          </a:p>
          <a:p>
            <a:pPr marL="0" marR="0" lvl="0" indent="0" algn="ctr">
              <a:spcBef>
                <a:spcPts val="0"/>
              </a:spcBef>
              <a:spcAft>
                <a:spcPts val="0"/>
              </a:spcAft>
              <a:buSzPct val="25000"/>
              <a:buNone/>
              <a:defRPr/>
            </a:pPr>
            <a:r>
              <a:rPr lang="fr-FR" sz="2400" b="0" i="0" u="none" strike="noStrike" cap="none">
                <a:solidFill>
                  <a:srgbClr val="CC3300"/>
                </a:solidFill>
                <a:latin typeface="Arial Narrow" panose="020B0606020202030204" pitchFamily="34" charset="0"/>
                <a:ea typeface="Calibri"/>
                <a:cs typeface="Calibri"/>
              </a:rPr>
              <a:t>Dépublier puis publier à nouveau</a:t>
            </a:r>
            <a:endParaRPr sz="1100">
              <a:latin typeface="Arial Narrow" panose="020B0606020202030204" pitchFamily="34" charset="0"/>
            </a:endParaRPr>
          </a:p>
        </p:txBody>
      </p:sp>
      <p:pic>
        <p:nvPicPr>
          <p:cNvPr id="10" name="Shape 935"/>
          <p:cNvPicPr/>
          <p:nvPr/>
        </p:nvPicPr>
        <p:blipFill>
          <a:blip r:embed="rId4">
            <a:alphaModFix/>
          </a:blip>
          <a:stretch/>
        </p:blipFill>
        <p:spPr bwMode="auto">
          <a:xfrm>
            <a:off x="6584311" y="5126476"/>
            <a:ext cx="244474" cy="242957"/>
          </a:xfrm>
          <a:prstGeom prst="rect">
            <a:avLst/>
          </a:prstGeom>
          <a:noFill/>
          <a:ln>
            <a:noFill/>
          </a:ln>
        </p:spPr>
      </p:pic>
      <p:sp>
        <p:nvSpPr>
          <p:cNvPr id="2" name="Espace réservé du numéro de diapositive 2">
            <a:extLst>
              <a:ext uri="{FF2B5EF4-FFF2-40B4-BE49-F238E27FC236}">
                <a16:creationId xmlns:a16="http://schemas.microsoft.com/office/drawing/2014/main" id="{A930F1B3-AD24-D300-0842-40770E2EA682}"/>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131</a:t>
            </a:fld>
            <a:endParaRPr lang="fr-FR"/>
          </a:p>
        </p:txBody>
      </p:sp>
      <p:sp>
        <p:nvSpPr>
          <p:cNvPr id="3" name="Espace réservé du pied de page 3">
            <a:extLst>
              <a:ext uri="{FF2B5EF4-FFF2-40B4-BE49-F238E27FC236}">
                <a16:creationId xmlns:a16="http://schemas.microsoft.com/office/drawing/2014/main" id="{438C357D-084A-6385-71AC-6A7BC83293AD}"/>
              </a:ext>
            </a:extLst>
          </p:cNvPr>
          <p:cNvSpPr txBox="1">
            <a:spLocks/>
          </p:cNvSpPr>
          <p:nvPr/>
        </p:nvSpPr>
        <p:spPr bwMode="auto">
          <a:xfrm>
            <a:off x="397167" y="6191667"/>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 </a:t>
            </a:r>
            <a:r>
              <a:rPr lang="fr-FR" sz="1050">
                <a:solidFill>
                  <a:schemeClr val="tx2"/>
                </a:solidFill>
                <a:latin typeface="Arial Narrow" panose="020B0606020202030204" pitchFamily="34" charset="0"/>
              </a:rPr>
              <a:t>https//documentation.abes.fr/</a:t>
            </a:r>
            <a:r>
              <a:rPr lang="fr-FR" sz="1050" err="1">
                <a:solidFill>
                  <a:schemeClr val="tx2"/>
                </a:solidFill>
                <a:latin typeface="Arial Narrow" panose="020B0606020202030204" pitchFamily="34" charset="0"/>
              </a:rPr>
              <a:t>aidecalames</a:t>
            </a:r>
            <a:r>
              <a:rPr lang="fr-FR" sz="1050">
                <a:solidFill>
                  <a:schemeClr val="tx2"/>
                </a:solidFill>
                <a:latin typeface="Arial Narrow" panose="020B0606020202030204" pitchFamily="34" charset="0"/>
              </a:rPr>
              <a:t>/</a:t>
            </a:r>
            <a:r>
              <a:rPr lang="fr-FR" sz="1050" err="1">
                <a:solidFill>
                  <a:schemeClr val="tx2"/>
                </a:solidFill>
                <a:latin typeface="Arial Narrow" panose="020B0606020202030204" pitchFamily="34" charset="0"/>
              </a:rPr>
              <a:t>manueloutildecatalogage</a:t>
            </a:r>
            <a:r>
              <a:rPr lang="fr-FR" sz="1050">
                <a:solidFill>
                  <a:schemeClr val="tx2"/>
                </a:solidFill>
                <a:latin typeface="Arial Narrow" panose="020B0606020202030204" pitchFamily="34" charset="0"/>
              </a:rPr>
              <a:t>/</a:t>
            </a:r>
            <a:r>
              <a:rPr lang="fr-FR" sz="1050" err="1">
                <a:solidFill>
                  <a:schemeClr val="tx2"/>
                </a:solidFill>
                <a:latin typeface="Arial Narrow" panose="020B0606020202030204" pitchFamily="34" charset="0"/>
              </a:rPr>
              <a:t>index.html#OrganiserFichierLier</a:t>
            </a:r>
            <a:endParaRPr lang="fr-FR" sz="1050">
              <a:solidFill>
                <a:schemeClr val="tx2"/>
              </a:solidFill>
              <a:latin typeface="Arial Narrow" panose="020B0606020202030204" pitchFamily="34" charset="0"/>
            </a:endParaRPr>
          </a:p>
        </p:txBody>
      </p:sp>
      <p:grpSp>
        <p:nvGrpSpPr>
          <p:cNvPr id="13" name="Groupe 8"/>
          <p:cNvGrpSpPr/>
          <p:nvPr/>
        </p:nvGrpSpPr>
        <p:grpSpPr bwMode="auto">
          <a:xfrm>
            <a:off x="397167" y="2085255"/>
            <a:ext cx="2677872" cy="1929006"/>
            <a:chOff x="467544" y="1834866"/>
            <a:chExt cx="3715745" cy="2411581"/>
          </a:xfrm>
        </p:grpSpPr>
        <p:pic>
          <p:nvPicPr>
            <p:cNvPr id="14" name="Image 6"/>
            <p:cNvPicPr>
              <a:picLocks noChangeAspect="1"/>
            </p:cNvPicPr>
            <p:nvPr/>
          </p:nvPicPr>
          <p:blipFill>
            <a:blip r:embed="rId5"/>
            <a:stretch/>
          </p:blipFill>
          <p:spPr bwMode="auto">
            <a:xfrm>
              <a:off x="467544" y="1834866"/>
              <a:ext cx="1914792" cy="2353003"/>
            </a:xfrm>
            <a:prstGeom prst="rect">
              <a:avLst/>
            </a:prstGeom>
          </p:spPr>
        </p:pic>
        <p:pic>
          <p:nvPicPr>
            <p:cNvPr id="15" name="Image 7"/>
            <p:cNvPicPr>
              <a:picLocks noChangeAspect="1"/>
            </p:cNvPicPr>
            <p:nvPr/>
          </p:nvPicPr>
          <p:blipFill>
            <a:blip r:embed="rId6"/>
            <a:stretch/>
          </p:blipFill>
          <p:spPr bwMode="auto">
            <a:xfrm>
              <a:off x="2382336" y="2807590"/>
              <a:ext cx="1800953" cy="1438857"/>
            </a:xfrm>
            <a:prstGeom prst="rect">
              <a:avLst/>
            </a:prstGeom>
          </p:spPr>
        </p:pic>
      </p:grpSp>
      <p:sp>
        <p:nvSpPr>
          <p:cNvPr id="17" name="Ellipse 16">
            <a:extLst>
              <a:ext uri="{FF2B5EF4-FFF2-40B4-BE49-F238E27FC236}">
                <a16:creationId xmlns:a16="http://schemas.microsoft.com/office/drawing/2014/main" id="{1C62F883-7C5D-FB65-BD4E-B7EFC11E00BC}"/>
              </a:ext>
            </a:extLst>
          </p:cNvPr>
          <p:cNvSpPr/>
          <p:nvPr/>
        </p:nvSpPr>
        <p:spPr>
          <a:xfrm>
            <a:off x="143159" y="1760120"/>
            <a:ext cx="817058" cy="419850"/>
          </a:xfrm>
          <a:prstGeom prst="ellipse">
            <a:avLst/>
          </a:prstGeom>
          <a:noFill/>
          <a:ln w="3492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7239DA84-0120-8654-4C98-6A9805AC9E1D}"/>
              </a:ext>
            </a:extLst>
          </p:cNvPr>
          <p:cNvSpPr/>
          <p:nvPr/>
        </p:nvSpPr>
        <p:spPr>
          <a:xfrm>
            <a:off x="4070128" y="1705517"/>
            <a:ext cx="3472599" cy="948906"/>
          </a:xfrm>
          <a:prstGeom prst="roundRect">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4D5061A0-2FB0-2D93-2041-10E646061836}"/>
              </a:ext>
            </a:extLst>
          </p:cNvPr>
          <p:cNvSpPr/>
          <p:nvPr/>
        </p:nvSpPr>
        <p:spPr>
          <a:xfrm>
            <a:off x="5442017" y="1180551"/>
            <a:ext cx="592118" cy="321014"/>
          </a:xfrm>
          <a:prstGeom prst="ellipse">
            <a:avLst/>
          </a:prstGeom>
          <a:noFill/>
          <a:ln w="3492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969"/>
          <p:cNvSpPr>
            <a:spLocks/>
          </p:cNvSpPr>
          <p:nvPr/>
        </p:nvSpPr>
        <p:spPr bwMode="auto">
          <a:xfrm>
            <a:off x="343177" y="1240189"/>
            <a:ext cx="8064499" cy="4679950"/>
          </a:xfrm>
          <a:prstGeom prst="rect">
            <a:avLst/>
          </a:prstGeom>
          <a:noFill/>
          <a:ln>
            <a:noFill/>
          </a:ln>
        </p:spPr>
        <p:txBody>
          <a:bodyPr lIns="84850" tIns="42425" rIns="84850" bIns="42425" anchor="t" anchorCtr="0">
            <a:noAutofit/>
          </a:bodyPr>
          <a:lstStyle/>
          <a:p>
            <a:pPr marL="317500" marR="0" lvl="0" indent="-317500" algn="l">
              <a:lnSpc>
                <a:spcPct val="100000"/>
              </a:lnSpc>
              <a:spcBef>
                <a:spcPts val="0"/>
              </a:spcBef>
              <a:spcAft>
                <a:spcPts val="0"/>
              </a:spcAft>
              <a:buClr>
                <a:schemeClr val="dk1"/>
              </a:buClr>
              <a:buSzPct val="25000"/>
              <a:buFont typeface="Times New Roman"/>
              <a:buNone/>
              <a:defRPr/>
            </a:pPr>
            <a:endParaRPr lang="fr-FR" sz="3000" b="0" i="0" u="none" strike="noStrike" cap="none">
              <a:solidFill>
                <a:schemeClr val="dk1"/>
              </a:solidFill>
              <a:latin typeface="Verdana"/>
              <a:ea typeface="Verdana"/>
              <a:cs typeface="Verdana"/>
            </a:endParaRPr>
          </a:p>
        </p:txBody>
      </p:sp>
      <p:cxnSp>
        <p:nvCxnSpPr>
          <p:cNvPr id="14" name="Shape 978"/>
          <p:cNvCxnSpPr>
            <a:cxnSpLocks/>
            <a:stCxn id="5" idx="2"/>
            <a:endCxn id="5" idx="2"/>
          </p:cNvCxnSpPr>
          <p:nvPr/>
        </p:nvCxnSpPr>
        <p:spPr bwMode="auto">
          <a:xfrm>
            <a:off x="4375427" y="5920139"/>
            <a:ext cx="0" cy="0"/>
          </a:xfrm>
          <a:prstGeom prst="straightConnector1">
            <a:avLst/>
          </a:prstGeom>
          <a:noFill/>
          <a:ln w="9525" cap="flat" cmpd="sng">
            <a:solidFill>
              <a:schemeClr val="dk1"/>
            </a:solidFill>
            <a:prstDash val="solid"/>
            <a:round/>
            <a:headEnd type="none" w="med" len="med"/>
            <a:tailEnd type="none" w="med" len="med"/>
          </a:ln>
        </p:spPr>
      </p:cxnSp>
      <p:sp>
        <p:nvSpPr>
          <p:cNvPr id="2" name="Espace réservé du numéro de diapositive 2">
            <a:extLst>
              <a:ext uri="{FF2B5EF4-FFF2-40B4-BE49-F238E27FC236}">
                <a16:creationId xmlns:a16="http://schemas.microsoft.com/office/drawing/2014/main" id="{1D4982BD-1E04-BB26-DFC1-A3E277DA76F4}"/>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132</a:t>
            </a:fld>
            <a:endParaRPr lang="fr-FR"/>
          </a:p>
        </p:txBody>
      </p:sp>
      <p:sp>
        <p:nvSpPr>
          <p:cNvPr id="3" name="Espace réservé du pied de page 3">
            <a:extLst>
              <a:ext uri="{FF2B5EF4-FFF2-40B4-BE49-F238E27FC236}">
                <a16:creationId xmlns:a16="http://schemas.microsoft.com/office/drawing/2014/main" id="{CA3FB7C7-E1D7-9E04-5579-F7D81D056B81}"/>
              </a:ext>
            </a:extLst>
          </p:cNvPr>
          <p:cNvSpPr txBox="1">
            <a:spLocks/>
          </p:cNvSpPr>
          <p:nvPr/>
        </p:nvSpPr>
        <p:spPr bwMode="auto">
          <a:xfrm>
            <a:off x="403699" y="6461508"/>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https://documentation.abes.fr/aidecalames/manueloutildecatalogage/index.html#OrganiserFichierInclure</a:t>
            </a:r>
          </a:p>
          <a:p>
            <a:pPr>
              <a:defRPr/>
            </a:pPr>
            <a:endParaRPr lang="fr-FR"/>
          </a:p>
        </p:txBody>
      </p:sp>
      <p:sp>
        <p:nvSpPr>
          <p:cNvPr id="27" name="Shape 885">
            <a:extLst>
              <a:ext uri="{FF2B5EF4-FFF2-40B4-BE49-F238E27FC236}">
                <a16:creationId xmlns:a16="http://schemas.microsoft.com/office/drawing/2014/main" id="{EA8F04A8-527D-4937-9B1F-3EB1D29F637C}"/>
              </a:ext>
            </a:extLst>
          </p:cNvPr>
          <p:cNvSpPr txBox="1">
            <a:spLocks/>
          </p:cNvSpPr>
          <p:nvPr/>
        </p:nvSpPr>
        <p:spPr bwMode="auto">
          <a:xfrm>
            <a:off x="749853" y="180341"/>
            <a:ext cx="7251148" cy="527538"/>
          </a:xfrm>
          <a:prstGeom prst="rect">
            <a:avLst/>
          </a:prstGeom>
          <a:gradFill flip="none" rotWithShape="1">
            <a:gsLst>
              <a:gs pos="0">
                <a:schemeClr val="accent1"/>
              </a:gs>
              <a:gs pos="0">
                <a:srgbClr val="FFFFFF">
                  <a:alpha val="0"/>
                </a:srgbClr>
              </a:gs>
            </a:gsLst>
            <a:path path="circle">
              <a:fillToRect l="100000" t="100000"/>
            </a:path>
            <a:tileRect r="-100000" b="-100000"/>
          </a:gradFill>
        </p:spPr>
        <p:txBody>
          <a:bodyPr vert="horz" lIns="360000" tIns="45720" rIns="91440" bIns="45720" rtlCol="0" anchor="ctr">
            <a:normAutofit/>
          </a:bodyPr>
          <a:lstStyle>
            <a:lvl1pPr algn="r" defTabSz="342900" rtl="0" eaLnBrk="1" latinLnBrk="0" hangingPunct="1">
              <a:spcBef>
                <a:spcPct val="0"/>
              </a:spcBef>
              <a:buNone/>
              <a:defRPr sz="2100" b="1" i="1" kern="1200">
                <a:solidFill>
                  <a:schemeClr val="tx2"/>
                </a:solidFill>
                <a:latin typeface="Arial Narrow" panose="020B0606020202030204" pitchFamily="34" charset="0"/>
                <a:ea typeface="+mj-ea"/>
                <a:cs typeface="+mj-cs"/>
              </a:defRPr>
            </a:lvl1pPr>
          </a:lstStyle>
          <a:p>
            <a:r>
              <a:rPr lang="fr-FR"/>
              <a:t>Inclure un document EAD dans un autre</a:t>
            </a:r>
          </a:p>
        </p:txBody>
      </p:sp>
      <p:pic>
        <p:nvPicPr>
          <p:cNvPr id="32" name="Image 31" descr="Une image contenant texte, horloge&#10;&#10;Description générée automatiquement">
            <a:extLst>
              <a:ext uri="{FF2B5EF4-FFF2-40B4-BE49-F238E27FC236}">
                <a16:creationId xmlns:a16="http://schemas.microsoft.com/office/drawing/2014/main" id="{21A9DD79-2C89-FA74-7451-436647199126}"/>
              </a:ext>
            </a:extLst>
          </p:cNvPr>
          <p:cNvPicPr>
            <a:picLocks noChangeAspect="1"/>
          </p:cNvPicPr>
          <p:nvPr/>
        </p:nvPicPr>
        <p:blipFill rotWithShape="1">
          <a:blip r:embed="rId3">
            <a:extLst>
              <a:ext uri="{28A0092B-C50C-407E-A947-70E740481C1C}">
                <a14:useLocalDpi xmlns:a14="http://schemas.microsoft.com/office/drawing/2010/main" val="0"/>
              </a:ext>
            </a:extLst>
          </a:blip>
          <a:srcRect t="7093" b="9752"/>
          <a:stretch/>
        </p:blipFill>
        <p:spPr>
          <a:xfrm>
            <a:off x="1099653" y="3776391"/>
            <a:ext cx="6944694" cy="2685117"/>
          </a:xfrm>
          <a:prstGeom prst="rect">
            <a:avLst/>
          </a:prstGeom>
        </p:spPr>
      </p:pic>
      <p:sp>
        <p:nvSpPr>
          <p:cNvPr id="33" name="Shape 899">
            <a:extLst>
              <a:ext uri="{FF2B5EF4-FFF2-40B4-BE49-F238E27FC236}">
                <a16:creationId xmlns:a16="http://schemas.microsoft.com/office/drawing/2014/main" id="{F23FE6C6-069D-6479-E6CC-37936C06E981}"/>
              </a:ext>
            </a:extLst>
          </p:cNvPr>
          <p:cNvSpPr txBox="1">
            <a:spLocks/>
          </p:cNvSpPr>
          <p:nvPr/>
        </p:nvSpPr>
        <p:spPr bwMode="auto">
          <a:xfrm>
            <a:off x="619458" y="2416279"/>
            <a:ext cx="8180240" cy="1392130"/>
          </a:xfrm>
          <a:prstGeom prst="rect">
            <a:avLst/>
          </a:prstGeom>
          <a:noFill/>
          <a:ln>
            <a:noFill/>
          </a:ln>
        </p:spPr>
        <p:txBody>
          <a:bodyPr vert="horz" lIns="84850" tIns="42425" rIns="84850" bIns="42425" rtlCol="0" anchor="t" anchorCtr="0">
            <a:no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17500" indent="-317500">
              <a:spcBef>
                <a:spcPts val="0"/>
              </a:spcBef>
              <a:buClr>
                <a:srgbClr val="CC3300"/>
              </a:buClr>
              <a:buSzPct val="25000"/>
              <a:buFont typeface="Times New Roman"/>
              <a:buNone/>
              <a:defRPr/>
            </a:pPr>
            <a:r>
              <a:rPr lang="fr-FR" sz="3600" b="0" i="0">
                <a:solidFill>
                  <a:schemeClr val="tx1"/>
                </a:solidFill>
                <a:ea typeface="Verdana"/>
                <a:cs typeface="Verdana"/>
              </a:rPr>
              <a:t>Inclure deux fichiers </a:t>
            </a:r>
            <a:r>
              <a:rPr lang="fr-FR" sz="3600" b="0" i="0">
                <a:solidFill>
                  <a:srgbClr val="2E75B6"/>
                </a:solidFill>
                <a:ea typeface="Verdana"/>
                <a:cs typeface="Verdana"/>
              </a:rPr>
              <a:t>A</a:t>
            </a:r>
            <a:r>
              <a:rPr lang="fr-FR" sz="3600" b="0" i="0">
                <a:solidFill>
                  <a:schemeClr val="tx1"/>
                </a:solidFill>
                <a:ea typeface="Verdana"/>
                <a:cs typeface="Verdana"/>
              </a:rPr>
              <a:t> et </a:t>
            </a:r>
            <a:r>
              <a:rPr lang="fr-FR" sz="3600" b="0" i="0">
                <a:solidFill>
                  <a:srgbClr val="CC3300"/>
                </a:solidFill>
                <a:ea typeface="Verdana"/>
                <a:cs typeface="Verdana"/>
              </a:rPr>
              <a:t>B</a:t>
            </a:r>
            <a:r>
              <a:rPr lang="fr-FR" sz="3600" b="0" i="0">
                <a:solidFill>
                  <a:schemeClr val="tx1"/>
                </a:solidFill>
                <a:ea typeface="Verdana"/>
                <a:cs typeface="Verdana"/>
              </a:rPr>
              <a:t> dans un </a:t>
            </a:r>
          </a:p>
          <a:p>
            <a:pPr marL="317500" indent="-317500">
              <a:spcBef>
                <a:spcPts val="0"/>
              </a:spcBef>
              <a:buClr>
                <a:srgbClr val="CC3300"/>
              </a:buClr>
              <a:buSzPct val="25000"/>
              <a:buFont typeface="Times New Roman"/>
              <a:buNone/>
              <a:defRPr/>
            </a:pPr>
            <a:r>
              <a:rPr lang="fr-FR" sz="3600" b="0" i="0">
                <a:solidFill>
                  <a:srgbClr val="00B050"/>
                </a:solidFill>
                <a:ea typeface="Verdana"/>
                <a:cs typeface="Verdana"/>
              </a:rPr>
              <a:t>fichier maître M (sans &lt;dsc&gt; donc sans &lt;c&gt;)</a:t>
            </a:r>
          </a:p>
        </p:txBody>
      </p:sp>
      <p:sp>
        <p:nvSpPr>
          <p:cNvPr id="4" name="Shape 886">
            <a:extLst>
              <a:ext uri="{FF2B5EF4-FFF2-40B4-BE49-F238E27FC236}">
                <a16:creationId xmlns:a16="http://schemas.microsoft.com/office/drawing/2014/main" id="{4DF2E977-24CB-1FBF-FDF7-EAE0D67547FF}"/>
              </a:ext>
            </a:extLst>
          </p:cNvPr>
          <p:cNvSpPr txBox="1">
            <a:spLocks/>
          </p:cNvSpPr>
          <p:nvPr/>
        </p:nvSpPr>
        <p:spPr bwMode="auto">
          <a:xfrm>
            <a:off x="226032" y="935576"/>
            <a:ext cx="8456520" cy="1480703"/>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fr-FR">
                <a:solidFill>
                  <a:srgbClr val="F79646"/>
                </a:solidFill>
              </a:rPr>
              <a:t>L'inclusion déploie la logique d'arborescence interne à l'XML-EAD aux relations </a:t>
            </a:r>
            <a:r>
              <a:rPr lang="fr-FR" sz="2800">
                <a:solidFill>
                  <a:srgbClr val="F79646"/>
                </a:solidFill>
              </a:rPr>
              <a:t>entre </a:t>
            </a:r>
            <a:r>
              <a:rPr lang="fr-FR">
                <a:solidFill>
                  <a:srgbClr val="F79646"/>
                </a:solidFill>
              </a:rPr>
              <a:t>fichiers EAD</a:t>
            </a:r>
          </a:p>
          <a:p>
            <a:pPr lvl="1"/>
            <a:r>
              <a:rPr lang="fr-FR" sz="2200" i="0">
                <a:sym typeface="Wingdings" panose="05000000000000000000" pitchFamily="2" charset="2"/>
              </a:rPr>
              <a:t>permet de définir des fichiers comme descendant d'autres fichiers</a:t>
            </a:r>
          </a:p>
          <a:p>
            <a:pPr marL="342900" lvl="1" indent="0">
              <a:buNone/>
            </a:pPr>
            <a:endParaRPr lang="fr-FR" i="0">
              <a:sym typeface="Wingdings" panose="05000000000000000000" pitchFamily="2" charset="2"/>
            </a:endParaRPr>
          </a:p>
        </p:txBody>
      </p:sp>
    </p:spTree>
  </p:cSld>
  <p:clrMapOvr>
    <a:masterClrMapping/>
  </p:clrMapOvr>
  <p:transition spd="med">
    <p:fade/>
  </p:transition>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Image 5">
            <a:extLst>
              <a:ext uri="{FF2B5EF4-FFF2-40B4-BE49-F238E27FC236}">
                <a16:creationId xmlns:a16="http://schemas.microsoft.com/office/drawing/2014/main" id="{FB571D2A-4D4E-A429-8EDA-AF320EC71A92}"/>
              </a:ext>
            </a:extLst>
          </p:cNvPr>
          <p:cNvPicPr>
            <a:picLocks noChangeAspect="1"/>
          </p:cNvPicPr>
          <p:nvPr/>
        </p:nvPicPr>
        <p:blipFill rotWithShape="1">
          <a:blip r:embed="rId2"/>
          <a:srcRect l="1668"/>
          <a:stretch/>
        </p:blipFill>
        <p:spPr>
          <a:xfrm>
            <a:off x="143158" y="660937"/>
            <a:ext cx="8437423" cy="3079293"/>
          </a:xfrm>
          <a:prstGeom prst="rect">
            <a:avLst/>
          </a:prstGeom>
        </p:spPr>
      </p:pic>
      <p:pic>
        <p:nvPicPr>
          <p:cNvPr id="5" name="Shape 996"/>
          <p:cNvPicPr/>
          <p:nvPr/>
        </p:nvPicPr>
        <p:blipFill>
          <a:blip r:embed="rId3">
            <a:alphaModFix/>
          </a:blip>
          <a:stretch/>
        </p:blipFill>
        <p:spPr bwMode="auto">
          <a:xfrm>
            <a:off x="3261605" y="3804853"/>
            <a:ext cx="5587119" cy="2962275"/>
          </a:xfrm>
          <a:prstGeom prst="rect">
            <a:avLst/>
          </a:prstGeom>
          <a:noFill/>
          <a:ln>
            <a:noFill/>
          </a:ln>
          <a:effectLst>
            <a:outerShdw blurRad="50800" dist="38100" dir="13500000" algn="br" rotWithShape="0">
              <a:prstClr val="black">
                <a:alpha val="40000"/>
              </a:prstClr>
            </a:outerShdw>
          </a:effectLst>
        </p:spPr>
      </p:pic>
      <p:sp>
        <p:nvSpPr>
          <p:cNvPr id="7" name="Shape 998"/>
          <p:cNvSpPr>
            <a:spLocks/>
          </p:cNvSpPr>
          <p:nvPr/>
        </p:nvSpPr>
        <p:spPr bwMode="auto">
          <a:xfrm>
            <a:off x="551743" y="4114299"/>
            <a:ext cx="2692301" cy="1960141"/>
          </a:xfrm>
          <a:prstGeom prst="rect">
            <a:avLst/>
          </a:prstGeom>
          <a:noFill/>
          <a:ln>
            <a:noFill/>
          </a:ln>
        </p:spPr>
        <p:txBody>
          <a:bodyPr lIns="91425" tIns="45700" rIns="91425" bIns="45700" anchor="t" anchorCtr="0">
            <a:noAutofit/>
          </a:bodyPr>
          <a:lstStyle/>
          <a:p>
            <a:pPr marL="0" marR="0" lvl="0" indent="0" algn="l">
              <a:spcBef>
                <a:spcPts val="0"/>
              </a:spcBef>
              <a:spcAft>
                <a:spcPts val="0"/>
              </a:spcAft>
              <a:buSzPct val="25000"/>
              <a:buNone/>
              <a:defRPr/>
            </a:pPr>
            <a:r>
              <a:rPr lang="fr-FR" sz="4000" b="0" i="0" u="none" strike="noStrike" cap="none">
                <a:solidFill>
                  <a:schemeClr val="dk1"/>
                </a:solidFill>
                <a:latin typeface="Arial Narrow" panose="020B0606020202030204" pitchFamily="34" charset="0"/>
                <a:ea typeface="Calibri"/>
                <a:cs typeface="Calibri"/>
              </a:rPr>
              <a:t>Inclure             </a:t>
            </a:r>
            <a:r>
              <a:rPr lang="fr-FR" sz="2400" b="0" i="0" u="none" strike="noStrike" cap="none">
                <a:solidFill>
                  <a:schemeClr val="dk1"/>
                </a:solidFill>
                <a:latin typeface="Arial Narrow" panose="020B0606020202030204" pitchFamily="34" charset="0"/>
                <a:ea typeface="Calibri"/>
                <a:cs typeface="Calibri"/>
              </a:rPr>
              <a:t>importance de la position</a:t>
            </a:r>
          </a:p>
        </p:txBody>
      </p:sp>
      <p:pic>
        <p:nvPicPr>
          <p:cNvPr id="9" name="Image 1"/>
          <p:cNvPicPr>
            <a:picLocks noChangeAspect="1"/>
          </p:cNvPicPr>
          <p:nvPr/>
        </p:nvPicPr>
        <p:blipFill>
          <a:blip r:embed="rId4"/>
          <a:stretch/>
        </p:blipFill>
        <p:spPr bwMode="auto">
          <a:xfrm>
            <a:off x="152684" y="4842216"/>
            <a:ext cx="304762" cy="304762"/>
          </a:xfrm>
          <a:prstGeom prst="rect">
            <a:avLst/>
          </a:prstGeom>
        </p:spPr>
      </p:pic>
      <p:sp>
        <p:nvSpPr>
          <p:cNvPr id="2" name="Espace réservé du numéro de diapositive 2">
            <a:extLst>
              <a:ext uri="{FF2B5EF4-FFF2-40B4-BE49-F238E27FC236}">
                <a16:creationId xmlns:a16="http://schemas.microsoft.com/office/drawing/2014/main" id="{B89B1AEA-1778-1404-9248-C70C1D77E9AD}"/>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133</a:t>
            </a:fld>
            <a:endParaRPr lang="fr-FR"/>
          </a:p>
        </p:txBody>
      </p:sp>
      <p:sp>
        <p:nvSpPr>
          <p:cNvPr id="8" name="Shape 929">
            <a:extLst>
              <a:ext uri="{FF2B5EF4-FFF2-40B4-BE49-F238E27FC236}">
                <a16:creationId xmlns:a16="http://schemas.microsoft.com/office/drawing/2014/main" id="{48561670-CB65-09C8-04BE-AC964905545E}"/>
              </a:ext>
            </a:extLst>
          </p:cNvPr>
          <p:cNvSpPr/>
          <p:nvPr/>
        </p:nvSpPr>
        <p:spPr bwMode="auto">
          <a:xfrm>
            <a:off x="143159" y="260341"/>
            <a:ext cx="7853938" cy="523219"/>
          </a:xfrm>
          <a:prstGeom prst="rect">
            <a:avLst/>
          </a:prstGeom>
          <a:noFill/>
          <a:ln>
            <a:noFill/>
          </a:ln>
        </p:spPr>
        <p:txBody>
          <a:bodyPr lIns="91425" tIns="45700" rIns="91425" bIns="45700" anchor="t" anchorCtr="0">
            <a:noAutofit/>
          </a:bodyPr>
          <a:lstStyle/>
          <a:p>
            <a:pPr marR="0" indent="0" algn="r" defTabSz="342900">
              <a:spcBef>
                <a:spcPct val="0"/>
              </a:spcBef>
              <a:spcAft>
                <a:spcPts val="0"/>
              </a:spcAft>
              <a:buSzPct val="25000"/>
              <a:buNone/>
              <a:defRPr/>
            </a:pPr>
            <a:r>
              <a:rPr lang="fr-FR" sz="2100" b="1" i="1">
                <a:solidFill>
                  <a:schemeClr val="tx2"/>
                </a:solidFill>
                <a:latin typeface="Arial Narrow" panose="020B0606020202030204" pitchFamily="34" charset="0"/>
                <a:ea typeface="+mj-ea"/>
                <a:cs typeface="+mj-cs"/>
              </a:rPr>
              <a:t>Comment inclure ?</a:t>
            </a:r>
            <a:endParaRPr sz="2100" b="1" i="1">
              <a:solidFill>
                <a:schemeClr val="tx2"/>
              </a:solidFill>
              <a:latin typeface="Arial Narrow" panose="020B0606020202030204" pitchFamily="34" charset="0"/>
              <a:ea typeface="+mj-ea"/>
              <a:cs typeface="+mj-cs"/>
            </a:endParaRPr>
          </a:p>
        </p:txBody>
      </p:sp>
      <p:sp>
        <p:nvSpPr>
          <p:cNvPr id="10" name="Rectangle : coins arrondis 9">
            <a:extLst>
              <a:ext uri="{FF2B5EF4-FFF2-40B4-BE49-F238E27FC236}">
                <a16:creationId xmlns:a16="http://schemas.microsoft.com/office/drawing/2014/main" id="{9CA2EEC1-3E19-493A-1CF8-173E1F91D87D}"/>
              </a:ext>
            </a:extLst>
          </p:cNvPr>
          <p:cNvSpPr/>
          <p:nvPr/>
        </p:nvSpPr>
        <p:spPr>
          <a:xfrm>
            <a:off x="3839301" y="2283208"/>
            <a:ext cx="3527493" cy="508262"/>
          </a:xfrm>
          <a:prstGeom prst="roundRect">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59C9C3A9-71DF-6B8A-72AC-8D3B38553364}"/>
              </a:ext>
            </a:extLst>
          </p:cNvPr>
          <p:cNvSpPr/>
          <p:nvPr/>
        </p:nvSpPr>
        <p:spPr>
          <a:xfrm>
            <a:off x="5146206" y="950027"/>
            <a:ext cx="558259" cy="255160"/>
          </a:xfrm>
          <a:prstGeom prst="ellipse">
            <a:avLst/>
          </a:prstGeom>
          <a:noFill/>
          <a:ln w="3492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B878217B-87AB-4EED-0A58-C1E2C6134DC3}"/>
              </a:ext>
            </a:extLst>
          </p:cNvPr>
          <p:cNvSpPr/>
          <p:nvPr/>
        </p:nvSpPr>
        <p:spPr>
          <a:xfrm>
            <a:off x="291319" y="2476221"/>
            <a:ext cx="770336" cy="333720"/>
          </a:xfrm>
          <a:prstGeom prst="ellipse">
            <a:avLst/>
          </a:prstGeom>
          <a:noFill/>
          <a:ln w="3492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16324697"/>
      </p:ext>
    </p:extLst>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9" name="Image 38">
            <a:extLst>
              <a:ext uri="{FF2B5EF4-FFF2-40B4-BE49-F238E27FC236}">
                <a16:creationId xmlns:a16="http://schemas.microsoft.com/office/drawing/2014/main" id="{0D9309CB-4617-9F72-7F69-DAF1859F1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57200" y="2011526"/>
            <a:ext cx="7992590" cy="3943900"/>
          </a:xfrm>
          <a:prstGeom prst="rect">
            <a:avLst/>
          </a:prstGeom>
        </p:spPr>
      </p:pic>
      <p:sp>
        <p:nvSpPr>
          <p:cNvPr id="33" name="Titre 32">
            <a:extLst>
              <a:ext uri="{FF2B5EF4-FFF2-40B4-BE49-F238E27FC236}">
                <a16:creationId xmlns:a16="http://schemas.microsoft.com/office/drawing/2014/main" id="{CA752267-BC6E-7620-395F-B21CA39AD3F9}"/>
              </a:ext>
            </a:extLst>
          </p:cNvPr>
          <p:cNvSpPr>
            <a:spLocks noGrp="1"/>
          </p:cNvSpPr>
          <p:nvPr>
            <p:ph type="title"/>
          </p:nvPr>
        </p:nvSpPr>
        <p:spPr/>
        <p:txBody>
          <a:bodyPr/>
          <a:lstStyle/>
          <a:p>
            <a:r>
              <a:rPr lang="fr-FR" i="0"/>
              <a:t>Combinaison de liaisons et d’inclusions</a:t>
            </a:r>
            <a:endParaRPr lang="fr-FR"/>
          </a:p>
        </p:txBody>
      </p:sp>
      <p:sp>
        <p:nvSpPr>
          <p:cNvPr id="38" name="Espace réservé du contenu 37">
            <a:extLst>
              <a:ext uri="{FF2B5EF4-FFF2-40B4-BE49-F238E27FC236}">
                <a16:creationId xmlns:a16="http://schemas.microsoft.com/office/drawing/2014/main" id="{B2048B98-5C0A-22B9-F68E-E1DD6CC5651D}"/>
              </a:ext>
            </a:extLst>
          </p:cNvPr>
          <p:cNvSpPr>
            <a:spLocks noGrp="1"/>
          </p:cNvSpPr>
          <p:nvPr>
            <p:ph idx="1"/>
          </p:nvPr>
        </p:nvSpPr>
        <p:spPr/>
        <p:txBody>
          <a:bodyPr/>
          <a:lstStyle/>
          <a:p>
            <a:pPr>
              <a:lnSpc>
                <a:spcPct val="150000"/>
              </a:lnSpc>
            </a:pPr>
            <a:r>
              <a:rPr lang="fr-FR"/>
              <a:t>On peut combiner liaison et inclusion</a:t>
            </a:r>
          </a:p>
          <a:p>
            <a:pPr lvl="1">
              <a:lnSpc>
                <a:spcPct val="150000"/>
              </a:lnSpc>
            </a:pPr>
            <a:r>
              <a:rPr lang="fr-FR" i="1"/>
              <a:t>Exemple : Institut de France</a:t>
            </a:r>
          </a:p>
        </p:txBody>
      </p:sp>
      <p:sp>
        <p:nvSpPr>
          <p:cNvPr id="40" name="Espace réservé du pied de page 3">
            <a:extLst>
              <a:ext uri="{FF2B5EF4-FFF2-40B4-BE49-F238E27FC236}">
                <a16:creationId xmlns:a16="http://schemas.microsoft.com/office/drawing/2014/main" id="{62D3EAC1-FCF6-65D0-CB89-BEC5B967ADD9}"/>
              </a:ext>
            </a:extLst>
          </p:cNvPr>
          <p:cNvSpPr txBox="1">
            <a:spLocks/>
          </p:cNvSpPr>
          <p:nvPr/>
        </p:nvSpPr>
        <p:spPr bwMode="auto">
          <a:xfrm>
            <a:off x="403699" y="6281248"/>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hlinkClick r:id="rId4">
                  <a:extLst>
                    <a:ext uri="{A12FA001-AC4F-418D-AE19-62706E023703}">
                      <ahyp:hlinkClr xmlns:ahyp="http://schemas.microsoft.com/office/drawing/2018/hyperlinkcolor" val="tx"/>
                    </a:ext>
                  </a:extLst>
                </a:hlinkClick>
              </a:rPr>
              <a:t>https://documentation.abes.fr/aidecalames/manueloutildecatalogage/index.html#OrganiserFichier</a:t>
            </a:r>
            <a:endParaRPr lang="fr-FR" sz="1050">
              <a:latin typeface="Arial Narrow" panose="020B0606020202030204" pitchFamily="34" charset="0"/>
            </a:endParaRPr>
          </a:p>
        </p:txBody>
      </p:sp>
      <p:sp>
        <p:nvSpPr>
          <p:cNvPr id="2" name="Espace réservé du numéro de diapositive 2">
            <a:extLst>
              <a:ext uri="{FF2B5EF4-FFF2-40B4-BE49-F238E27FC236}">
                <a16:creationId xmlns:a16="http://schemas.microsoft.com/office/drawing/2014/main" id="{49D473B8-6641-AE53-AED0-89906B4AA46F}"/>
              </a:ext>
            </a:extLst>
          </p:cNvPr>
          <p:cNvSpPr txBox="1">
            <a:spLocks/>
          </p:cNvSpPr>
          <p:nvPr/>
        </p:nvSpPr>
        <p:spPr bwMode="auto">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134</a:t>
            </a:fld>
            <a:endParaRPr lang="fr-FR"/>
          </a:p>
        </p:txBody>
      </p:sp>
    </p:spTree>
  </p:cSld>
  <p:clrMapOvr>
    <a:masterClrMapping/>
  </p:clrMapOvr>
  <p:transition spd="med">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413951-30AE-616C-FAFB-5B8C01667A97}"/>
              </a:ext>
            </a:extLst>
          </p:cNvPr>
          <p:cNvSpPr>
            <a:spLocks noGrp="1"/>
          </p:cNvSpPr>
          <p:nvPr>
            <p:ph type="ctrTitle"/>
          </p:nvPr>
        </p:nvSpPr>
        <p:spPr>
          <a:xfrm>
            <a:off x="0" y="2067670"/>
            <a:ext cx="8214902" cy="1470025"/>
          </a:xfrm>
        </p:spPr>
        <p:txBody>
          <a:bodyPr>
            <a:normAutofit/>
          </a:bodyPr>
          <a:lstStyle/>
          <a:p>
            <a:r>
              <a:rPr lang="fr-FR"/>
              <a:t>11- Devenir des données dans l’interface publique</a:t>
            </a:r>
          </a:p>
        </p:txBody>
      </p:sp>
      <p:sp>
        <p:nvSpPr>
          <p:cNvPr id="3" name="Sous-titre 2">
            <a:extLst>
              <a:ext uri="{FF2B5EF4-FFF2-40B4-BE49-F238E27FC236}">
                <a16:creationId xmlns:a16="http://schemas.microsoft.com/office/drawing/2014/main" id="{06213428-0DCA-F2FC-0E4D-D8371AA499F7}"/>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79961694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667"/>
          <p:cNvSpPr>
            <a:spLocks noGrp="1"/>
          </p:cNvSpPr>
          <p:nvPr>
            <p:ph type="body" idx="1"/>
          </p:nvPr>
        </p:nvSpPr>
        <p:spPr>
          <a:xfrm>
            <a:off x="452952" y="943730"/>
            <a:ext cx="8229600" cy="5496005"/>
          </a:xfrm>
        </p:spPr>
        <p:txBody>
          <a:bodyPr>
            <a:normAutofit/>
          </a:bodyPr>
          <a:lstStyle/>
          <a:p>
            <a:r>
              <a:rPr lang="fr-FR" sz="2400"/>
              <a:t>Les valeurs d'attributs sont essentiellement exploitées par les index de recherche</a:t>
            </a:r>
          </a:p>
          <a:p>
            <a:pPr marL="342900" lvl="1" indent="0">
              <a:buNone/>
            </a:pPr>
            <a:r>
              <a:rPr lang="fr-FR" sz="2200">
                <a:solidFill>
                  <a:srgbClr val="C00000"/>
                </a:solidFill>
                <a:sym typeface="Wingdings" panose="05000000000000000000" pitchFamily="2" charset="2"/>
              </a:rPr>
              <a:t> </a:t>
            </a:r>
            <a:r>
              <a:rPr lang="fr-FR" sz="2200" b="0" i="0">
                <a:solidFill>
                  <a:srgbClr val="C00000"/>
                </a:solidFill>
                <a:sym typeface="Wingdings" panose="05000000000000000000" pitchFamily="2" charset="2"/>
              </a:rPr>
              <a:t>Mal saisir ses attributs, c'est hypothéquer la possibilité de trouver le document</a:t>
            </a:r>
            <a:endParaRPr lang="fr-FR" sz="2200" b="0" i="0"/>
          </a:p>
          <a:p>
            <a:endParaRPr lang="fr-FR" sz="2400"/>
          </a:p>
          <a:p>
            <a:pPr lvl="0">
              <a:lnSpc>
                <a:spcPct val="120000"/>
              </a:lnSpc>
            </a:pPr>
            <a:r>
              <a:rPr lang="fr-FR"/>
              <a:t>Le texte saisi entre les balises (</a:t>
            </a:r>
            <a:r>
              <a:rPr lang="fr-FR" err="1"/>
              <a:t>PCData</a:t>
            </a:r>
            <a:r>
              <a:rPr lang="fr-FR"/>
              <a:t>) sert avant tout à l'affichage</a:t>
            </a:r>
          </a:p>
          <a:p>
            <a:pPr lvl="1">
              <a:lnSpc>
                <a:spcPct val="120000"/>
              </a:lnSpc>
              <a:buFont typeface="Wingdings" panose="05000000000000000000" pitchFamily="2" charset="2"/>
              <a:buChar char="è"/>
            </a:pPr>
            <a:r>
              <a:rPr lang="fr-FR" sz="2200">
                <a:solidFill>
                  <a:srgbClr val="C00000"/>
                </a:solidFill>
                <a:sym typeface="Wingdings" panose="05000000000000000000" pitchFamily="2" charset="2"/>
              </a:rPr>
              <a:t> Ne pas être explicite c'est risquer de perdre son lecteur ou de lui faire manquer une information</a:t>
            </a:r>
          </a:p>
          <a:p>
            <a:pPr lvl="1">
              <a:lnSpc>
                <a:spcPct val="120000"/>
              </a:lnSpc>
            </a:pPr>
            <a:r>
              <a:rPr lang="fr-FR"/>
              <a:t>Les métadonnées de &lt;</a:t>
            </a:r>
            <a:r>
              <a:rPr lang="fr-FR" err="1"/>
              <a:t>eadheader</a:t>
            </a:r>
            <a:r>
              <a:rPr lang="fr-FR"/>
              <a:t>&gt; ne sont pas affichées</a:t>
            </a:r>
          </a:p>
          <a:p>
            <a:pPr lvl="1">
              <a:lnSpc>
                <a:spcPct val="120000"/>
              </a:lnSpc>
            </a:pPr>
            <a:r>
              <a:rPr lang="fr-FR"/>
              <a:t>Dans l'affichage public, au sein d'une unité documentaire (&lt;</a:t>
            </a:r>
            <a:r>
              <a:rPr lang="fr-FR" err="1"/>
              <a:t>archdesc</a:t>
            </a:r>
            <a:r>
              <a:rPr lang="fr-FR"/>
              <a:t>&gt; ou &lt;c&gt;) l'ordre des éléments EAD est prédéfini</a:t>
            </a:r>
          </a:p>
          <a:p>
            <a:pPr lvl="1">
              <a:lnSpc>
                <a:spcPct val="120000"/>
              </a:lnSpc>
            </a:pPr>
            <a:r>
              <a:rPr lang="fr-FR"/>
              <a:t>Tout  ce qui est interdit par les bonnes pratiques n'est ni affiché ni indexé</a:t>
            </a:r>
          </a:p>
          <a:p>
            <a:pPr marL="342900" lvl="1" indent="0">
              <a:buNone/>
            </a:pPr>
            <a:endParaRPr lang="fr-FR"/>
          </a:p>
          <a:p>
            <a:pPr lvl="0"/>
            <a:endParaRPr lang="fr-FR"/>
          </a:p>
        </p:txBody>
      </p:sp>
      <p:sp>
        <p:nvSpPr>
          <p:cNvPr id="4" name="Shape 666"/>
          <p:cNvSpPr>
            <a:spLocks noGrp="1"/>
          </p:cNvSpPr>
          <p:nvPr>
            <p:ph type="title"/>
          </p:nvPr>
        </p:nvSpPr>
        <p:spPr/>
        <p:txBody>
          <a:bodyPr>
            <a:normAutofit/>
          </a:bodyPr>
          <a:lstStyle/>
          <a:p>
            <a:pPr lvl="0"/>
            <a:r>
              <a:rPr lang="fr-FR" sz="2000"/>
              <a:t>Principes d'exploitation des données</a:t>
            </a:r>
            <a:endParaRPr lang="fr-FR"/>
          </a:p>
        </p:txBody>
      </p:sp>
      <p:sp>
        <p:nvSpPr>
          <p:cNvPr id="2" name="Espace réservé du numéro de diapositive 2">
            <a:extLst>
              <a:ext uri="{FF2B5EF4-FFF2-40B4-BE49-F238E27FC236}">
                <a16:creationId xmlns:a16="http://schemas.microsoft.com/office/drawing/2014/main" id="{F7DA529C-9651-608F-DD09-77B0FC0F22BC}"/>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136</a:t>
            </a:fld>
            <a:endParaRPr lang="fr-FR"/>
          </a:p>
        </p:txBody>
      </p:sp>
      <p:sp>
        <p:nvSpPr>
          <p:cNvPr id="3" name="Espace réservé du pied de page 3">
            <a:extLst>
              <a:ext uri="{FF2B5EF4-FFF2-40B4-BE49-F238E27FC236}">
                <a16:creationId xmlns:a16="http://schemas.microsoft.com/office/drawing/2014/main" id="{58D02BF1-7C6A-8F69-9590-D5AEC95B0B1F}"/>
              </a:ext>
            </a:extLst>
          </p:cNvPr>
          <p:cNvSpPr txBox="1">
            <a:spLocks/>
          </p:cNvSpPr>
          <p:nvPr/>
        </p:nvSpPr>
        <p:spPr bwMode="auto">
          <a:xfrm>
            <a:off x="305031" y="6439735"/>
            <a:ext cx="8533937"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mémo sur ordre d'affichage des éléments EAD :   </a:t>
            </a:r>
            <a:r>
              <a:rPr lang="fr-FR" sz="1050">
                <a:solidFill>
                  <a:schemeClr val="tx2"/>
                </a:solidFill>
                <a:latin typeface="Arial Narrow" panose="020B0606020202030204" pitchFamily="34" charset="0"/>
              </a:rPr>
              <a:t>https//documentation.abes.fr/aidecalames/ressources/memos/OrdreAffichageElementsCalamesPublic.pdf</a:t>
            </a:r>
          </a:p>
          <a:p>
            <a:pPr>
              <a:defRPr/>
            </a:pPr>
            <a:endParaRPr lang="fr-FR"/>
          </a:p>
        </p:txBody>
      </p:sp>
    </p:spTree>
    <p:extLst>
      <p:ext uri="{BB962C8B-B14F-4D97-AF65-F5344CB8AC3E}">
        <p14:creationId xmlns:p14="http://schemas.microsoft.com/office/powerpoint/2010/main" val="623076120"/>
      </p:ext>
    </p:extLst>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Image 8">
            <a:hlinkClick r:id="rId3"/>
            <a:extLst>
              <a:ext uri="{FF2B5EF4-FFF2-40B4-BE49-F238E27FC236}">
                <a16:creationId xmlns:a16="http://schemas.microsoft.com/office/drawing/2014/main" id="{878F613E-57EB-8EF9-659B-02E5A661713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bwMode="auto">
          <a:xfrm>
            <a:off x="268693" y="187868"/>
            <a:ext cx="5974796" cy="1732981"/>
          </a:xfrm>
          <a:prstGeom prst="rect">
            <a:avLst/>
          </a:prstGeom>
        </p:spPr>
      </p:pic>
      <p:pic>
        <p:nvPicPr>
          <p:cNvPr id="6" name="Image 5">
            <a:extLst>
              <a:ext uri="{FF2B5EF4-FFF2-40B4-BE49-F238E27FC236}">
                <a16:creationId xmlns:a16="http://schemas.microsoft.com/office/drawing/2014/main" id="{7218E0A3-7207-7793-4B1C-F8E8E2992F3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349659" y="444110"/>
            <a:ext cx="5772586" cy="5434789"/>
          </a:xfrm>
          <a:prstGeom prst="rect">
            <a:avLst/>
          </a:prstGeom>
          <a:effectLst>
            <a:outerShdw blurRad="50800" dist="38100" dir="13500000" algn="br" rotWithShape="0">
              <a:prstClr val="black">
                <a:alpha val="40000"/>
              </a:prstClr>
            </a:outerShdw>
          </a:effectLst>
        </p:spPr>
      </p:pic>
      <p:sp>
        <p:nvSpPr>
          <p:cNvPr id="2" name="Espace réservé du numéro de diapositive 2">
            <a:extLst>
              <a:ext uri="{FF2B5EF4-FFF2-40B4-BE49-F238E27FC236}">
                <a16:creationId xmlns:a16="http://schemas.microsoft.com/office/drawing/2014/main" id="{F7DA529C-9651-608F-DD09-77B0FC0F22BC}"/>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137</a:t>
            </a:fld>
            <a:endParaRPr lang="fr-FR"/>
          </a:p>
        </p:txBody>
      </p:sp>
      <p:sp>
        <p:nvSpPr>
          <p:cNvPr id="7" name="Shape 108">
            <a:extLst>
              <a:ext uri="{FF2B5EF4-FFF2-40B4-BE49-F238E27FC236}">
                <a16:creationId xmlns:a16="http://schemas.microsoft.com/office/drawing/2014/main" id="{2232C80A-5936-ECB7-8DE5-F738FFEBC8EE}"/>
              </a:ext>
            </a:extLst>
          </p:cNvPr>
          <p:cNvSpPr>
            <a:spLocks/>
          </p:cNvSpPr>
          <p:nvPr/>
        </p:nvSpPr>
        <p:spPr bwMode="auto">
          <a:xfrm>
            <a:off x="6952462" y="776728"/>
            <a:ext cx="1730090" cy="1037979"/>
          </a:xfrm>
          <a:prstGeom prst="rect">
            <a:avLst/>
          </a:prstGeom>
          <a:solidFill>
            <a:schemeClr val="lt1"/>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a:buSzPct val="25000"/>
              <a:defRPr/>
            </a:pPr>
            <a:r>
              <a:rPr lang="fr-FR" sz="2000" b="0" i="0" u="none" strike="noStrike" cap="none">
                <a:latin typeface="Arial Narrow" panose="020B0606020202030204" pitchFamily="34" charset="0"/>
                <a:ea typeface="Arial"/>
                <a:cs typeface="Arial"/>
              </a:rPr>
              <a:t>Fichier Maître : id=FileId-2800</a:t>
            </a:r>
            <a:endParaRPr sz="3200">
              <a:latin typeface="Arial Narrow" panose="020B0606020202030204" pitchFamily="34" charset="0"/>
            </a:endParaRPr>
          </a:p>
        </p:txBody>
      </p:sp>
      <p:sp>
        <p:nvSpPr>
          <p:cNvPr id="18" name="Rectangle : coins arrondis 17">
            <a:extLst>
              <a:ext uri="{FF2B5EF4-FFF2-40B4-BE49-F238E27FC236}">
                <a16:creationId xmlns:a16="http://schemas.microsoft.com/office/drawing/2014/main" id="{D08FD86B-4227-4E96-A053-B24D62BCB84E}"/>
              </a:ext>
            </a:extLst>
          </p:cNvPr>
          <p:cNvSpPr/>
          <p:nvPr/>
        </p:nvSpPr>
        <p:spPr bwMode="auto">
          <a:xfrm>
            <a:off x="1349659" y="3178904"/>
            <a:ext cx="5473172" cy="1412193"/>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Shape 666"/>
          <p:cNvSpPr>
            <a:spLocks noGrp="1"/>
          </p:cNvSpPr>
          <p:nvPr>
            <p:ph type="title"/>
          </p:nvPr>
        </p:nvSpPr>
        <p:spPr>
          <a:xfrm>
            <a:off x="749853" y="94277"/>
            <a:ext cx="7251148" cy="527538"/>
          </a:xfrm>
        </p:spPr>
        <p:txBody>
          <a:bodyPr>
            <a:normAutofit/>
          </a:bodyPr>
          <a:lstStyle/>
          <a:p>
            <a:pPr lvl="0"/>
            <a:r>
              <a:rPr lang="fr-FR"/>
              <a:t>Navigation dans l’arborescence</a:t>
            </a:r>
          </a:p>
        </p:txBody>
      </p:sp>
      <p:sp>
        <p:nvSpPr>
          <p:cNvPr id="21" name="Shape 108">
            <a:extLst>
              <a:ext uri="{FF2B5EF4-FFF2-40B4-BE49-F238E27FC236}">
                <a16:creationId xmlns:a16="http://schemas.microsoft.com/office/drawing/2014/main" id="{6E759A2B-7BDA-DB2B-E23D-70804F1835D8}"/>
              </a:ext>
            </a:extLst>
          </p:cNvPr>
          <p:cNvSpPr>
            <a:spLocks/>
          </p:cNvSpPr>
          <p:nvPr/>
        </p:nvSpPr>
        <p:spPr bwMode="auto">
          <a:xfrm>
            <a:off x="7068475" y="2329089"/>
            <a:ext cx="1865051" cy="1126468"/>
          </a:xfrm>
          <a:prstGeom prst="rect">
            <a:avLst/>
          </a:prstGeom>
          <a:solidFill>
            <a:schemeClr val="lt1"/>
          </a:solidFill>
          <a:ln w="9525" cap="flat" cmpd="sng">
            <a:solidFill>
              <a:srgbClr val="F79646"/>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lvl="0">
              <a:buSzPct val="25000"/>
              <a:defRPr/>
            </a:pPr>
            <a:r>
              <a:rPr lang="en-US" sz="2000">
                <a:solidFill>
                  <a:schemeClr val="tx2"/>
                </a:solidFill>
                <a:latin typeface="Arial Narrow" panose="020B0606020202030204" pitchFamily="34" charset="0"/>
                <a:ea typeface="Arial"/>
                <a:cs typeface="Arial"/>
              </a:rPr>
              <a:t>&lt;</a:t>
            </a:r>
            <a:r>
              <a:rPr lang="en-US" sz="2000" b="1" err="1">
                <a:solidFill>
                  <a:schemeClr val="tx2"/>
                </a:solidFill>
                <a:latin typeface="Arial Narrow" panose="020B0606020202030204" pitchFamily="34" charset="0"/>
                <a:ea typeface="Arial"/>
                <a:cs typeface="Arial"/>
              </a:rPr>
              <a:t>accessrestrict</a:t>
            </a:r>
            <a:r>
              <a:rPr lang="en-US" sz="2000">
                <a:solidFill>
                  <a:schemeClr val="tx2"/>
                </a:solidFill>
                <a:latin typeface="Arial Narrow" panose="020B0606020202030204" pitchFamily="34" charset="0"/>
                <a:ea typeface="Arial"/>
                <a:cs typeface="Arial"/>
              </a:rPr>
              <a:t>&gt; et &lt;</a:t>
            </a:r>
            <a:r>
              <a:rPr lang="en-US" sz="2000" b="1" err="1">
                <a:solidFill>
                  <a:schemeClr val="tx2"/>
                </a:solidFill>
                <a:latin typeface="Arial Narrow" panose="020B0606020202030204" pitchFamily="34" charset="0"/>
                <a:ea typeface="Arial"/>
                <a:cs typeface="Arial"/>
              </a:rPr>
              <a:t>userestrict</a:t>
            </a:r>
            <a:r>
              <a:rPr lang="en-US" sz="2000">
                <a:solidFill>
                  <a:schemeClr val="tx2"/>
                </a:solidFill>
                <a:latin typeface="Arial Narrow" panose="020B0606020202030204" pitchFamily="34" charset="0"/>
                <a:ea typeface="Arial"/>
                <a:cs typeface="Arial"/>
              </a:rPr>
              <a:t>&gt; du </a:t>
            </a:r>
            <a:r>
              <a:rPr lang="en-US" sz="2000" err="1">
                <a:solidFill>
                  <a:schemeClr val="tx2"/>
                </a:solidFill>
                <a:latin typeface="Arial Narrow" panose="020B0606020202030204" pitchFamily="34" charset="0"/>
                <a:ea typeface="Arial"/>
                <a:cs typeface="Arial"/>
              </a:rPr>
              <a:t>fichier</a:t>
            </a:r>
            <a:r>
              <a:rPr lang="en-US" sz="2000">
                <a:solidFill>
                  <a:schemeClr val="tx2"/>
                </a:solidFill>
                <a:latin typeface="Arial Narrow" panose="020B0606020202030204" pitchFamily="34" charset="0"/>
                <a:ea typeface="Arial"/>
                <a:cs typeface="Arial"/>
              </a:rPr>
              <a:t> maître</a:t>
            </a:r>
            <a:endParaRPr lang="en-US" sz="2000" b="1" i="0" u="none" strike="noStrike" cap="none">
              <a:solidFill>
                <a:schemeClr val="tx2"/>
              </a:solidFill>
              <a:latin typeface="Arial Narrow" panose="020B0606020202030204" pitchFamily="34" charset="0"/>
              <a:ea typeface="Arial"/>
              <a:cs typeface="Arial"/>
            </a:endParaRPr>
          </a:p>
        </p:txBody>
      </p:sp>
      <p:cxnSp>
        <p:nvCxnSpPr>
          <p:cNvPr id="23" name="Connecteur droit avec flèche 22">
            <a:extLst>
              <a:ext uri="{FF2B5EF4-FFF2-40B4-BE49-F238E27FC236}">
                <a16:creationId xmlns:a16="http://schemas.microsoft.com/office/drawing/2014/main" id="{37E8EF0C-2C1E-36A3-C0F2-AA19BC4DA377}"/>
              </a:ext>
            </a:extLst>
          </p:cNvPr>
          <p:cNvCxnSpPr>
            <a:cxnSpLocks/>
            <a:stCxn id="21" idx="1"/>
          </p:cNvCxnSpPr>
          <p:nvPr/>
        </p:nvCxnSpPr>
        <p:spPr bwMode="auto">
          <a:xfrm flipH="1">
            <a:off x="6743700" y="2892323"/>
            <a:ext cx="324775" cy="355702"/>
          </a:xfrm>
          <a:prstGeom prst="straightConnector1">
            <a:avLst/>
          </a:prstGeom>
          <a:noFill/>
          <a:ln w="15875" cap="flat" cmpd="sng">
            <a:solidFill>
              <a:srgbClr val="EC6839"/>
            </a:solidFill>
            <a:prstDash val="solid"/>
            <a:round/>
            <a:headEnd type="none" w="med" len="med"/>
            <a:tailEnd type="triangle"/>
          </a:ln>
          <a:effectLst>
            <a:outerShdw blurRad="50800" dist="38100" dir="13500000" algn="br" rotWithShape="0">
              <a:prstClr val="black">
                <a:alpha val="40000"/>
              </a:prstClr>
            </a:outerShdw>
          </a:effectLst>
        </p:spPr>
      </p:cxnSp>
      <p:sp>
        <p:nvSpPr>
          <p:cNvPr id="13" name="Shape 108">
            <a:extLst>
              <a:ext uri="{FF2B5EF4-FFF2-40B4-BE49-F238E27FC236}">
                <a16:creationId xmlns:a16="http://schemas.microsoft.com/office/drawing/2014/main" id="{EF9862A0-8DDF-E0F9-0A19-4B367273A91D}"/>
              </a:ext>
            </a:extLst>
          </p:cNvPr>
          <p:cNvSpPr>
            <a:spLocks/>
          </p:cNvSpPr>
          <p:nvPr/>
        </p:nvSpPr>
        <p:spPr bwMode="auto">
          <a:xfrm>
            <a:off x="6972437" y="4085215"/>
            <a:ext cx="2047738" cy="2534660"/>
          </a:xfrm>
          <a:prstGeom prst="rect">
            <a:avLst/>
          </a:prstGeom>
          <a:solidFill>
            <a:schemeClr val="lt1"/>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a:buSzPct val="25000"/>
              <a:defRPr/>
            </a:pPr>
            <a:r>
              <a:rPr lang="fr-FR" sz="1900" b="0" i="0" u="none" strike="noStrike" cap="none">
                <a:latin typeface="Arial Narrow" panose="020B0606020202030204" pitchFamily="34" charset="0"/>
                <a:ea typeface="Arial"/>
                <a:cs typeface="Arial"/>
              </a:rPr>
              <a:t>Inclut 2 fichiers sous-maîtres dont les &lt;</a:t>
            </a:r>
            <a:r>
              <a:rPr lang="fr-FR" sz="1900" b="0" i="0" u="none" strike="noStrike" cap="none" err="1">
                <a:latin typeface="Arial Narrow" panose="020B0606020202030204" pitchFamily="34" charset="0"/>
                <a:ea typeface="Arial"/>
                <a:cs typeface="Arial"/>
              </a:rPr>
              <a:t>archdesc</a:t>
            </a:r>
            <a:r>
              <a:rPr lang="fr-FR" sz="1900" b="0" i="0" u="none" strike="noStrike" cap="none">
                <a:latin typeface="Arial Narrow" panose="020B0606020202030204" pitchFamily="34" charset="0"/>
                <a:ea typeface="Arial"/>
                <a:cs typeface="Arial"/>
              </a:rPr>
              <a:t>&gt; apparaissent en affichage public comme 2 composants de 1</a:t>
            </a:r>
            <a:r>
              <a:rPr lang="fr-FR" sz="1900" b="0" i="0" u="none" strike="noStrike" cap="none" baseline="30000">
                <a:latin typeface="Arial Narrow" panose="020B0606020202030204" pitchFamily="34" charset="0"/>
                <a:ea typeface="Arial"/>
                <a:cs typeface="Arial"/>
              </a:rPr>
              <a:t>er</a:t>
            </a:r>
            <a:r>
              <a:rPr lang="fr-FR" sz="1900" b="0" i="0" u="none" strike="noStrike" cap="none">
                <a:latin typeface="Arial Narrow" panose="020B0606020202030204" pitchFamily="34" charset="0"/>
                <a:ea typeface="Arial"/>
                <a:cs typeface="Arial"/>
              </a:rPr>
              <a:t> niveau</a:t>
            </a:r>
            <a:endParaRPr sz="1900">
              <a:latin typeface="Arial Narrow" panose="020B0606020202030204" pitchFamily="34" charset="0"/>
            </a:endParaRPr>
          </a:p>
        </p:txBody>
      </p:sp>
      <p:cxnSp>
        <p:nvCxnSpPr>
          <p:cNvPr id="14" name="Connecteur droit avec flèche 13">
            <a:extLst>
              <a:ext uri="{FF2B5EF4-FFF2-40B4-BE49-F238E27FC236}">
                <a16:creationId xmlns:a16="http://schemas.microsoft.com/office/drawing/2014/main" id="{EF75973B-3FA2-5D45-5EE2-F824B76A9446}"/>
              </a:ext>
            </a:extLst>
          </p:cNvPr>
          <p:cNvCxnSpPr>
            <a:cxnSpLocks/>
          </p:cNvCxnSpPr>
          <p:nvPr/>
        </p:nvCxnSpPr>
        <p:spPr bwMode="auto">
          <a:xfrm flipH="1">
            <a:off x="6417530" y="5428941"/>
            <a:ext cx="684639" cy="0"/>
          </a:xfrm>
          <a:prstGeom prst="straightConnector1">
            <a:avLst/>
          </a:prstGeom>
          <a:noFill/>
          <a:ln w="38100" cap="flat" cmpd="sng">
            <a:solidFill>
              <a:srgbClr val="EC6839"/>
            </a:solidFill>
            <a:prstDash val="solid"/>
            <a:round/>
            <a:headEnd type="none" w="med" len="med"/>
            <a:tailEnd type="triangle" w="lg" len="lg"/>
          </a:ln>
          <a:effectLst>
            <a:outerShdw blurRad="50800" dist="38100" dir="13500000" algn="br" rotWithShape="0">
              <a:prstClr val="black">
                <a:alpha val="40000"/>
              </a:prstClr>
            </a:outerShdw>
          </a:effectLst>
        </p:spPr>
      </p:cxnSp>
      <p:sp>
        <p:nvSpPr>
          <p:cNvPr id="17" name="Rectangle : coins arrondis 16">
            <a:extLst>
              <a:ext uri="{FF2B5EF4-FFF2-40B4-BE49-F238E27FC236}">
                <a16:creationId xmlns:a16="http://schemas.microsoft.com/office/drawing/2014/main" id="{43A1A57E-2C9A-A69E-7A38-8B09B9861518}"/>
              </a:ext>
            </a:extLst>
          </p:cNvPr>
          <p:cNvSpPr/>
          <p:nvPr/>
        </p:nvSpPr>
        <p:spPr bwMode="auto">
          <a:xfrm>
            <a:off x="1240411" y="4730482"/>
            <a:ext cx="1562688" cy="336344"/>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38764835"/>
      </p:ext>
    </p:extLst>
  </p:cSld>
  <p:clrMapOvr>
    <a:masterClrMapping/>
  </p:clrMapOvr>
  <p:transition spd="med">
    <p:fade/>
  </p:transition>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Image 8">
            <a:hlinkClick r:id="rId3"/>
            <a:extLst>
              <a:ext uri="{FF2B5EF4-FFF2-40B4-BE49-F238E27FC236}">
                <a16:creationId xmlns:a16="http://schemas.microsoft.com/office/drawing/2014/main" id="{878F613E-57EB-8EF9-659B-02E5A661713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bwMode="auto">
          <a:xfrm>
            <a:off x="268693" y="187868"/>
            <a:ext cx="5974796" cy="1732981"/>
          </a:xfrm>
          <a:prstGeom prst="rect">
            <a:avLst/>
          </a:prstGeom>
        </p:spPr>
      </p:pic>
      <p:sp>
        <p:nvSpPr>
          <p:cNvPr id="2" name="Espace réservé du numéro de diapositive 2">
            <a:extLst>
              <a:ext uri="{FF2B5EF4-FFF2-40B4-BE49-F238E27FC236}">
                <a16:creationId xmlns:a16="http://schemas.microsoft.com/office/drawing/2014/main" id="{F7DA529C-9651-608F-DD09-77B0FC0F22BC}"/>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138</a:t>
            </a:fld>
            <a:endParaRPr lang="fr-FR"/>
          </a:p>
        </p:txBody>
      </p:sp>
      <p:pic>
        <p:nvPicPr>
          <p:cNvPr id="6" name="Image 5">
            <a:extLst>
              <a:ext uri="{FF2B5EF4-FFF2-40B4-BE49-F238E27FC236}">
                <a16:creationId xmlns:a16="http://schemas.microsoft.com/office/drawing/2014/main" id="{7218E0A3-7207-7793-4B1C-F8E8E2992F3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349659" y="444110"/>
            <a:ext cx="5772586" cy="5434789"/>
          </a:xfrm>
          <a:prstGeom prst="rect">
            <a:avLst/>
          </a:prstGeom>
        </p:spPr>
      </p:pic>
      <p:pic>
        <p:nvPicPr>
          <p:cNvPr id="11" name="Image 10">
            <a:extLst>
              <a:ext uri="{FF2B5EF4-FFF2-40B4-BE49-F238E27FC236}">
                <a16:creationId xmlns:a16="http://schemas.microsoft.com/office/drawing/2014/main" id="{CBF0AEDE-D16C-13B9-7CC0-D68189C8B564}"/>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Lst>
          </a:blip>
          <a:srcRect r="6694" b="12205"/>
          <a:stretch/>
        </p:blipFill>
        <p:spPr>
          <a:xfrm>
            <a:off x="2521547" y="674777"/>
            <a:ext cx="5479454" cy="5554573"/>
          </a:xfrm>
          <a:prstGeom prst="rect">
            <a:avLst/>
          </a:prstGeom>
          <a:effectLst>
            <a:outerShdw blurRad="50800" dist="38100" dir="13500000" algn="br" rotWithShape="0">
              <a:prstClr val="black">
                <a:alpha val="40000"/>
              </a:prstClr>
            </a:outerShdw>
          </a:effectLst>
        </p:spPr>
      </p:pic>
      <p:sp>
        <p:nvSpPr>
          <p:cNvPr id="7" name="Shape 108">
            <a:extLst>
              <a:ext uri="{FF2B5EF4-FFF2-40B4-BE49-F238E27FC236}">
                <a16:creationId xmlns:a16="http://schemas.microsoft.com/office/drawing/2014/main" id="{2232C80A-5936-ECB7-8DE5-F738FFEBC8EE}"/>
              </a:ext>
            </a:extLst>
          </p:cNvPr>
          <p:cNvSpPr>
            <a:spLocks/>
          </p:cNvSpPr>
          <p:nvPr/>
        </p:nvSpPr>
        <p:spPr bwMode="auto">
          <a:xfrm>
            <a:off x="6843294" y="674777"/>
            <a:ext cx="1938755" cy="647163"/>
          </a:xfrm>
          <a:prstGeom prst="rect">
            <a:avLst/>
          </a:prstGeom>
          <a:solidFill>
            <a:schemeClr val="lt1"/>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a:buSzPct val="25000"/>
              <a:defRPr/>
            </a:pPr>
            <a:r>
              <a:rPr lang="fr-FR">
                <a:latin typeface="Arial Narrow" panose="020B0606020202030204" pitchFamily="34" charset="0"/>
                <a:ea typeface="Arial"/>
                <a:cs typeface="Arial"/>
              </a:rPr>
              <a:t>id=</a:t>
            </a:r>
            <a:r>
              <a:rPr lang="fr-FR" b="0" i="0" u="none" strike="noStrike" cap="none">
                <a:latin typeface="Arial Narrow" panose="020B0606020202030204" pitchFamily="34" charset="0"/>
                <a:ea typeface="Arial"/>
                <a:cs typeface="Arial"/>
              </a:rPr>
              <a:t>FileId-2957 dit fichier sous-maître</a:t>
            </a:r>
            <a:endParaRPr sz="2800">
              <a:latin typeface="Arial Narrow" panose="020B0606020202030204" pitchFamily="34" charset="0"/>
            </a:endParaRPr>
          </a:p>
        </p:txBody>
      </p:sp>
      <p:sp>
        <p:nvSpPr>
          <p:cNvPr id="20" name="Shape 108">
            <a:extLst>
              <a:ext uri="{FF2B5EF4-FFF2-40B4-BE49-F238E27FC236}">
                <a16:creationId xmlns:a16="http://schemas.microsoft.com/office/drawing/2014/main" id="{3150062D-EE47-F2CE-0C5D-2152F1CD5F5D}"/>
              </a:ext>
            </a:extLst>
          </p:cNvPr>
          <p:cNvSpPr>
            <a:spLocks/>
          </p:cNvSpPr>
          <p:nvPr/>
        </p:nvSpPr>
        <p:spPr bwMode="auto">
          <a:xfrm>
            <a:off x="5381626" y="1437769"/>
            <a:ext cx="3656556" cy="1771211"/>
          </a:xfrm>
          <a:prstGeom prst="rect">
            <a:avLst/>
          </a:prstGeom>
          <a:solidFill>
            <a:schemeClr val="lt1"/>
          </a:solidFill>
          <a:ln w="12700" cap="flat" cmpd="sng">
            <a:solidFill>
              <a:schemeClr val="tx2"/>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lvl="0">
              <a:buSzPct val="25000"/>
              <a:defRPr/>
            </a:pPr>
            <a:r>
              <a:rPr lang="en-US" sz="2000">
                <a:solidFill>
                  <a:schemeClr val="tx2"/>
                </a:solidFill>
                <a:latin typeface="Arial Narrow" panose="020B0606020202030204" pitchFamily="34" charset="0"/>
                <a:ea typeface="Arial"/>
                <a:cs typeface="Arial"/>
              </a:rPr>
              <a:t>Role de </a:t>
            </a:r>
            <a:r>
              <a:rPr lang="en-US" sz="2000" b="0" i="0" u="none" strike="noStrike" cap="none" err="1">
                <a:solidFill>
                  <a:schemeClr val="tx2"/>
                </a:solidFill>
                <a:latin typeface="Arial Narrow" panose="020B0606020202030204" pitchFamily="34" charset="0"/>
                <a:ea typeface="Arial"/>
                <a:cs typeface="Arial"/>
              </a:rPr>
              <a:t>panneau</a:t>
            </a:r>
            <a:r>
              <a:rPr lang="en-US" sz="2000" b="0" i="0" u="none" strike="noStrike" cap="none">
                <a:solidFill>
                  <a:schemeClr val="tx2"/>
                </a:solidFill>
                <a:latin typeface="Arial Narrow" panose="020B0606020202030204" pitchFamily="34" charset="0"/>
                <a:ea typeface="Arial"/>
                <a:cs typeface="Arial"/>
              </a:rPr>
              <a:t> </a:t>
            </a:r>
            <a:r>
              <a:rPr lang="en-US" sz="2000" b="0" i="0" u="none" strike="noStrike" cap="none" err="1">
                <a:solidFill>
                  <a:schemeClr val="tx2"/>
                </a:solidFill>
                <a:latin typeface="Arial Narrow" panose="020B0606020202030204" pitchFamily="34" charset="0"/>
                <a:ea typeface="Arial"/>
                <a:cs typeface="Arial"/>
              </a:rPr>
              <a:t>indicateur</a:t>
            </a:r>
            <a:r>
              <a:rPr lang="en-US" sz="2000" b="0" i="0" u="none" strike="noStrike" cap="none">
                <a:solidFill>
                  <a:schemeClr val="tx2"/>
                </a:solidFill>
                <a:latin typeface="Arial Narrow" panose="020B0606020202030204" pitchFamily="34" charset="0"/>
                <a:ea typeface="Arial"/>
                <a:cs typeface="Arial"/>
              </a:rPr>
              <a:t> à un </a:t>
            </a:r>
            <a:r>
              <a:rPr lang="en-US" sz="2000" b="0" i="0" u="none" strike="noStrike" cap="none" err="1">
                <a:solidFill>
                  <a:schemeClr val="tx2"/>
                </a:solidFill>
                <a:latin typeface="Arial Narrow" panose="020B0606020202030204" pitchFamily="34" charset="0"/>
                <a:ea typeface="Arial"/>
                <a:cs typeface="Arial"/>
              </a:rPr>
              <a:t>embranchement</a:t>
            </a:r>
            <a:r>
              <a:rPr lang="en-US" sz="2000" b="0" i="0" u="none" strike="noStrike" cap="none">
                <a:solidFill>
                  <a:schemeClr val="tx2"/>
                </a:solidFill>
                <a:latin typeface="Arial Narrow" panose="020B0606020202030204" pitchFamily="34" charset="0"/>
                <a:ea typeface="Arial"/>
                <a:cs typeface="Arial"/>
              </a:rPr>
              <a:t> </a:t>
            </a:r>
          </a:p>
          <a:p>
            <a:pPr lvl="0">
              <a:buSzPct val="25000"/>
              <a:defRPr/>
            </a:pPr>
            <a:r>
              <a:rPr lang="en-US" sz="2000" b="0" i="0" u="none" strike="noStrike" cap="none">
                <a:solidFill>
                  <a:schemeClr val="tx2"/>
                </a:solidFill>
                <a:latin typeface="Arial Narrow" panose="020B0606020202030204" pitchFamily="34" charset="0"/>
                <a:ea typeface="Arial"/>
                <a:cs typeface="Arial"/>
              </a:rPr>
              <a:t>Ne </a:t>
            </a:r>
            <a:r>
              <a:rPr lang="en-US" sz="2000" b="0" i="0" u="none" strike="noStrike" cap="none" err="1">
                <a:solidFill>
                  <a:schemeClr val="tx2"/>
                </a:solidFill>
                <a:latin typeface="Arial Narrow" panose="020B0606020202030204" pitchFamily="34" charset="0"/>
                <a:ea typeface="Arial"/>
                <a:cs typeface="Arial"/>
              </a:rPr>
              <a:t>contient</a:t>
            </a:r>
            <a:r>
              <a:rPr lang="en-US" sz="2000" b="0" i="0" u="none" strike="noStrike" cap="none">
                <a:solidFill>
                  <a:schemeClr val="tx2"/>
                </a:solidFill>
                <a:latin typeface="Arial Narrow" panose="020B0606020202030204" pitchFamily="34" charset="0"/>
                <a:ea typeface="Arial"/>
                <a:cs typeface="Arial"/>
              </a:rPr>
              <a:t> que le strict </a:t>
            </a:r>
            <a:r>
              <a:rPr lang="en-US" sz="2000" b="0" i="0" u="none" strike="noStrike" cap="none" err="1">
                <a:solidFill>
                  <a:schemeClr val="tx2"/>
                </a:solidFill>
                <a:latin typeface="Arial Narrow" panose="020B0606020202030204" pitchFamily="34" charset="0"/>
                <a:ea typeface="Arial"/>
                <a:cs typeface="Arial"/>
              </a:rPr>
              <a:t>obligatoire</a:t>
            </a:r>
            <a:r>
              <a:rPr lang="en-US" sz="2000" b="0" i="0" u="none" strike="noStrike" cap="none">
                <a:solidFill>
                  <a:schemeClr val="tx2"/>
                </a:solidFill>
                <a:latin typeface="Arial Narrow" panose="020B0606020202030204" pitchFamily="34" charset="0"/>
                <a:ea typeface="Arial"/>
                <a:cs typeface="Arial"/>
              </a:rPr>
              <a:t> </a:t>
            </a:r>
            <a:r>
              <a:rPr lang="en-US" sz="2000">
                <a:solidFill>
                  <a:schemeClr val="tx2"/>
                </a:solidFill>
                <a:latin typeface="Arial Narrow" panose="020B0606020202030204" pitchFamily="34" charset="0"/>
                <a:ea typeface="Arial"/>
                <a:cs typeface="Arial"/>
              </a:rPr>
              <a:t>:</a:t>
            </a:r>
            <a:r>
              <a:rPr lang="en-US" sz="2000" b="0" i="0" u="none" strike="noStrike" cap="none">
                <a:solidFill>
                  <a:schemeClr val="tx2"/>
                </a:solidFill>
                <a:latin typeface="Arial Narrow" panose="020B0606020202030204" pitchFamily="34" charset="0"/>
                <a:ea typeface="Arial"/>
                <a:cs typeface="Arial"/>
              </a:rPr>
              <a:t> </a:t>
            </a:r>
          </a:p>
          <a:p>
            <a:pPr marL="285750" indent="-285750">
              <a:buSzPct val="25000"/>
              <a:buFontTx/>
              <a:buChar char="-"/>
              <a:defRPr/>
            </a:pPr>
            <a:r>
              <a:rPr lang="en-US" sz="2000" b="0" i="0" u="none" strike="noStrike" cap="none">
                <a:solidFill>
                  <a:schemeClr val="tx2"/>
                </a:solidFill>
                <a:latin typeface="Arial Narrow" panose="020B0606020202030204" pitchFamily="34" charset="0"/>
                <a:ea typeface="Arial"/>
                <a:cs typeface="Arial"/>
              </a:rPr>
              <a:t>&lt;</a:t>
            </a:r>
            <a:r>
              <a:rPr lang="en-US" sz="2000" b="1" i="0" u="none" strike="noStrike" cap="none">
                <a:solidFill>
                  <a:schemeClr val="tx2"/>
                </a:solidFill>
                <a:latin typeface="Arial Narrow" panose="020B0606020202030204" pitchFamily="34" charset="0"/>
                <a:ea typeface="Arial"/>
                <a:cs typeface="Arial"/>
              </a:rPr>
              <a:t>unittitle</a:t>
            </a:r>
            <a:r>
              <a:rPr lang="en-US" sz="2000" b="0" i="0" u="none" strike="noStrike" cap="none">
                <a:solidFill>
                  <a:schemeClr val="tx2"/>
                </a:solidFill>
                <a:latin typeface="Arial Narrow" panose="020B0606020202030204" pitchFamily="34" charset="0"/>
                <a:ea typeface="Arial"/>
                <a:cs typeface="Arial"/>
              </a:rPr>
              <a:t>&gt; (</a:t>
            </a:r>
            <a:r>
              <a:rPr lang="en-US" sz="2000" b="0" i="0" u="none" strike="noStrike" cap="none" err="1">
                <a:solidFill>
                  <a:schemeClr val="tx2"/>
                </a:solidFill>
                <a:latin typeface="Arial Narrow" panose="020B0606020202030204" pitchFamily="34" charset="0"/>
                <a:ea typeface="Arial"/>
                <a:cs typeface="Arial"/>
              </a:rPr>
              <a:t>ou</a:t>
            </a:r>
            <a:r>
              <a:rPr lang="en-US" sz="2000" b="0" i="0" u="none" strike="noStrike" cap="none">
                <a:solidFill>
                  <a:schemeClr val="tx2"/>
                </a:solidFill>
                <a:latin typeface="Arial Narrow" panose="020B0606020202030204" pitchFamily="34" charset="0"/>
                <a:ea typeface="Arial"/>
                <a:cs typeface="Arial"/>
              </a:rPr>
              <a:t> &lt;unitid&gt;)</a:t>
            </a:r>
          </a:p>
          <a:p>
            <a:pPr marL="285750" lvl="0" indent="-285750">
              <a:buSzPct val="25000"/>
              <a:buFontTx/>
              <a:buChar char="-"/>
              <a:defRPr/>
            </a:pPr>
            <a:r>
              <a:rPr lang="en-US" sz="2000" b="1" i="0" u="none" strike="noStrike" cap="none">
                <a:solidFill>
                  <a:schemeClr val="tx2"/>
                </a:solidFill>
                <a:latin typeface="Arial Narrow" panose="020B0606020202030204" pitchFamily="34" charset="0"/>
                <a:ea typeface="Arial"/>
                <a:cs typeface="Arial"/>
              </a:rPr>
              <a:t>&lt;repository&gt;&lt;</a:t>
            </a:r>
            <a:r>
              <a:rPr lang="en-US" sz="2000" b="1" i="0" u="none" strike="noStrike" cap="none" err="1">
                <a:solidFill>
                  <a:schemeClr val="tx2"/>
                </a:solidFill>
                <a:latin typeface="Arial Narrow" panose="020B0606020202030204" pitchFamily="34" charset="0"/>
                <a:ea typeface="Arial"/>
                <a:cs typeface="Arial"/>
              </a:rPr>
              <a:t>corpname</a:t>
            </a:r>
            <a:r>
              <a:rPr lang="en-US" sz="2000" b="1" i="0" u="none" strike="noStrike" cap="none">
                <a:solidFill>
                  <a:schemeClr val="tx2"/>
                </a:solidFill>
                <a:latin typeface="Arial Narrow" panose="020B0606020202030204" pitchFamily="34" charset="0"/>
                <a:ea typeface="Arial"/>
                <a:cs typeface="Arial"/>
              </a:rPr>
              <a:t>&gt;</a:t>
            </a:r>
          </a:p>
        </p:txBody>
      </p:sp>
      <p:cxnSp>
        <p:nvCxnSpPr>
          <p:cNvPr id="3" name="Connecteur droit avec flèche 2">
            <a:extLst>
              <a:ext uri="{FF2B5EF4-FFF2-40B4-BE49-F238E27FC236}">
                <a16:creationId xmlns:a16="http://schemas.microsoft.com/office/drawing/2014/main" id="{F1B887BD-A036-CF1E-D4BB-38CA825B89E0}"/>
              </a:ext>
            </a:extLst>
          </p:cNvPr>
          <p:cNvCxnSpPr>
            <a:cxnSpLocks/>
          </p:cNvCxnSpPr>
          <p:nvPr/>
        </p:nvCxnSpPr>
        <p:spPr bwMode="auto">
          <a:xfrm flipH="1" flipV="1">
            <a:off x="3558727" y="1491320"/>
            <a:ext cx="2132717" cy="1014971"/>
          </a:xfrm>
          <a:prstGeom prst="straightConnector1">
            <a:avLst/>
          </a:prstGeom>
          <a:noFill/>
          <a:ln w="12700" cap="flat" cmpd="sng">
            <a:solidFill>
              <a:schemeClr val="tx2"/>
            </a:solidFill>
            <a:prstDash val="solid"/>
            <a:round/>
            <a:headEnd type="diamond" w="med" len="med"/>
            <a:tailEnd type="triangle"/>
          </a:ln>
          <a:effectLst>
            <a:outerShdw blurRad="50800" dist="38100" dir="13500000" algn="br" rotWithShape="0">
              <a:prstClr val="black">
                <a:alpha val="40000"/>
              </a:prstClr>
            </a:outerShdw>
          </a:effectLst>
        </p:spPr>
      </p:cxnSp>
      <p:sp>
        <p:nvSpPr>
          <p:cNvPr id="18" name="Rectangle : coins arrondis 17">
            <a:extLst>
              <a:ext uri="{FF2B5EF4-FFF2-40B4-BE49-F238E27FC236}">
                <a16:creationId xmlns:a16="http://schemas.microsoft.com/office/drawing/2014/main" id="{D08FD86B-4227-4E96-A053-B24D62BCB84E}"/>
              </a:ext>
            </a:extLst>
          </p:cNvPr>
          <p:cNvSpPr/>
          <p:nvPr/>
        </p:nvSpPr>
        <p:spPr bwMode="auto">
          <a:xfrm>
            <a:off x="2521547" y="3251185"/>
            <a:ext cx="5610776" cy="1191531"/>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Shape 666"/>
          <p:cNvSpPr>
            <a:spLocks noGrp="1"/>
          </p:cNvSpPr>
          <p:nvPr>
            <p:ph type="title"/>
          </p:nvPr>
        </p:nvSpPr>
        <p:spPr>
          <a:xfrm>
            <a:off x="749853" y="105035"/>
            <a:ext cx="7251148" cy="527538"/>
          </a:xfrm>
        </p:spPr>
        <p:txBody>
          <a:bodyPr>
            <a:normAutofit/>
          </a:bodyPr>
          <a:lstStyle/>
          <a:p>
            <a:pPr lvl="0"/>
            <a:r>
              <a:rPr lang="fr-FR"/>
              <a:t>Navigation dans l’arborescence</a:t>
            </a:r>
          </a:p>
        </p:txBody>
      </p:sp>
      <p:cxnSp>
        <p:nvCxnSpPr>
          <p:cNvPr id="16" name="Connecteur droit avec flèche 15">
            <a:extLst>
              <a:ext uri="{FF2B5EF4-FFF2-40B4-BE49-F238E27FC236}">
                <a16:creationId xmlns:a16="http://schemas.microsoft.com/office/drawing/2014/main" id="{30D8197F-BF25-F623-23EB-8A85A6A72ED2}"/>
              </a:ext>
            </a:extLst>
          </p:cNvPr>
          <p:cNvCxnSpPr>
            <a:cxnSpLocks/>
          </p:cNvCxnSpPr>
          <p:nvPr/>
        </p:nvCxnSpPr>
        <p:spPr bwMode="auto">
          <a:xfrm flipH="1" flipV="1">
            <a:off x="4235952" y="2370379"/>
            <a:ext cx="1455492" cy="474987"/>
          </a:xfrm>
          <a:prstGeom prst="straightConnector1">
            <a:avLst/>
          </a:prstGeom>
          <a:noFill/>
          <a:ln w="12700" cap="flat" cmpd="sng">
            <a:solidFill>
              <a:schemeClr val="tx2"/>
            </a:solidFill>
            <a:prstDash val="solid"/>
            <a:round/>
            <a:headEnd type="diamond" w="med" len="med"/>
            <a:tailEnd type="triangle"/>
          </a:ln>
          <a:effectLst>
            <a:outerShdw blurRad="50800" dist="38100" dir="13500000" algn="br" rotWithShape="0">
              <a:prstClr val="black">
                <a:alpha val="40000"/>
              </a:prstClr>
            </a:outerShdw>
          </a:effectLst>
        </p:spPr>
      </p:cxnSp>
      <p:sp>
        <p:nvSpPr>
          <p:cNvPr id="21" name="Shape 108">
            <a:extLst>
              <a:ext uri="{FF2B5EF4-FFF2-40B4-BE49-F238E27FC236}">
                <a16:creationId xmlns:a16="http://schemas.microsoft.com/office/drawing/2014/main" id="{6E759A2B-7BDA-DB2B-E23D-70804F1835D8}"/>
              </a:ext>
            </a:extLst>
          </p:cNvPr>
          <p:cNvSpPr>
            <a:spLocks/>
          </p:cNvSpPr>
          <p:nvPr/>
        </p:nvSpPr>
        <p:spPr bwMode="auto">
          <a:xfrm>
            <a:off x="5490341" y="4937152"/>
            <a:ext cx="3192211" cy="1108565"/>
          </a:xfrm>
          <a:prstGeom prst="rect">
            <a:avLst/>
          </a:prstGeom>
          <a:solidFill>
            <a:schemeClr val="lt1"/>
          </a:solidFill>
          <a:ln w="12700" cap="flat" cmpd="sng">
            <a:solidFill>
              <a:srgbClr val="F79646"/>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lvl="0">
              <a:buSzPct val="25000"/>
              <a:defRPr/>
            </a:pPr>
            <a:r>
              <a:rPr lang="en-US" sz="2000" err="1">
                <a:solidFill>
                  <a:schemeClr val="tx2"/>
                </a:solidFill>
                <a:latin typeface="Arial Narrow" panose="020B0606020202030204" pitchFamily="34" charset="0"/>
                <a:ea typeface="Arial"/>
                <a:cs typeface="Arial"/>
              </a:rPr>
              <a:t>Rémanence</a:t>
            </a:r>
            <a:r>
              <a:rPr lang="en-US" sz="2000">
                <a:solidFill>
                  <a:schemeClr val="tx2"/>
                </a:solidFill>
                <a:latin typeface="Arial Narrow" panose="020B0606020202030204" pitchFamily="34" charset="0"/>
                <a:ea typeface="Arial"/>
                <a:cs typeface="Arial"/>
              </a:rPr>
              <a:t> </a:t>
            </a:r>
            <a:r>
              <a:rPr lang="en-US" sz="2000" err="1">
                <a:solidFill>
                  <a:schemeClr val="tx2"/>
                </a:solidFill>
                <a:latin typeface="Arial Narrow" panose="020B0606020202030204" pitchFamily="34" charset="0"/>
                <a:ea typeface="Arial"/>
                <a:cs typeface="Arial"/>
              </a:rPr>
              <a:t>d’affichage</a:t>
            </a:r>
            <a:r>
              <a:rPr lang="en-US" sz="2000">
                <a:solidFill>
                  <a:schemeClr val="tx2"/>
                </a:solidFill>
                <a:latin typeface="Arial Narrow" panose="020B0606020202030204" pitchFamily="34" charset="0"/>
                <a:ea typeface="Arial"/>
                <a:cs typeface="Arial"/>
              </a:rPr>
              <a:t> des &lt;</a:t>
            </a:r>
            <a:r>
              <a:rPr lang="en-US" sz="2000" b="1" err="1">
                <a:solidFill>
                  <a:schemeClr val="tx2"/>
                </a:solidFill>
                <a:latin typeface="Arial Narrow" panose="020B0606020202030204" pitchFamily="34" charset="0"/>
                <a:ea typeface="Arial"/>
                <a:cs typeface="Arial"/>
              </a:rPr>
              <a:t>accessrestrict</a:t>
            </a:r>
            <a:r>
              <a:rPr lang="en-US" sz="2000">
                <a:solidFill>
                  <a:schemeClr val="tx2"/>
                </a:solidFill>
                <a:latin typeface="Arial Narrow" panose="020B0606020202030204" pitchFamily="34" charset="0"/>
                <a:ea typeface="Arial"/>
                <a:cs typeface="Arial"/>
              </a:rPr>
              <a:t>&gt; et &lt;</a:t>
            </a:r>
            <a:r>
              <a:rPr lang="en-US" sz="2000" b="1" err="1">
                <a:solidFill>
                  <a:schemeClr val="tx2"/>
                </a:solidFill>
                <a:latin typeface="Arial Narrow" panose="020B0606020202030204" pitchFamily="34" charset="0"/>
                <a:ea typeface="Arial"/>
                <a:cs typeface="Arial"/>
              </a:rPr>
              <a:t>userestrict</a:t>
            </a:r>
            <a:r>
              <a:rPr lang="en-US" sz="2000">
                <a:solidFill>
                  <a:schemeClr val="tx2"/>
                </a:solidFill>
                <a:latin typeface="Arial Narrow" panose="020B0606020202030204" pitchFamily="34" charset="0"/>
                <a:ea typeface="Arial"/>
                <a:cs typeface="Arial"/>
              </a:rPr>
              <a:t>&gt; du </a:t>
            </a:r>
            <a:r>
              <a:rPr lang="en-US" sz="2000" err="1">
                <a:solidFill>
                  <a:schemeClr val="tx2"/>
                </a:solidFill>
                <a:latin typeface="Arial Narrow" panose="020B0606020202030204" pitchFamily="34" charset="0"/>
                <a:ea typeface="Arial"/>
                <a:cs typeface="Arial"/>
              </a:rPr>
              <a:t>fichier</a:t>
            </a:r>
            <a:r>
              <a:rPr lang="en-US" sz="2000">
                <a:solidFill>
                  <a:schemeClr val="tx2"/>
                </a:solidFill>
                <a:latin typeface="Arial Narrow" panose="020B0606020202030204" pitchFamily="34" charset="0"/>
                <a:ea typeface="Arial"/>
                <a:cs typeface="Arial"/>
              </a:rPr>
              <a:t> maître</a:t>
            </a:r>
            <a:endParaRPr lang="en-US" sz="2000" b="1" i="0" u="none" strike="noStrike" cap="none">
              <a:solidFill>
                <a:schemeClr val="tx2"/>
              </a:solidFill>
              <a:latin typeface="Arial Narrow" panose="020B0606020202030204" pitchFamily="34" charset="0"/>
              <a:ea typeface="Arial"/>
              <a:cs typeface="Arial"/>
            </a:endParaRPr>
          </a:p>
        </p:txBody>
      </p:sp>
      <p:cxnSp>
        <p:nvCxnSpPr>
          <p:cNvPr id="23" name="Connecteur droit avec flèche 22">
            <a:extLst>
              <a:ext uri="{FF2B5EF4-FFF2-40B4-BE49-F238E27FC236}">
                <a16:creationId xmlns:a16="http://schemas.microsoft.com/office/drawing/2014/main" id="{37E8EF0C-2C1E-36A3-C0F2-AA19BC4DA377}"/>
              </a:ext>
            </a:extLst>
          </p:cNvPr>
          <p:cNvCxnSpPr>
            <a:cxnSpLocks/>
            <a:stCxn id="21" idx="0"/>
          </p:cNvCxnSpPr>
          <p:nvPr/>
        </p:nvCxnSpPr>
        <p:spPr bwMode="auto">
          <a:xfrm flipH="1" flipV="1">
            <a:off x="5158167" y="4462825"/>
            <a:ext cx="1928280" cy="474327"/>
          </a:xfrm>
          <a:prstGeom prst="straightConnector1">
            <a:avLst/>
          </a:prstGeom>
          <a:noFill/>
          <a:ln w="25400" cap="flat" cmpd="sng">
            <a:solidFill>
              <a:srgbClr val="EC6839"/>
            </a:solidFill>
            <a:prstDash val="solid"/>
            <a:round/>
            <a:headEnd type="none" w="med" len="med"/>
            <a:tailEnd type="triangle"/>
          </a:ln>
          <a:effectLst>
            <a:outerShdw blurRad="50800" dist="38100" dir="13500000" algn="br" rotWithShape="0">
              <a:prstClr val="black">
                <a:alpha val="40000"/>
              </a:prstClr>
            </a:outerShdw>
          </a:effectLst>
        </p:spPr>
      </p:cxnSp>
      <p:cxnSp>
        <p:nvCxnSpPr>
          <p:cNvPr id="28" name="Connecteur droit 27">
            <a:extLst>
              <a:ext uri="{FF2B5EF4-FFF2-40B4-BE49-F238E27FC236}">
                <a16:creationId xmlns:a16="http://schemas.microsoft.com/office/drawing/2014/main" id="{3597A19E-67A7-D105-D6AE-5E05858395E9}"/>
              </a:ext>
            </a:extLst>
          </p:cNvPr>
          <p:cNvCxnSpPr>
            <a:cxnSpLocks/>
          </p:cNvCxnSpPr>
          <p:nvPr/>
        </p:nvCxnSpPr>
        <p:spPr bwMode="auto">
          <a:xfrm>
            <a:off x="2672884" y="3429000"/>
            <a:ext cx="3145112" cy="0"/>
          </a:xfrm>
          <a:prstGeom prst="line">
            <a:avLst/>
          </a:prstGeom>
          <a:ln w="12700">
            <a:solidFill>
              <a:srgbClr val="FF0000"/>
            </a:solidFill>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489285"/>
      </p:ext>
    </p:extLst>
  </p:cSld>
  <p:clrMapOvr>
    <a:masterClrMapping/>
  </p:clrMapOvr>
  <p:transition spd="med">
    <p:fade/>
  </p:transition>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Image 8">
            <a:hlinkClick r:id="rId3"/>
            <a:extLst>
              <a:ext uri="{FF2B5EF4-FFF2-40B4-BE49-F238E27FC236}">
                <a16:creationId xmlns:a16="http://schemas.microsoft.com/office/drawing/2014/main" id="{878F613E-57EB-8EF9-659B-02E5A661713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bwMode="auto">
          <a:xfrm>
            <a:off x="268693" y="187868"/>
            <a:ext cx="5974796" cy="1732981"/>
          </a:xfrm>
          <a:prstGeom prst="rect">
            <a:avLst/>
          </a:prstGeom>
        </p:spPr>
      </p:pic>
      <p:sp>
        <p:nvSpPr>
          <p:cNvPr id="2" name="Espace réservé du numéro de diapositive 2">
            <a:extLst>
              <a:ext uri="{FF2B5EF4-FFF2-40B4-BE49-F238E27FC236}">
                <a16:creationId xmlns:a16="http://schemas.microsoft.com/office/drawing/2014/main" id="{F7DA529C-9651-608F-DD09-77B0FC0F22BC}"/>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139</a:t>
            </a:fld>
            <a:endParaRPr lang="fr-FR"/>
          </a:p>
        </p:txBody>
      </p:sp>
      <p:pic>
        <p:nvPicPr>
          <p:cNvPr id="6" name="Image 5">
            <a:extLst>
              <a:ext uri="{FF2B5EF4-FFF2-40B4-BE49-F238E27FC236}">
                <a16:creationId xmlns:a16="http://schemas.microsoft.com/office/drawing/2014/main" id="{7218E0A3-7207-7793-4B1C-F8E8E2992F3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349659" y="444110"/>
            <a:ext cx="5772586" cy="5434789"/>
          </a:xfrm>
          <a:prstGeom prst="rect">
            <a:avLst/>
          </a:prstGeom>
        </p:spPr>
      </p:pic>
      <p:pic>
        <p:nvPicPr>
          <p:cNvPr id="11" name="Image 10">
            <a:extLst>
              <a:ext uri="{FF2B5EF4-FFF2-40B4-BE49-F238E27FC236}">
                <a16:creationId xmlns:a16="http://schemas.microsoft.com/office/drawing/2014/main" id="{CBF0AEDE-D16C-13B9-7CC0-D68189C8B564}"/>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Lst>
          </a:blip>
          <a:srcRect b="12205"/>
          <a:stretch/>
        </p:blipFill>
        <p:spPr>
          <a:xfrm>
            <a:off x="2521547" y="674777"/>
            <a:ext cx="5872600" cy="5554573"/>
          </a:xfrm>
          <a:prstGeom prst="rect">
            <a:avLst/>
          </a:prstGeom>
        </p:spPr>
      </p:pic>
      <p:pic>
        <p:nvPicPr>
          <p:cNvPr id="13" name="Image 12">
            <a:extLst>
              <a:ext uri="{FF2B5EF4-FFF2-40B4-BE49-F238E27FC236}">
                <a16:creationId xmlns:a16="http://schemas.microsoft.com/office/drawing/2014/main" id="{B447B4CA-9701-DBA7-EADB-E75FB2B16080}"/>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3256091" y="737499"/>
            <a:ext cx="5724726" cy="5748093"/>
          </a:xfrm>
          <a:prstGeom prst="rect">
            <a:avLst/>
          </a:prstGeom>
          <a:effectLst>
            <a:outerShdw blurRad="50800" dist="38100" dir="13500000" algn="br" rotWithShape="0">
              <a:prstClr val="black">
                <a:alpha val="40000"/>
              </a:prstClr>
            </a:outerShdw>
          </a:effectLst>
        </p:spPr>
      </p:pic>
      <p:sp>
        <p:nvSpPr>
          <p:cNvPr id="7" name="Shape 108">
            <a:extLst>
              <a:ext uri="{FF2B5EF4-FFF2-40B4-BE49-F238E27FC236}">
                <a16:creationId xmlns:a16="http://schemas.microsoft.com/office/drawing/2014/main" id="{2232C80A-5936-ECB7-8DE5-F738FFEBC8EE}"/>
              </a:ext>
            </a:extLst>
          </p:cNvPr>
          <p:cNvSpPr>
            <a:spLocks/>
          </p:cNvSpPr>
          <p:nvPr/>
        </p:nvSpPr>
        <p:spPr bwMode="auto">
          <a:xfrm>
            <a:off x="7237752" y="1029634"/>
            <a:ext cx="1526496" cy="365125"/>
          </a:xfrm>
          <a:prstGeom prst="rect">
            <a:avLst/>
          </a:prstGeom>
          <a:solidFill>
            <a:schemeClr val="lt1"/>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a:buSzPct val="25000"/>
              <a:defRPr/>
            </a:pPr>
            <a:r>
              <a:rPr lang="fr-FR" b="0" i="0" u="none" strike="noStrike" cap="none">
                <a:latin typeface="Arial Narrow" panose="020B0606020202030204" pitchFamily="34" charset="0"/>
                <a:ea typeface="Arial"/>
                <a:cs typeface="Arial"/>
              </a:rPr>
              <a:t>id=FileId-2960</a:t>
            </a:r>
            <a:endParaRPr sz="2800">
              <a:latin typeface="Arial Narrow" panose="020B0606020202030204" pitchFamily="34" charset="0"/>
            </a:endParaRPr>
          </a:p>
        </p:txBody>
      </p:sp>
      <p:sp>
        <p:nvSpPr>
          <p:cNvPr id="22" name="Rectangle : coins arrondis 21">
            <a:extLst>
              <a:ext uri="{FF2B5EF4-FFF2-40B4-BE49-F238E27FC236}">
                <a16:creationId xmlns:a16="http://schemas.microsoft.com/office/drawing/2014/main" id="{427B7855-586B-AC2E-0A58-C7A1A84C6206}"/>
              </a:ext>
            </a:extLst>
          </p:cNvPr>
          <p:cNvSpPr/>
          <p:nvPr/>
        </p:nvSpPr>
        <p:spPr bwMode="auto">
          <a:xfrm>
            <a:off x="3439777" y="5371024"/>
            <a:ext cx="5388633" cy="365125"/>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 name="Connecteur droit avec flèche 2">
            <a:extLst>
              <a:ext uri="{FF2B5EF4-FFF2-40B4-BE49-F238E27FC236}">
                <a16:creationId xmlns:a16="http://schemas.microsoft.com/office/drawing/2014/main" id="{F1B887BD-A036-CF1E-D4BB-38CA825B89E0}"/>
              </a:ext>
            </a:extLst>
          </p:cNvPr>
          <p:cNvCxnSpPr>
            <a:cxnSpLocks/>
          </p:cNvCxnSpPr>
          <p:nvPr/>
        </p:nvCxnSpPr>
        <p:spPr bwMode="auto">
          <a:xfrm flipH="1">
            <a:off x="7722052" y="3507351"/>
            <a:ext cx="672095" cy="0"/>
          </a:xfrm>
          <a:prstGeom prst="straightConnector1">
            <a:avLst/>
          </a:prstGeom>
          <a:noFill/>
          <a:ln w="25400" cap="flat" cmpd="sng">
            <a:solidFill>
              <a:srgbClr val="EC6839"/>
            </a:solidFill>
            <a:prstDash val="solid"/>
            <a:round/>
            <a:headEnd type="none" w="med" len="med"/>
            <a:tailEnd type="triangle"/>
          </a:ln>
          <a:effectLst>
            <a:outerShdw blurRad="50800" dist="38100" dir="13500000" algn="br" rotWithShape="0">
              <a:prstClr val="black">
                <a:alpha val="40000"/>
              </a:prstClr>
            </a:outerShdw>
          </a:effectLst>
        </p:spPr>
      </p:cxnSp>
      <p:sp>
        <p:nvSpPr>
          <p:cNvPr id="18" name="Rectangle : coins arrondis 17">
            <a:extLst>
              <a:ext uri="{FF2B5EF4-FFF2-40B4-BE49-F238E27FC236}">
                <a16:creationId xmlns:a16="http://schemas.microsoft.com/office/drawing/2014/main" id="{D08FD86B-4227-4E96-A053-B24D62BCB84E}"/>
              </a:ext>
            </a:extLst>
          </p:cNvPr>
          <p:cNvSpPr/>
          <p:nvPr/>
        </p:nvSpPr>
        <p:spPr bwMode="auto">
          <a:xfrm>
            <a:off x="3424138" y="3368033"/>
            <a:ext cx="4297914" cy="203141"/>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Shape 666"/>
          <p:cNvSpPr>
            <a:spLocks noGrp="1"/>
          </p:cNvSpPr>
          <p:nvPr>
            <p:ph type="title"/>
          </p:nvPr>
        </p:nvSpPr>
        <p:spPr>
          <a:xfrm>
            <a:off x="3732903" y="115793"/>
            <a:ext cx="4268097" cy="527538"/>
          </a:xfrm>
        </p:spPr>
        <p:txBody>
          <a:bodyPr>
            <a:normAutofit/>
          </a:bodyPr>
          <a:lstStyle/>
          <a:p>
            <a:pPr lvl="0"/>
            <a:r>
              <a:rPr lang="fr-FR"/>
              <a:t>Navigation dans l’arborescence</a:t>
            </a:r>
          </a:p>
        </p:txBody>
      </p:sp>
      <p:cxnSp>
        <p:nvCxnSpPr>
          <p:cNvPr id="15" name="Connecteur droit avec flèche 14">
            <a:extLst>
              <a:ext uri="{FF2B5EF4-FFF2-40B4-BE49-F238E27FC236}">
                <a16:creationId xmlns:a16="http://schemas.microsoft.com/office/drawing/2014/main" id="{ECAB437A-F5A7-EDBD-E5A1-2DB1B4495C54}"/>
              </a:ext>
            </a:extLst>
          </p:cNvPr>
          <p:cNvCxnSpPr>
            <a:cxnSpLocks/>
          </p:cNvCxnSpPr>
          <p:nvPr/>
        </p:nvCxnSpPr>
        <p:spPr bwMode="auto">
          <a:xfrm>
            <a:off x="8384622" y="3242513"/>
            <a:ext cx="0" cy="281737"/>
          </a:xfrm>
          <a:prstGeom prst="straightConnector1">
            <a:avLst/>
          </a:prstGeom>
          <a:noFill/>
          <a:ln w="25400" cap="flat" cmpd="sng">
            <a:solidFill>
              <a:srgbClr val="EC6839"/>
            </a:solidFill>
            <a:prstDash val="solid"/>
            <a:round/>
            <a:headEnd type="none" w="med" len="med"/>
            <a:tailEnd type="none"/>
          </a:ln>
          <a:effectLst>
            <a:outerShdw blurRad="50800" dist="38100" dir="13500000" algn="br" rotWithShape="0">
              <a:prstClr val="black">
                <a:alpha val="40000"/>
              </a:prstClr>
            </a:outerShdw>
          </a:effectLst>
        </p:spPr>
      </p:cxnSp>
      <p:sp>
        <p:nvSpPr>
          <p:cNvPr id="20" name="Shape 108">
            <a:extLst>
              <a:ext uri="{FF2B5EF4-FFF2-40B4-BE49-F238E27FC236}">
                <a16:creationId xmlns:a16="http://schemas.microsoft.com/office/drawing/2014/main" id="{3150062D-EE47-F2CE-0C5D-2152F1CD5F5D}"/>
              </a:ext>
            </a:extLst>
          </p:cNvPr>
          <p:cNvSpPr>
            <a:spLocks/>
          </p:cNvSpPr>
          <p:nvPr/>
        </p:nvSpPr>
        <p:spPr bwMode="auto">
          <a:xfrm>
            <a:off x="4913160" y="1643679"/>
            <a:ext cx="3923035" cy="1579812"/>
          </a:xfrm>
          <a:prstGeom prst="rect">
            <a:avLst/>
          </a:prstGeom>
          <a:solidFill>
            <a:schemeClr val="lt1"/>
          </a:solidFill>
          <a:ln w="12700" cap="flat" cmpd="sng">
            <a:solidFill>
              <a:schemeClr val="tx2"/>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l">
              <a:spcBef>
                <a:spcPts val="0"/>
              </a:spcBef>
              <a:spcAft>
                <a:spcPts val="1200"/>
              </a:spcAft>
              <a:buSzPct val="25000"/>
              <a:buNone/>
              <a:defRPr/>
            </a:pPr>
            <a:r>
              <a:rPr lang="en-US" b="0" i="0" u="none" strike="noStrike" cap="none">
                <a:solidFill>
                  <a:schemeClr val="tx2"/>
                </a:solidFill>
                <a:latin typeface="Arial Narrow" panose="020B0606020202030204" pitchFamily="34" charset="0"/>
                <a:ea typeface="Arial"/>
                <a:cs typeface="Arial"/>
              </a:rPr>
              <a:t>Importance </a:t>
            </a:r>
            <a:r>
              <a:rPr lang="en-US" b="0" i="0" u="none" strike="noStrike" cap="none" err="1">
                <a:solidFill>
                  <a:schemeClr val="tx2"/>
                </a:solidFill>
                <a:latin typeface="Arial Narrow" panose="020B0606020202030204" pitchFamily="34" charset="0"/>
                <a:ea typeface="Arial"/>
                <a:cs typeface="Arial"/>
              </a:rPr>
              <a:t>d’expliciter</a:t>
            </a:r>
            <a:r>
              <a:rPr lang="en-US" b="0" i="0" u="none" strike="noStrike" cap="none">
                <a:solidFill>
                  <a:schemeClr val="tx2"/>
                </a:solidFill>
                <a:latin typeface="Arial Narrow" panose="020B0606020202030204" pitchFamily="34" charset="0"/>
                <a:ea typeface="Arial"/>
                <a:cs typeface="Arial"/>
              </a:rPr>
              <a:t> </a:t>
            </a:r>
            <a:r>
              <a:rPr lang="en-US" b="0" i="0" u="none" strike="noStrike" cap="none" err="1">
                <a:solidFill>
                  <a:schemeClr val="tx2"/>
                </a:solidFill>
                <a:latin typeface="Arial Narrow" panose="020B0606020202030204" pitchFamily="34" charset="0"/>
                <a:ea typeface="Arial"/>
                <a:cs typeface="Arial"/>
              </a:rPr>
              <a:t>l’organisation</a:t>
            </a:r>
            <a:endParaRPr lang="en-US" b="0" i="0" u="none" strike="noStrike" cap="none">
              <a:solidFill>
                <a:schemeClr val="tx2"/>
              </a:solidFill>
              <a:latin typeface="Arial Narrow" panose="020B0606020202030204" pitchFamily="34" charset="0"/>
              <a:ea typeface="Arial"/>
              <a:cs typeface="Arial"/>
            </a:endParaRPr>
          </a:p>
          <a:p>
            <a:pPr marL="0" marR="0" lvl="0" indent="0" algn="l">
              <a:spcBef>
                <a:spcPts val="0"/>
              </a:spcBef>
              <a:spcAft>
                <a:spcPts val="0"/>
              </a:spcAft>
              <a:buSzPct val="25000"/>
              <a:buNone/>
              <a:defRPr/>
            </a:pPr>
            <a:r>
              <a:rPr lang="en-US" b="0" i="0" u="none" strike="noStrike" cap="none" err="1">
                <a:solidFill>
                  <a:schemeClr val="tx2"/>
                </a:solidFill>
                <a:latin typeface="Arial Narrow" panose="020B0606020202030204" pitchFamily="34" charset="0"/>
                <a:ea typeface="Arial"/>
                <a:cs typeface="Arial"/>
              </a:rPr>
              <a:t>Seuls</a:t>
            </a:r>
            <a:r>
              <a:rPr lang="en-US" b="0" i="0" u="none" strike="noStrike" cap="none">
                <a:solidFill>
                  <a:schemeClr val="tx2"/>
                </a:solidFill>
                <a:latin typeface="Arial Narrow" panose="020B0606020202030204" pitchFamily="34" charset="0"/>
                <a:ea typeface="Arial"/>
                <a:cs typeface="Arial"/>
              </a:rPr>
              <a:t> </a:t>
            </a:r>
            <a:r>
              <a:rPr lang="en-US" b="0" i="0" u="none" strike="noStrike" cap="none" err="1">
                <a:solidFill>
                  <a:schemeClr val="tx2"/>
                </a:solidFill>
                <a:latin typeface="Arial Narrow" panose="020B0606020202030204" pitchFamily="34" charset="0"/>
                <a:ea typeface="Arial"/>
                <a:cs typeface="Arial"/>
              </a:rPr>
              <a:t>éléments</a:t>
            </a:r>
            <a:r>
              <a:rPr lang="en-US" b="0" i="0" u="none" strike="noStrike" cap="none">
                <a:solidFill>
                  <a:schemeClr val="tx2"/>
                </a:solidFill>
                <a:latin typeface="Arial Narrow" panose="020B0606020202030204" pitchFamily="34" charset="0"/>
                <a:ea typeface="Arial"/>
                <a:cs typeface="Arial"/>
              </a:rPr>
              <a:t> EAD </a:t>
            </a:r>
            <a:r>
              <a:rPr lang="en-US" b="0" i="0" u="none" strike="noStrike" cap="none" err="1">
                <a:solidFill>
                  <a:schemeClr val="tx2"/>
                </a:solidFill>
                <a:latin typeface="Arial Narrow" panose="020B0606020202030204" pitchFamily="34" charset="0"/>
                <a:ea typeface="Arial"/>
                <a:cs typeface="Arial"/>
              </a:rPr>
              <a:t>en</a:t>
            </a:r>
            <a:r>
              <a:rPr lang="en-US" b="0" i="0" u="none" strike="noStrike" cap="none">
                <a:solidFill>
                  <a:schemeClr val="tx2"/>
                </a:solidFill>
                <a:latin typeface="Arial Narrow" panose="020B0606020202030204" pitchFamily="34" charset="0"/>
                <a:ea typeface="Arial"/>
                <a:cs typeface="Arial"/>
              </a:rPr>
              <a:t> plus des 2 </a:t>
            </a:r>
            <a:r>
              <a:rPr lang="en-US" b="0" i="0" u="none" strike="noStrike" cap="none" err="1">
                <a:solidFill>
                  <a:schemeClr val="tx2"/>
                </a:solidFill>
                <a:latin typeface="Arial Narrow" panose="020B0606020202030204" pitchFamily="34" charset="0"/>
                <a:ea typeface="Arial"/>
                <a:cs typeface="Arial"/>
              </a:rPr>
              <a:t>obligatoires</a:t>
            </a:r>
            <a:r>
              <a:rPr lang="en-US" b="0" i="0" u="none" strike="noStrike" cap="none">
                <a:solidFill>
                  <a:schemeClr val="tx2"/>
                </a:solidFill>
                <a:latin typeface="Arial Narrow" panose="020B0606020202030204" pitchFamily="34" charset="0"/>
                <a:ea typeface="Arial"/>
                <a:cs typeface="Arial"/>
              </a:rPr>
              <a:t> (&lt;repository&gt;&lt;corpname&gt; et &lt;unittitle&gt; (</a:t>
            </a:r>
            <a:r>
              <a:rPr lang="en-US" b="0" i="0" u="none" strike="noStrike" cap="none" err="1">
                <a:solidFill>
                  <a:schemeClr val="tx2"/>
                </a:solidFill>
                <a:latin typeface="Arial Narrow" panose="020B0606020202030204" pitchFamily="34" charset="0"/>
                <a:ea typeface="Arial"/>
                <a:cs typeface="Arial"/>
              </a:rPr>
              <a:t>ou</a:t>
            </a:r>
            <a:r>
              <a:rPr lang="en-US" b="0" i="0" u="none" strike="noStrike" cap="none">
                <a:solidFill>
                  <a:schemeClr val="tx2"/>
                </a:solidFill>
                <a:latin typeface="Arial Narrow" panose="020B0606020202030204" pitchFamily="34" charset="0"/>
                <a:ea typeface="Arial"/>
                <a:cs typeface="Arial"/>
              </a:rPr>
              <a:t> &lt;unitid&gt;) :</a:t>
            </a:r>
          </a:p>
          <a:p>
            <a:pPr marL="0" marR="0" lvl="0" indent="0" algn="l">
              <a:spcBef>
                <a:spcPts val="0"/>
              </a:spcBef>
              <a:spcAft>
                <a:spcPts val="0"/>
              </a:spcAft>
              <a:buSzPct val="25000"/>
              <a:buNone/>
              <a:defRPr/>
            </a:pPr>
            <a:r>
              <a:rPr lang="en-US" b="1">
                <a:solidFill>
                  <a:schemeClr val="tx2"/>
                </a:solidFill>
                <a:latin typeface="Arial Narrow" panose="020B0606020202030204" pitchFamily="34" charset="0"/>
                <a:ea typeface="Arial"/>
                <a:cs typeface="Arial"/>
              </a:rPr>
              <a:t>&lt;arrangement&gt;</a:t>
            </a:r>
            <a:r>
              <a:rPr lang="en-US" b="1" i="0" u="none" strike="noStrike" cap="none">
                <a:solidFill>
                  <a:schemeClr val="tx2"/>
                </a:solidFill>
                <a:latin typeface="Arial Narrow" panose="020B0606020202030204" pitchFamily="34" charset="0"/>
                <a:ea typeface="Arial"/>
                <a:cs typeface="Arial"/>
              </a:rPr>
              <a:t> </a:t>
            </a:r>
            <a:endParaRPr sz="2400" b="1">
              <a:solidFill>
                <a:schemeClr val="tx2"/>
              </a:solidFill>
              <a:latin typeface="Arial Narrow" panose="020B0606020202030204" pitchFamily="34" charset="0"/>
            </a:endParaRPr>
          </a:p>
        </p:txBody>
      </p:sp>
    </p:spTree>
    <p:extLst>
      <p:ext uri="{BB962C8B-B14F-4D97-AF65-F5344CB8AC3E}">
        <p14:creationId xmlns:p14="http://schemas.microsoft.com/office/powerpoint/2010/main" val="2633312006"/>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286"/>
          <p:cNvSpPr>
            <a:spLocks noGrp="1"/>
          </p:cNvSpPr>
          <p:nvPr>
            <p:ph type="body" idx="1"/>
          </p:nvPr>
        </p:nvSpPr>
        <p:spPr>
          <a:xfrm>
            <a:off x="457200" y="1181654"/>
            <a:ext cx="8225352" cy="5282157"/>
          </a:xfrm>
        </p:spPr>
        <p:txBody>
          <a:bodyPr>
            <a:normAutofit/>
          </a:bodyPr>
          <a:lstStyle/>
          <a:p>
            <a:pPr lvl="0"/>
            <a:r>
              <a:rPr lang="fr-FR"/>
              <a:t>XML autorise tout un chacun à créer ses propres balises… mais pour travailler ensemble et partager des données, ça peut être gênant…</a:t>
            </a:r>
          </a:p>
          <a:p>
            <a:pPr lvl="1"/>
            <a:r>
              <a:rPr lang="fr-FR" sz="2400"/>
              <a:t>Il existe 2 moyens de créer des modèles de documents : </a:t>
            </a:r>
          </a:p>
          <a:p>
            <a:pPr lvl="2"/>
            <a:r>
              <a:rPr lang="fr-FR" sz="2000">
                <a:latin typeface="Arial Narrow" panose="020B0606020202030204" pitchFamily="34" charset="0"/>
                <a:ea typeface="Verdana"/>
              </a:rPr>
              <a:t>Une DTD (Document Type </a:t>
            </a:r>
            <a:r>
              <a:rPr lang="fr-FR" sz="2000" err="1">
                <a:latin typeface="Arial Narrow" panose="020B0606020202030204" pitchFamily="34" charset="0"/>
                <a:ea typeface="Verdana"/>
              </a:rPr>
              <a:t>Definition</a:t>
            </a:r>
            <a:r>
              <a:rPr lang="fr-FR" sz="2000">
                <a:latin typeface="Arial Narrow" panose="020B0606020202030204" pitchFamily="34" charset="0"/>
                <a:ea typeface="Verdana"/>
              </a:rPr>
              <a:t>), </a:t>
            </a:r>
          </a:p>
          <a:p>
            <a:pPr lvl="2"/>
            <a:r>
              <a:rPr lang="fr-FR" sz="2000">
                <a:ea typeface="Verdana"/>
              </a:rPr>
              <a:t>Un </a:t>
            </a:r>
            <a:r>
              <a:rPr lang="fr-FR" sz="2000">
                <a:latin typeface="Arial Narrow" panose="020B0606020202030204" pitchFamily="34" charset="0"/>
                <a:ea typeface="Verdana"/>
              </a:rPr>
              <a:t>XML </a:t>
            </a:r>
            <a:r>
              <a:rPr lang="fr-FR" sz="2000" err="1">
                <a:latin typeface="Arial Narrow" panose="020B0606020202030204" pitchFamily="34" charset="0"/>
                <a:ea typeface="Verdana"/>
              </a:rPr>
              <a:t>Schema</a:t>
            </a:r>
            <a:r>
              <a:rPr lang="fr-FR" sz="2000">
                <a:latin typeface="Arial Narrow" panose="020B0606020202030204" pitchFamily="34" charset="0"/>
                <a:ea typeface="Verdana"/>
              </a:rPr>
              <a:t> </a:t>
            </a:r>
          </a:p>
          <a:p>
            <a:pPr marL="685800" lvl="2" indent="0">
              <a:buNone/>
            </a:pPr>
            <a:r>
              <a:rPr lang="fr-FR" sz="2000">
                <a:ea typeface="Verdana"/>
                <a:sym typeface="Wingdings" panose="05000000000000000000" pitchFamily="2" charset="2"/>
              </a:rPr>
              <a:t></a:t>
            </a:r>
            <a:r>
              <a:rPr lang="fr-FR" sz="2000">
                <a:latin typeface="Arial Narrow" panose="020B0606020202030204" pitchFamily="34" charset="0"/>
                <a:ea typeface="Verdana"/>
              </a:rPr>
              <a:t>qui définissent les éléments autorisés, le type de données que chacun peut contenir, la hiérarchie possible, les attributs et les valeurs permises, etc</a:t>
            </a:r>
            <a:r>
              <a:rPr lang="fr-FR" sz="2000">
                <a:ea typeface="Verdana"/>
              </a:rPr>
              <a:t>.</a:t>
            </a:r>
            <a:r>
              <a:rPr lang="fr-FR" sz="2000">
                <a:latin typeface="Arial Narrow" panose="020B0606020202030204" pitchFamily="34" charset="0"/>
                <a:ea typeface="Verdana"/>
              </a:rPr>
              <a:t>.</a:t>
            </a:r>
          </a:p>
          <a:p>
            <a:pPr lvl="1">
              <a:buFont typeface="Wingdings" panose="05000000000000000000" pitchFamily="2" charset="2"/>
              <a:buChar char="è"/>
            </a:pPr>
            <a:endParaRPr lang="fr-FR" sz="2400">
              <a:solidFill>
                <a:srgbClr val="FFFFFF"/>
              </a:solidFill>
              <a:ea typeface="Verdana"/>
            </a:endParaRPr>
          </a:p>
          <a:p>
            <a:pPr lvl="1">
              <a:buFont typeface="Wingdings" panose="05000000000000000000" pitchFamily="2" charset="2"/>
              <a:buChar char="è"/>
            </a:pPr>
            <a:r>
              <a:rPr lang="fr-FR" sz="2400">
                <a:ea typeface="Verdana"/>
              </a:rPr>
              <a:t>La version actuelle d’EAD utilisée en France est une </a:t>
            </a:r>
            <a:r>
              <a:rPr lang="fr-FR" sz="2400" b="1">
                <a:solidFill>
                  <a:srgbClr val="F79646"/>
                </a:solidFill>
                <a:ea typeface="Verdana"/>
              </a:rPr>
              <a:t>DTD </a:t>
            </a:r>
            <a:r>
              <a:rPr lang="fr-FR" sz="2400">
                <a:ea typeface="Verdana"/>
              </a:rPr>
              <a:t>(2002) </a:t>
            </a:r>
          </a:p>
          <a:p>
            <a:pPr marL="342900" lvl="1" indent="0">
              <a:buNone/>
            </a:pPr>
            <a:endParaRPr lang="fr-FR" sz="2400" b="1">
              <a:solidFill>
                <a:srgbClr val="F79646"/>
              </a:solidFill>
              <a:ea typeface="Verdana"/>
            </a:endParaRPr>
          </a:p>
          <a:p>
            <a:pPr marL="0" lvl="0" indent="0">
              <a:buNone/>
            </a:pPr>
            <a:endParaRPr lang="fr-FR"/>
          </a:p>
        </p:txBody>
      </p:sp>
      <p:sp>
        <p:nvSpPr>
          <p:cNvPr id="7" name="Espace réservé du pied de page 5"/>
          <p:cNvSpPr>
            <a:spLocks noGrp="1"/>
          </p:cNvSpPr>
          <p:nvPr>
            <p:ph type="ftr" idx="11"/>
          </p:nvPr>
        </p:nvSpPr>
        <p:spPr>
          <a:xfrm>
            <a:off x="442325" y="6312534"/>
            <a:ext cx="7558676" cy="365125"/>
          </a:xfrm>
        </p:spPr>
        <p:txBody>
          <a:bodyPr/>
          <a:lstStyle/>
          <a:p>
            <a:r>
              <a:rPr lang="fr-FR" sz="1050" b="1">
                <a:solidFill>
                  <a:schemeClr val="tx2"/>
                </a:solidFill>
              </a:rPr>
              <a:t>Dictionnaire des balises EAD </a:t>
            </a:r>
            <a:r>
              <a:rPr lang="fr-FR" sz="1050">
                <a:solidFill>
                  <a:schemeClr val="tx2"/>
                </a:solidFill>
              </a:rPr>
              <a:t>: https://francearchives.fr/file/0def64f5a10f3f1ae03fdea59399a3e0755ef157/static_1066.pdf</a:t>
            </a:r>
          </a:p>
          <a:p>
            <a:endParaRPr lang="fr-FR"/>
          </a:p>
        </p:txBody>
      </p:sp>
      <p:sp>
        <p:nvSpPr>
          <p:cNvPr id="4" name="Shape 285"/>
          <p:cNvSpPr>
            <a:spLocks noGrp="1"/>
          </p:cNvSpPr>
          <p:nvPr>
            <p:ph type="title"/>
          </p:nvPr>
        </p:nvSpPr>
        <p:spPr/>
        <p:txBody>
          <a:bodyPr/>
          <a:lstStyle/>
          <a:p>
            <a:pPr lvl="0"/>
            <a:r>
              <a:rPr lang="fr-FR"/>
              <a:t>De XML à EAD</a:t>
            </a:r>
          </a:p>
        </p:txBody>
      </p:sp>
      <p:sp>
        <p:nvSpPr>
          <p:cNvPr id="2" name="Espace réservé du numéro de diapositive 2">
            <a:extLst>
              <a:ext uri="{FF2B5EF4-FFF2-40B4-BE49-F238E27FC236}">
                <a16:creationId xmlns:a16="http://schemas.microsoft.com/office/drawing/2014/main" id="{B6259FEA-2333-C845-EA7A-4605ABECB32A}"/>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14</a:t>
            </a:fld>
            <a:endParaRPr lang="fr-FR"/>
          </a:p>
        </p:txBody>
      </p:sp>
    </p:spTree>
    <p:extLst>
      <p:ext uri="{BB962C8B-B14F-4D97-AF65-F5344CB8AC3E}">
        <p14:creationId xmlns:p14="http://schemas.microsoft.com/office/powerpoint/2010/main" val="7426664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Image 8">
            <a:hlinkClick r:id="rId3"/>
            <a:extLst>
              <a:ext uri="{FF2B5EF4-FFF2-40B4-BE49-F238E27FC236}">
                <a16:creationId xmlns:a16="http://schemas.microsoft.com/office/drawing/2014/main" id="{878F613E-57EB-8EF9-659B-02E5A661713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bwMode="auto">
          <a:xfrm>
            <a:off x="268693" y="187868"/>
            <a:ext cx="5974796" cy="1732981"/>
          </a:xfrm>
          <a:prstGeom prst="rect">
            <a:avLst/>
          </a:prstGeom>
        </p:spPr>
      </p:pic>
      <p:sp>
        <p:nvSpPr>
          <p:cNvPr id="2" name="Espace réservé du numéro de diapositive 2">
            <a:extLst>
              <a:ext uri="{FF2B5EF4-FFF2-40B4-BE49-F238E27FC236}">
                <a16:creationId xmlns:a16="http://schemas.microsoft.com/office/drawing/2014/main" id="{F7DA529C-9651-608F-DD09-77B0FC0F22BC}"/>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140</a:t>
            </a:fld>
            <a:endParaRPr lang="fr-FR"/>
          </a:p>
        </p:txBody>
      </p:sp>
      <p:pic>
        <p:nvPicPr>
          <p:cNvPr id="6" name="Image 5">
            <a:extLst>
              <a:ext uri="{FF2B5EF4-FFF2-40B4-BE49-F238E27FC236}">
                <a16:creationId xmlns:a16="http://schemas.microsoft.com/office/drawing/2014/main" id="{7218E0A3-7207-7793-4B1C-F8E8E2992F3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349659" y="444110"/>
            <a:ext cx="5772586" cy="5434789"/>
          </a:xfrm>
          <a:prstGeom prst="rect">
            <a:avLst/>
          </a:prstGeom>
        </p:spPr>
      </p:pic>
      <p:pic>
        <p:nvPicPr>
          <p:cNvPr id="11" name="Image 10">
            <a:extLst>
              <a:ext uri="{FF2B5EF4-FFF2-40B4-BE49-F238E27FC236}">
                <a16:creationId xmlns:a16="http://schemas.microsoft.com/office/drawing/2014/main" id="{CBF0AEDE-D16C-13B9-7CC0-D68189C8B564}"/>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Lst>
          </a:blip>
          <a:srcRect b="12205"/>
          <a:stretch/>
        </p:blipFill>
        <p:spPr>
          <a:xfrm>
            <a:off x="2521547" y="674777"/>
            <a:ext cx="5872600" cy="5554573"/>
          </a:xfrm>
          <a:prstGeom prst="rect">
            <a:avLst/>
          </a:prstGeom>
        </p:spPr>
      </p:pic>
      <p:pic>
        <p:nvPicPr>
          <p:cNvPr id="13" name="Image 12">
            <a:extLst>
              <a:ext uri="{FF2B5EF4-FFF2-40B4-BE49-F238E27FC236}">
                <a16:creationId xmlns:a16="http://schemas.microsoft.com/office/drawing/2014/main" id="{B447B4CA-9701-DBA7-EADB-E75FB2B16080}"/>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3256091" y="737499"/>
            <a:ext cx="5724726" cy="5748093"/>
          </a:xfrm>
          <a:prstGeom prst="rect">
            <a:avLst/>
          </a:prstGeom>
        </p:spPr>
      </p:pic>
      <p:grpSp>
        <p:nvGrpSpPr>
          <p:cNvPr id="43" name="Groupe 42">
            <a:extLst>
              <a:ext uri="{FF2B5EF4-FFF2-40B4-BE49-F238E27FC236}">
                <a16:creationId xmlns:a16="http://schemas.microsoft.com/office/drawing/2014/main" id="{ED8C5982-94E5-1C95-4F4E-25C93E78C3E5}"/>
              </a:ext>
            </a:extLst>
          </p:cNvPr>
          <p:cNvGrpSpPr/>
          <p:nvPr/>
        </p:nvGrpSpPr>
        <p:grpSpPr>
          <a:xfrm>
            <a:off x="4464838" y="569521"/>
            <a:ext cx="4659283" cy="5687189"/>
            <a:chOff x="4464838" y="569521"/>
            <a:chExt cx="4659283" cy="5687189"/>
          </a:xfrm>
          <a:effectLst>
            <a:outerShdw blurRad="50800" dist="38100" dir="13500000" algn="br" rotWithShape="0">
              <a:prstClr val="black">
                <a:alpha val="40000"/>
              </a:prstClr>
            </a:outerShdw>
          </a:effectLst>
        </p:grpSpPr>
        <p:pic>
          <p:nvPicPr>
            <p:cNvPr id="17" name="Image 16">
              <a:extLst>
                <a:ext uri="{FF2B5EF4-FFF2-40B4-BE49-F238E27FC236}">
                  <a16:creationId xmlns:a16="http://schemas.microsoft.com/office/drawing/2014/main" id="{C53D7289-2289-8DA5-856B-C6574652C140}"/>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50000"/>
                      </a14:imgEffect>
                    </a14:imgLayer>
                  </a14:imgProps>
                </a:ext>
              </a:extLst>
            </a:blip>
            <a:srcRect l="2487" r="15349"/>
            <a:stretch/>
          </p:blipFill>
          <p:spPr>
            <a:xfrm>
              <a:off x="4468494" y="569521"/>
              <a:ext cx="4512311" cy="4225026"/>
            </a:xfrm>
            <a:prstGeom prst="rect">
              <a:avLst/>
            </a:prstGeom>
          </p:spPr>
        </p:pic>
        <p:pic>
          <p:nvPicPr>
            <p:cNvPr id="19" name="Image 18">
              <a:extLst>
                <a:ext uri="{FF2B5EF4-FFF2-40B4-BE49-F238E27FC236}">
                  <a16:creationId xmlns:a16="http://schemas.microsoft.com/office/drawing/2014/main" id="{C387FC5E-73C4-23FE-C1A9-297E712EE3EA}"/>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Lst>
            </a:blip>
            <a:stretch>
              <a:fillRect/>
            </a:stretch>
          </p:blipFill>
          <p:spPr>
            <a:xfrm>
              <a:off x="4468493" y="4960265"/>
              <a:ext cx="4446684" cy="1296445"/>
            </a:xfrm>
            <a:prstGeom prst="rect">
              <a:avLst/>
            </a:prstGeom>
          </p:spPr>
        </p:pic>
        <p:sp>
          <p:nvSpPr>
            <p:cNvPr id="40" name="Rectangle 39">
              <a:extLst>
                <a:ext uri="{FF2B5EF4-FFF2-40B4-BE49-F238E27FC236}">
                  <a16:creationId xmlns:a16="http://schemas.microsoft.com/office/drawing/2014/main" id="{B465DC8C-4298-E779-2B91-DDEA9BFFC00A}"/>
                </a:ext>
              </a:extLst>
            </p:cNvPr>
            <p:cNvSpPr/>
            <p:nvPr/>
          </p:nvSpPr>
          <p:spPr bwMode="auto">
            <a:xfrm>
              <a:off x="4464838" y="4794547"/>
              <a:ext cx="4659283" cy="239469"/>
            </a:xfrm>
            <a:prstGeom prst="rect">
              <a:avLst/>
            </a:prstGeom>
            <a:solidFill>
              <a:schemeClr val="lt1"/>
            </a:solidFill>
            <a:ln w="9525" cap="flat" cmpd="sng">
              <a:solidFill>
                <a:schemeClr val="bg1"/>
              </a:solidFill>
              <a:prstDash val="solid"/>
              <a:round/>
              <a:headEnd type="none" w="med" len="med"/>
              <a:tailEnd type="none" w="med" len="med"/>
            </a:ln>
            <a:effectLst/>
          </p:spPr>
          <p:txBody>
            <a:bodyPr lIns="108000" tIns="108000" rIns="108000" bIns="108000" rtlCol="0" anchor="ctr" anchorCtr="0">
              <a:noAutofit/>
            </a:bodyPr>
            <a:lstStyle/>
            <a:p>
              <a:pPr marL="0" marR="0" indent="0" algn="l">
                <a:spcBef>
                  <a:spcPts val="0"/>
                </a:spcBef>
                <a:spcAft>
                  <a:spcPts val="0"/>
                </a:spcAft>
                <a:buSzPct val="25000"/>
                <a:buNone/>
              </a:pPr>
              <a:endParaRPr lang="fr-FR" sz="1200" b="0" i="0" u="none" strike="noStrike" cap="none">
                <a:latin typeface="Arial Narrow" panose="020B0606020202030204" pitchFamily="34" charset="0"/>
                <a:ea typeface="Arial"/>
                <a:cs typeface="Arial"/>
              </a:endParaRPr>
            </a:p>
          </p:txBody>
        </p:sp>
      </p:grpSp>
      <p:sp>
        <p:nvSpPr>
          <p:cNvPr id="7" name="Shape 108">
            <a:extLst>
              <a:ext uri="{FF2B5EF4-FFF2-40B4-BE49-F238E27FC236}">
                <a16:creationId xmlns:a16="http://schemas.microsoft.com/office/drawing/2014/main" id="{2232C80A-5936-ECB7-8DE5-F738FFEBC8EE}"/>
              </a:ext>
            </a:extLst>
          </p:cNvPr>
          <p:cNvSpPr>
            <a:spLocks/>
          </p:cNvSpPr>
          <p:nvPr/>
        </p:nvSpPr>
        <p:spPr bwMode="auto">
          <a:xfrm>
            <a:off x="7288658" y="941566"/>
            <a:ext cx="1511055" cy="365125"/>
          </a:xfrm>
          <a:prstGeom prst="rect">
            <a:avLst/>
          </a:prstGeom>
          <a:solidFill>
            <a:schemeClr val="lt1"/>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a:buSzPct val="25000"/>
              <a:defRPr/>
            </a:pPr>
            <a:r>
              <a:rPr lang="fr-FR" b="0" i="0" u="none" strike="noStrike" cap="none">
                <a:latin typeface="Arial Narrow" panose="020B0606020202030204" pitchFamily="34" charset="0"/>
                <a:ea typeface="Arial"/>
                <a:cs typeface="Arial"/>
              </a:rPr>
              <a:t>id=FileId-2403</a:t>
            </a:r>
            <a:endParaRPr sz="2800">
              <a:latin typeface="Arial Narrow" panose="020B0606020202030204" pitchFamily="34" charset="0"/>
            </a:endParaRPr>
          </a:p>
        </p:txBody>
      </p:sp>
      <p:sp>
        <p:nvSpPr>
          <p:cNvPr id="20" name="Shape 108">
            <a:extLst>
              <a:ext uri="{FF2B5EF4-FFF2-40B4-BE49-F238E27FC236}">
                <a16:creationId xmlns:a16="http://schemas.microsoft.com/office/drawing/2014/main" id="{3150062D-EE47-F2CE-0C5D-2152F1CD5F5D}"/>
              </a:ext>
            </a:extLst>
          </p:cNvPr>
          <p:cNvSpPr>
            <a:spLocks/>
          </p:cNvSpPr>
          <p:nvPr/>
        </p:nvSpPr>
        <p:spPr bwMode="auto">
          <a:xfrm>
            <a:off x="6243489" y="1839026"/>
            <a:ext cx="2767245" cy="2028124"/>
          </a:xfrm>
          <a:prstGeom prst="rect">
            <a:avLst/>
          </a:prstGeom>
          <a:solidFill>
            <a:schemeClr val="lt1"/>
          </a:solidFill>
          <a:ln w="12700" cap="flat" cmpd="sng">
            <a:solidFill>
              <a:schemeClr val="tx2"/>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l">
              <a:spcBef>
                <a:spcPts val="0"/>
              </a:spcBef>
              <a:spcAft>
                <a:spcPts val="0"/>
              </a:spcAft>
              <a:buSzPct val="25000"/>
              <a:buNone/>
              <a:defRPr/>
            </a:pPr>
            <a:r>
              <a:rPr lang="en-US" sz="2000" b="0" i="0" u="none" strike="noStrike" cap="none">
                <a:solidFill>
                  <a:schemeClr val="tx2"/>
                </a:solidFill>
                <a:latin typeface="Arial Narrow" panose="020B0606020202030204" pitchFamily="34" charset="0"/>
                <a:ea typeface="Arial"/>
                <a:cs typeface="Arial"/>
              </a:rPr>
              <a:t>On entre dans un fonds =&gt; dernier </a:t>
            </a:r>
            <a:r>
              <a:rPr lang="en-US" sz="2000" b="0" i="0" u="none" strike="noStrike" cap="none" err="1">
                <a:solidFill>
                  <a:schemeClr val="tx2"/>
                </a:solidFill>
                <a:latin typeface="Arial Narrow" panose="020B0606020202030204" pitchFamily="34" charset="0"/>
                <a:ea typeface="Arial"/>
                <a:cs typeface="Arial"/>
              </a:rPr>
              <a:t>niveau</a:t>
            </a:r>
            <a:r>
              <a:rPr lang="en-US" sz="2000" b="0" i="0" u="none" strike="noStrike" cap="none">
                <a:solidFill>
                  <a:schemeClr val="tx2"/>
                </a:solidFill>
                <a:latin typeface="Arial Narrow" panose="020B0606020202030204" pitchFamily="34" charset="0"/>
                <a:ea typeface="Arial"/>
                <a:cs typeface="Arial"/>
              </a:rPr>
              <a:t> de </a:t>
            </a:r>
            <a:r>
              <a:rPr lang="en-US" sz="2000" b="0" i="0" u="none" strike="noStrike" cap="none" err="1">
                <a:solidFill>
                  <a:schemeClr val="tx2"/>
                </a:solidFill>
                <a:latin typeface="Arial Narrow" panose="020B0606020202030204" pitchFamily="34" charset="0"/>
                <a:ea typeface="Arial"/>
                <a:cs typeface="Arial"/>
              </a:rPr>
              <a:t>fichier</a:t>
            </a:r>
            <a:r>
              <a:rPr lang="en-US" sz="2000" b="0" i="0" u="none" strike="noStrike" cap="none">
                <a:solidFill>
                  <a:schemeClr val="tx2"/>
                </a:solidFill>
                <a:latin typeface="Arial Narrow" panose="020B0606020202030204" pitchFamily="34" charset="0"/>
                <a:ea typeface="Arial"/>
                <a:cs typeface="Arial"/>
              </a:rPr>
              <a:t> EAD </a:t>
            </a:r>
            <a:r>
              <a:rPr lang="en-US" sz="2000" b="0" i="0" u="none" strike="noStrike" cap="none" err="1">
                <a:solidFill>
                  <a:schemeClr val="tx2"/>
                </a:solidFill>
                <a:latin typeface="Arial Narrow" panose="020B0606020202030204" pitchFamily="34" charset="0"/>
                <a:ea typeface="Arial"/>
                <a:cs typeface="Arial"/>
              </a:rPr>
              <a:t>inclus</a:t>
            </a:r>
            <a:endParaRPr lang="en-US" sz="2000" b="0" i="0" u="none" strike="noStrike" cap="none">
              <a:solidFill>
                <a:schemeClr val="tx2"/>
              </a:solidFill>
              <a:latin typeface="Arial Narrow" panose="020B0606020202030204" pitchFamily="34" charset="0"/>
              <a:ea typeface="Arial"/>
              <a:cs typeface="Arial"/>
            </a:endParaRPr>
          </a:p>
          <a:p>
            <a:pPr marL="0" marR="0" lvl="0" indent="0" algn="l">
              <a:spcBef>
                <a:spcPts val="0"/>
              </a:spcBef>
              <a:spcAft>
                <a:spcPts val="0"/>
              </a:spcAft>
              <a:buSzPct val="25000"/>
              <a:buNone/>
              <a:defRPr/>
            </a:pPr>
            <a:r>
              <a:rPr lang="en-US" sz="2000">
                <a:solidFill>
                  <a:schemeClr val="tx2"/>
                </a:solidFill>
                <a:latin typeface="Arial Narrow" panose="020B0606020202030204" pitchFamily="34" charset="0"/>
                <a:ea typeface="Arial"/>
                <a:cs typeface="Arial"/>
                <a:sym typeface="Wingdings" panose="05000000000000000000" pitchFamily="2" charset="2"/>
              </a:rPr>
              <a:t></a:t>
            </a:r>
            <a:r>
              <a:rPr lang="en-US" sz="2000">
                <a:solidFill>
                  <a:schemeClr val="tx2"/>
                </a:solidFill>
                <a:latin typeface="Arial Narrow" panose="020B0606020202030204" pitchFamily="34" charset="0"/>
                <a:ea typeface="Arial"/>
                <a:cs typeface="Arial"/>
              </a:rPr>
              <a:t> </a:t>
            </a:r>
            <a:r>
              <a:rPr lang="en-US" sz="2000" err="1">
                <a:solidFill>
                  <a:schemeClr val="tx2"/>
                </a:solidFill>
                <a:latin typeface="Arial Narrow" panose="020B0606020202030204" pitchFamily="34" charset="0"/>
                <a:ea typeface="Arial"/>
                <a:cs typeface="Arial"/>
              </a:rPr>
              <a:t>Contient</a:t>
            </a:r>
            <a:r>
              <a:rPr lang="en-US" sz="2000">
                <a:solidFill>
                  <a:schemeClr val="tx2"/>
                </a:solidFill>
                <a:latin typeface="Arial Narrow" panose="020B0606020202030204" pitchFamily="34" charset="0"/>
                <a:ea typeface="Arial"/>
                <a:cs typeface="Arial"/>
              </a:rPr>
              <a:t> un &lt;</a:t>
            </a:r>
            <a:r>
              <a:rPr lang="en-US" sz="2000" err="1">
                <a:solidFill>
                  <a:schemeClr val="tx2"/>
                </a:solidFill>
                <a:latin typeface="Arial Narrow" panose="020B0606020202030204" pitchFamily="34" charset="0"/>
                <a:ea typeface="Arial"/>
                <a:cs typeface="Arial"/>
              </a:rPr>
              <a:t>archdesc</a:t>
            </a:r>
            <a:r>
              <a:rPr lang="en-US" sz="2000">
                <a:solidFill>
                  <a:schemeClr val="tx2"/>
                </a:solidFill>
                <a:latin typeface="Arial Narrow" panose="020B0606020202030204" pitchFamily="34" charset="0"/>
                <a:ea typeface="Arial"/>
                <a:cs typeface="Arial"/>
              </a:rPr>
              <a:t>&gt; </a:t>
            </a:r>
            <a:r>
              <a:rPr lang="en-US" sz="2000" err="1">
                <a:solidFill>
                  <a:schemeClr val="tx2"/>
                </a:solidFill>
                <a:latin typeface="Arial Narrow" panose="020B0606020202030204" pitchFamily="34" charset="0"/>
                <a:ea typeface="Arial"/>
                <a:cs typeface="Arial"/>
              </a:rPr>
              <a:t>complet</a:t>
            </a:r>
            <a:r>
              <a:rPr lang="en-US" sz="2000">
                <a:solidFill>
                  <a:schemeClr val="tx2"/>
                </a:solidFill>
                <a:latin typeface="Arial Narrow" panose="020B0606020202030204" pitchFamily="34" charset="0"/>
                <a:ea typeface="Arial"/>
                <a:cs typeface="Arial"/>
              </a:rPr>
              <a:t> + &lt;</a:t>
            </a:r>
            <a:r>
              <a:rPr lang="en-US" sz="2000" b="0" i="0" u="none" strike="noStrike" cap="none" err="1">
                <a:solidFill>
                  <a:schemeClr val="tx2"/>
                </a:solidFill>
                <a:latin typeface="Arial Narrow" panose="020B0606020202030204" pitchFamily="34" charset="0"/>
                <a:ea typeface="Arial"/>
                <a:cs typeface="Arial"/>
              </a:rPr>
              <a:t>dsc</a:t>
            </a:r>
            <a:r>
              <a:rPr lang="en-US" sz="2000" b="0" i="0" u="none" strike="noStrike" cap="none">
                <a:solidFill>
                  <a:schemeClr val="tx2"/>
                </a:solidFill>
                <a:latin typeface="Arial Narrow" panose="020B0606020202030204" pitchFamily="34" charset="0"/>
                <a:ea typeface="Arial"/>
                <a:cs typeface="Arial"/>
              </a:rPr>
              <a:t>&gt;avec </a:t>
            </a:r>
            <a:r>
              <a:rPr lang="en-US" sz="2000" b="0" i="0" u="none" strike="noStrike" cap="none" err="1">
                <a:solidFill>
                  <a:schemeClr val="tx2"/>
                </a:solidFill>
                <a:latin typeface="Arial Narrow" panose="020B0606020202030204" pitchFamily="34" charset="0"/>
                <a:ea typeface="Arial"/>
                <a:cs typeface="Arial"/>
              </a:rPr>
              <a:t>tous</a:t>
            </a:r>
            <a:r>
              <a:rPr lang="en-US" sz="2000" b="0" i="0" u="none" strike="noStrike" cap="none">
                <a:solidFill>
                  <a:schemeClr val="tx2"/>
                </a:solidFill>
                <a:latin typeface="Arial Narrow" panose="020B0606020202030204" pitchFamily="34" charset="0"/>
                <a:ea typeface="Arial"/>
                <a:cs typeface="Arial"/>
              </a:rPr>
              <a:t> </a:t>
            </a:r>
            <a:r>
              <a:rPr lang="en-US" sz="2000" b="0" i="0" u="none" strike="noStrike" cap="none" err="1">
                <a:solidFill>
                  <a:schemeClr val="tx2"/>
                </a:solidFill>
                <a:latin typeface="Arial Narrow" panose="020B0606020202030204" pitchFamily="34" charset="0"/>
                <a:ea typeface="Arial"/>
                <a:cs typeface="Arial"/>
              </a:rPr>
              <a:t>ses</a:t>
            </a:r>
            <a:r>
              <a:rPr lang="en-US" sz="2000" b="0" i="0" u="none" strike="noStrike" cap="none">
                <a:solidFill>
                  <a:schemeClr val="tx2"/>
                </a:solidFill>
                <a:latin typeface="Arial Narrow" panose="020B0606020202030204" pitchFamily="34" charset="0"/>
                <a:ea typeface="Arial"/>
                <a:cs typeface="Arial"/>
              </a:rPr>
              <a:t> &lt;c&gt;</a:t>
            </a:r>
            <a:endParaRPr sz="3200" b="1">
              <a:solidFill>
                <a:schemeClr val="tx2"/>
              </a:solidFill>
              <a:latin typeface="Arial Narrow" panose="020B0606020202030204" pitchFamily="34" charset="0"/>
            </a:endParaRPr>
          </a:p>
        </p:txBody>
      </p:sp>
      <p:sp>
        <p:nvSpPr>
          <p:cNvPr id="22" name="Rectangle : coins arrondis 21">
            <a:extLst>
              <a:ext uri="{FF2B5EF4-FFF2-40B4-BE49-F238E27FC236}">
                <a16:creationId xmlns:a16="http://schemas.microsoft.com/office/drawing/2014/main" id="{427B7855-586B-AC2E-0A58-C7A1A84C6206}"/>
              </a:ext>
            </a:extLst>
          </p:cNvPr>
          <p:cNvSpPr/>
          <p:nvPr/>
        </p:nvSpPr>
        <p:spPr bwMode="auto">
          <a:xfrm>
            <a:off x="4564571" y="5210221"/>
            <a:ext cx="4196438" cy="355175"/>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 name="Connecteur droit 4">
            <a:extLst>
              <a:ext uri="{FF2B5EF4-FFF2-40B4-BE49-F238E27FC236}">
                <a16:creationId xmlns:a16="http://schemas.microsoft.com/office/drawing/2014/main" id="{A2204B39-51FB-3AF4-95E6-244DBE4AF9F6}"/>
              </a:ext>
            </a:extLst>
          </p:cNvPr>
          <p:cNvCxnSpPr>
            <a:cxnSpLocks/>
          </p:cNvCxnSpPr>
          <p:nvPr/>
        </p:nvCxnSpPr>
        <p:spPr bwMode="auto">
          <a:xfrm flipV="1">
            <a:off x="4464838" y="4797002"/>
            <a:ext cx="478824" cy="176099"/>
          </a:xfrm>
          <a:prstGeom prst="line">
            <a:avLst/>
          </a:prstGeom>
          <a:noFill/>
          <a:ln w="9525" cap="flat" cmpd="sng">
            <a:solidFill>
              <a:schemeClr val="bg1">
                <a:lumMod val="50000"/>
              </a:schemeClr>
            </a:solidFill>
            <a:prstDash val="solid"/>
            <a:round/>
            <a:headEnd type="none" w="med" len="med"/>
            <a:tailEnd type="none" w="lg" len="lg"/>
          </a:ln>
        </p:spPr>
      </p:cxnSp>
      <p:cxnSp>
        <p:nvCxnSpPr>
          <p:cNvPr id="8" name="Connecteur droit 7">
            <a:extLst>
              <a:ext uri="{FF2B5EF4-FFF2-40B4-BE49-F238E27FC236}">
                <a16:creationId xmlns:a16="http://schemas.microsoft.com/office/drawing/2014/main" id="{B28FC174-43DC-6F7E-B20B-29A0AD91D638}"/>
              </a:ext>
            </a:extLst>
          </p:cNvPr>
          <p:cNvCxnSpPr>
            <a:cxnSpLocks/>
          </p:cNvCxnSpPr>
          <p:nvPr/>
        </p:nvCxnSpPr>
        <p:spPr bwMode="auto">
          <a:xfrm flipV="1">
            <a:off x="5286641" y="4818737"/>
            <a:ext cx="303323" cy="129584"/>
          </a:xfrm>
          <a:prstGeom prst="line">
            <a:avLst/>
          </a:prstGeom>
          <a:noFill/>
          <a:ln w="9525" cap="flat" cmpd="sng">
            <a:solidFill>
              <a:schemeClr val="bg1">
                <a:lumMod val="50000"/>
              </a:schemeClr>
            </a:solidFill>
            <a:prstDash val="solid"/>
            <a:round/>
            <a:headEnd type="none" w="med" len="med"/>
            <a:tailEnd type="none" w="lg" len="lg"/>
          </a:ln>
        </p:spPr>
      </p:cxnSp>
      <p:cxnSp>
        <p:nvCxnSpPr>
          <p:cNvPr id="14" name="Connecteur droit 13">
            <a:extLst>
              <a:ext uri="{FF2B5EF4-FFF2-40B4-BE49-F238E27FC236}">
                <a16:creationId xmlns:a16="http://schemas.microsoft.com/office/drawing/2014/main" id="{7C411127-0C82-F0FF-EB35-200B6F383DF2}"/>
              </a:ext>
            </a:extLst>
          </p:cNvPr>
          <p:cNvCxnSpPr>
            <a:cxnSpLocks/>
          </p:cNvCxnSpPr>
          <p:nvPr/>
        </p:nvCxnSpPr>
        <p:spPr bwMode="auto">
          <a:xfrm flipV="1">
            <a:off x="5889867" y="4843510"/>
            <a:ext cx="315360" cy="144375"/>
          </a:xfrm>
          <a:prstGeom prst="line">
            <a:avLst/>
          </a:prstGeom>
          <a:noFill/>
          <a:ln w="9525" cap="flat" cmpd="sng">
            <a:solidFill>
              <a:schemeClr val="bg1">
                <a:lumMod val="50000"/>
              </a:schemeClr>
            </a:solidFill>
            <a:prstDash val="solid"/>
            <a:round/>
            <a:headEnd type="none" w="med" len="med"/>
            <a:tailEnd type="none" w="lg" len="lg"/>
          </a:ln>
        </p:spPr>
      </p:cxnSp>
      <p:cxnSp>
        <p:nvCxnSpPr>
          <p:cNvPr id="15" name="Connecteur droit 14">
            <a:extLst>
              <a:ext uri="{FF2B5EF4-FFF2-40B4-BE49-F238E27FC236}">
                <a16:creationId xmlns:a16="http://schemas.microsoft.com/office/drawing/2014/main" id="{42CFA4D8-6761-857E-40B5-8E4F36C2474D}"/>
              </a:ext>
            </a:extLst>
          </p:cNvPr>
          <p:cNvCxnSpPr>
            <a:cxnSpLocks/>
          </p:cNvCxnSpPr>
          <p:nvPr/>
        </p:nvCxnSpPr>
        <p:spPr bwMode="auto">
          <a:xfrm flipV="1">
            <a:off x="6808447" y="4832187"/>
            <a:ext cx="329239" cy="140914"/>
          </a:xfrm>
          <a:prstGeom prst="line">
            <a:avLst/>
          </a:prstGeom>
          <a:noFill/>
          <a:ln w="9525" cap="flat" cmpd="sng">
            <a:solidFill>
              <a:schemeClr val="bg1">
                <a:lumMod val="50000"/>
              </a:schemeClr>
            </a:solidFill>
            <a:prstDash val="solid"/>
            <a:round/>
            <a:headEnd type="none" w="med" len="med"/>
            <a:tailEnd type="none" w="lg" len="lg"/>
          </a:ln>
        </p:spPr>
      </p:cxnSp>
      <p:cxnSp>
        <p:nvCxnSpPr>
          <p:cNvPr id="16" name="Connecteur droit 15">
            <a:extLst>
              <a:ext uri="{FF2B5EF4-FFF2-40B4-BE49-F238E27FC236}">
                <a16:creationId xmlns:a16="http://schemas.microsoft.com/office/drawing/2014/main" id="{7F9906F8-7862-6348-1DC0-025197CE080A}"/>
              </a:ext>
            </a:extLst>
          </p:cNvPr>
          <p:cNvCxnSpPr>
            <a:cxnSpLocks/>
          </p:cNvCxnSpPr>
          <p:nvPr/>
        </p:nvCxnSpPr>
        <p:spPr bwMode="auto">
          <a:xfrm flipV="1">
            <a:off x="7849348" y="4856129"/>
            <a:ext cx="303305" cy="131756"/>
          </a:xfrm>
          <a:prstGeom prst="line">
            <a:avLst/>
          </a:prstGeom>
          <a:noFill/>
          <a:ln w="9525" cap="flat" cmpd="sng">
            <a:solidFill>
              <a:schemeClr val="bg1">
                <a:lumMod val="50000"/>
              </a:schemeClr>
            </a:solidFill>
            <a:prstDash val="solid"/>
            <a:round/>
            <a:headEnd type="none" w="med" len="med"/>
            <a:tailEnd type="none" w="lg" len="lg"/>
          </a:ln>
        </p:spPr>
      </p:cxnSp>
      <p:cxnSp>
        <p:nvCxnSpPr>
          <p:cNvPr id="23" name="Connecteur droit 22">
            <a:extLst>
              <a:ext uri="{FF2B5EF4-FFF2-40B4-BE49-F238E27FC236}">
                <a16:creationId xmlns:a16="http://schemas.microsoft.com/office/drawing/2014/main" id="{57129D44-9A6E-69FC-95E5-81F512ECD8ED}"/>
              </a:ext>
            </a:extLst>
          </p:cNvPr>
          <p:cNvCxnSpPr>
            <a:cxnSpLocks/>
          </p:cNvCxnSpPr>
          <p:nvPr/>
        </p:nvCxnSpPr>
        <p:spPr bwMode="auto">
          <a:xfrm>
            <a:off x="4929856" y="4800850"/>
            <a:ext cx="356791" cy="147471"/>
          </a:xfrm>
          <a:prstGeom prst="line">
            <a:avLst/>
          </a:prstGeom>
          <a:noFill/>
          <a:ln w="9525" cap="flat" cmpd="sng">
            <a:solidFill>
              <a:schemeClr val="bg1">
                <a:lumMod val="50000"/>
              </a:schemeClr>
            </a:solidFill>
            <a:prstDash val="solid"/>
            <a:round/>
            <a:headEnd type="none" w="med" len="med"/>
            <a:tailEnd type="none" w="lg" len="lg"/>
          </a:ln>
        </p:spPr>
      </p:cxnSp>
      <p:cxnSp>
        <p:nvCxnSpPr>
          <p:cNvPr id="25" name="Connecteur droit 24">
            <a:extLst>
              <a:ext uri="{FF2B5EF4-FFF2-40B4-BE49-F238E27FC236}">
                <a16:creationId xmlns:a16="http://schemas.microsoft.com/office/drawing/2014/main" id="{193201DC-3F27-37B2-5688-C5A8EDDD2606}"/>
              </a:ext>
            </a:extLst>
          </p:cNvPr>
          <p:cNvCxnSpPr/>
          <p:nvPr/>
        </p:nvCxnSpPr>
        <p:spPr bwMode="auto">
          <a:xfrm>
            <a:off x="5589964" y="4812434"/>
            <a:ext cx="299903" cy="176350"/>
          </a:xfrm>
          <a:prstGeom prst="line">
            <a:avLst/>
          </a:prstGeom>
          <a:noFill/>
          <a:ln w="9525" cap="flat" cmpd="sng">
            <a:solidFill>
              <a:schemeClr val="bg1">
                <a:lumMod val="50000"/>
              </a:schemeClr>
            </a:solidFill>
            <a:prstDash val="solid"/>
            <a:round/>
            <a:headEnd type="none" w="med" len="med"/>
            <a:tailEnd type="none" w="lg" len="lg"/>
          </a:ln>
        </p:spPr>
      </p:cxnSp>
      <p:cxnSp>
        <p:nvCxnSpPr>
          <p:cNvPr id="27" name="Connecteur droit 26">
            <a:extLst>
              <a:ext uri="{FF2B5EF4-FFF2-40B4-BE49-F238E27FC236}">
                <a16:creationId xmlns:a16="http://schemas.microsoft.com/office/drawing/2014/main" id="{567EC2A8-E2F4-BAB5-AFA5-015E2E26C409}"/>
              </a:ext>
            </a:extLst>
          </p:cNvPr>
          <p:cNvCxnSpPr/>
          <p:nvPr/>
        </p:nvCxnSpPr>
        <p:spPr bwMode="auto">
          <a:xfrm>
            <a:off x="6205239" y="4844403"/>
            <a:ext cx="603208" cy="128698"/>
          </a:xfrm>
          <a:prstGeom prst="line">
            <a:avLst/>
          </a:prstGeom>
          <a:noFill/>
          <a:ln w="9525" cap="flat" cmpd="sng">
            <a:solidFill>
              <a:schemeClr val="bg1">
                <a:lumMod val="50000"/>
              </a:schemeClr>
            </a:solidFill>
            <a:prstDash val="solid"/>
            <a:round/>
            <a:headEnd type="none" w="med" len="med"/>
            <a:tailEnd type="none" w="lg" len="lg"/>
          </a:ln>
        </p:spPr>
      </p:cxnSp>
      <p:cxnSp>
        <p:nvCxnSpPr>
          <p:cNvPr id="29" name="Connecteur droit 28">
            <a:extLst>
              <a:ext uri="{FF2B5EF4-FFF2-40B4-BE49-F238E27FC236}">
                <a16:creationId xmlns:a16="http://schemas.microsoft.com/office/drawing/2014/main" id="{4B7F6D63-438B-3F95-2986-DDA7878285D1}"/>
              </a:ext>
            </a:extLst>
          </p:cNvPr>
          <p:cNvCxnSpPr/>
          <p:nvPr/>
        </p:nvCxnSpPr>
        <p:spPr bwMode="auto">
          <a:xfrm>
            <a:off x="7122245" y="4832187"/>
            <a:ext cx="727103" cy="155698"/>
          </a:xfrm>
          <a:prstGeom prst="line">
            <a:avLst/>
          </a:prstGeom>
          <a:noFill/>
          <a:ln w="9525" cap="flat" cmpd="sng">
            <a:solidFill>
              <a:schemeClr val="bg1">
                <a:lumMod val="50000"/>
              </a:schemeClr>
            </a:solidFill>
            <a:prstDash val="solid"/>
            <a:round/>
            <a:headEnd type="none" w="med" len="med"/>
            <a:tailEnd type="none" w="lg" len="lg"/>
          </a:ln>
        </p:spPr>
      </p:cxnSp>
      <p:cxnSp>
        <p:nvCxnSpPr>
          <p:cNvPr id="31" name="Connecteur droit 30">
            <a:extLst>
              <a:ext uri="{FF2B5EF4-FFF2-40B4-BE49-F238E27FC236}">
                <a16:creationId xmlns:a16="http://schemas.microsoft.com/office/drawing/2014/main" id="{A7B7EA81-C516-2940-3D71-A917A263F0AE}"/>
              </a:ext>
            </a:extLst>
          </p:cNvPr>
          <p:cNvCxnSpPr/>
          <p:nvPr/>
        </p:nvCxnSpPr>
        <p:spPr bwMode="auto">
          <a:xfrm>
            <a:off x="8152653" y="4856129"/>
            <a:ext cx="976038" cy="168774"/>
          </a:xfrm>
          <a:prstGeom prst="line">
            <a:avLst/>
          </a:prstGeom>
          <a:noFill/>
          <a:ln w="9525" cap="flat" cmpd="sng">
            <a:solidFill>
              <a:schemeClr val="bg1">
                <a:lumMod val="50000"/>
              </a:schemeClr>
            </a:solidFill>
            <a:prstDash val="solid"/>
            <a:round/>
            <a:headEnd type="none" w="med" len="med"/>
            <a:tailEnd type="none" w="lg" len="lg"/>
          </a:ln>
        </p:spPr>
      </p:cxnSp>
      <p:sp>
        <p:nvSpPr>
          <p:cNvPr id="4" name="Shape 666"/>
          <p:cNvSpPr>
            <a:spLocks noGrp="1"/>
          </p:cNvSpPr>
          <p:nvPr>
            <p:ph type="title"/>
          </p:nvPr>
        </p:nvSpPr>
        <p:spPr>
          <a:xfrm>
            <a:off x="3646841" y="115793"/>
            <a:ext cx="4354159" cy="527538"/>
          </a:xfrm>
        </p:spPr>
        <p:txBody>
          <a:bodyPr>
            <a:normAutofit/>
          </a:bodyPr>
          <a:lstStyle/>
          <a:p>
            <a:pPr lvl="0"/>
            <a:r>
              <a:rPr lang="fr-FR"/>
              <a:t>Navigation dans l’arborescence</a:t>
            </a:r>
          </a:p>
        </p:txBody>
      </p:sp>
    </p:spTree>
    <p:extLst>
      <p:ext uri="{BB962C8B-B14F-4D97-AF65-F5344CB8AC3E}">
        <p14:creationId xmlns:p14="http://schemas.microsoft.com/office/powerpoint/2010/main" val="2814159563"/>
      </p:ext>
    </p:extLst>
  </p:cSld>
  <p:clrMapOvr>
    <a:masterClrMapping/>
  </p:clrMapOvr>
  <p:transition spd="med">
    <p:fade/>
  </p:transition>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Image 8">
            <a:hlinkClick r:id="rId3"/>
            <a:extLst>
              <a:ext uri="{FF2B5EF4-FFF2-40B4-BE49-F238E27FC236}">
                <a16:creationId xmlns:a16="http://schemas.microsoft.com/office/drawing/2014/main" id="{878F613E-57EB-8EF9-659B-02E5A661713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bwMode="auto">
          <a:xfrm>
            <a:off x="268693" y="187868"/>
            <a:ext cx="5974796" cy="1732981"/>
          </a:xfrm>
          <a:prstGeom prst="rect">
            <a:avLst/>
          </a:prstGeom>
        </p:spPr>
      </p:pic>
      <p:sp>
        <p:nvSpPr>
          <p:cNvPr id="2" name="Espace réservé du numéro de diapositive 2">
            <a:extLst>
              <a:ext uri="{FF2B5EF4-FFF2-40B4-BE49-F238E27FC236}">
                <a16:creationId xmlns:a16="http://schemas.microsoft.com/office/drawing/2014/main" id="{F7DA529C-9651-608F-DD09-77B0FC0F22BC}"/>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141</a:t>
            </a:fld>
            <a:endParaRPr lang="fr-FR"/>
          </a:p>
        </p:txBody>
      </p:sp>
      <p:pic>
        <p:nvPicPr>
          <p:cNvPr id="6" name="Image 5">
            <a:extLst>
              <a:ext uri="{FF2B5EF4-FFF2-40B4-BE49-F238E27FC236}">
                <a16:creationId xmlns:a16="http://schemas.microsoft.com/office/drawing/2014/main" id="{7218E0A3-7207-7793-4B1C-F8E8E2992F3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349659" y="444110"/>
            <a:ext cx="5772586" cy="5434789"/>
          </a:xfrm>
          <a:prstGeom prst="rect">
            <a:avLst/>
          </a:prstGeom>
        </p:spPr>
      </p:pic>
      <p:pic>
        <p:nvPicPr>
          <p:cNvPr id="11" name="Image 10">
            <a:extLst>
              <a:ext uri="{FF2B5EF4-FFF2-40B4-BE49-F238E27FC236}">
                <a16:creationId xmlns:a16="http://schemas.microsoft.com/office/drawing/2014/main" id="{CBF0AEDE-D16C-13B9-7CC0-D68189C8B564}"/>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Lst>
          </a:blip>
          <a:srcRect b="12205"/>
          <a:stretch/>
        </p:blipFill>
        <p:spPr>
          <a:xfrm>
            <a:off x="2521547" y="674777"/>
            <a:ext cx="5872600" cy="5554573"/>
          </a:xfrm>
          <a:prstGeom prst="rect">
            <a:avLst/>
          </a:prstGeom>
        </p:spPr>
      </p:pic>
      <p:pic>
        <p:nvPicPr>
          <p:cNvPr id="13" name="Image 12">
            <a:extLst>
              <a:ext uri="{FF2B5EF4-FFF2-40B4-BE49-F238E27FC236}">
                <a16:creationId xmlns:a16="http://schemas.microsoft.com/office/drawing/2014/main" id="{B447B4CA-9701-DBA7-EADB-E75FB2B16080}"/>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3256091" y="737499"/>
            <a:ext cx="5724726" cy="5748093"/>
          </a:xfrm>
          <a:prstGeom prst="rect">
            <a:avLst/>
          </a:prstGeom>
        </p:spPr>
      </p:pic>
      <p:grpSp>
        <p:nvGrpSpPr>
          <p:cNvPr id="10" name="Groupe 9">
            <a:extLst>
              <a:ext uri="{FF2B5EF4-FFF2-40B4-BE49-F238E27FC236}">
                <a16:creationId xmlns:a16="http://schemas.microsoft.com/office/drawing/2014/main" id="{937CDE1E-5C71-E473-3B0A-4B462D80EA5E}"/>
              </a:ext>
            </a:extLst>
          </p:cNvPr>
          <p:cNvGrpSpPr/>
          <p:nvPr/>
        </p:nvGrpSpPr>
        <p:grpSpPr>
          <a:xfrm>
            <a:off x="4254456" y="707879"/>
            <a:ext cx="4649441" cy="5521471"/>
            <a:chOff x="4254456" y="707879"/>
            <a:chExt cx="4649441" cy="5521471"/>
          </a:xfrm>
        </p:grpSpPr>
        <p:pic>
          <p:nvPicPr>
            <p:cNvPr id="17" name="Image 16">
              <a:extLst>
                <a:ext uri="{FF2B5EF4-FFF2-40B4-BE49-F238E27FC236}">
                  <a16:creationId xmlns:a16="http://schemas.microsoft.com/office/drawing/2014/main" id="{C53D7289-2289-8DA5-856B-C6574652C140}"/>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50000"/>
                      </a14:imgEffect>
                    </a14:imgLayer>
                  </a14:imgProps>
                </a:ext>
              </a:extLst>
            </a:blip>
            <a:srcRect r="15349"/>
            <a:stretch/>
          </p:blipFill>
          <p:spPr>
            <a:xfrm>
              <a:off x="4254456" y="707879"/>
              <a:ext cx="4648880" cy="4225026"/>
            </a:xfrm>
            <a:prstGeom prst="rect">
              <a:avLst/>
            </a:prstGeom>
          </p:spPr>
        </p:pic>
        <p:pic>
          <p:nvPicPr>
            <p:cNvPr id="19" name="Image 18">
              <a:extLst>
                <a:ext uri="{FF2B5EF4-FFF2-40B4-BE49-F238E27FC236}">
                  <a16:creationId xmlns:a16="http://schemas.microsoft.com/office/drawing/2014/main" id="{C387FC5E-73C4-23FE-C1A9-297E712EE3EA}"/>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Lst>
            </a:blip>
            <a:stretch>
              <a:fillRect/>
            </a:stretch>
          </p:blipFill>
          <p:spPr>
            <a:xfrm>
              <a:off x="4457213" y="4932905"/>
              <a:ext cx="4446684" cy="1296445"/>
            </a:xfrm>
            <a:prstGeom prst="rect">
              <a:avLst/>
            </a:prstGeom>
          </p:spPr>
        </p:pic>
      </p:grpSp>
      <p:pic>
        <p:nvPicPr>
          <p:cNvPr id="5" name="Image 4" descr="Une image contenant texte&#10;&#10;Description générée automatiquement">
            <a:extLst>
              <a:ext uri="{FF2B5EF4-FFF2-40B4-BE49-F238E27FC236}">
                <a16:creationId xmlns:a16="http://schemas.microsoft.com/office/drawing/2014/main" id="{3384EC9B-06EF-A498-6981-5DB6A4988616}"/>
              </a:ext>
            </a:extLst>
          </p:cNvPr>
          <p:cNvPicPr>
            <a:picLocks noChangeAspect="1"/>
          </p:cNvPicPr>
          <p:nvPr/>
        </p:nvPicPr>
        <p:blipFill>
          <a:blip r:embed="rId16"/>
          <a:stretch>
            <a:fillRect/>
          </a:stretch>
        </p:blipFill>
        <p:spPr>
          <a:xfrm>
            <a:off x="4762069" y="2219221"/>
            <a:ext cx="4114601" cy="2539649"/>
          </a:xfrm>
          <a:prstGeom prst="rect">
            <a:avLst/>
          </a:prstGeom>
          <a:effectLst>
            <a:outerShdw blurRad="50800" dist="38100" dir="13500000" algn="br" rotWithShape="0">
              <a:prstClr val="black">
                <a:alpha val="40000"/>
              </a:prstClr>
            </a:outerShdw>
          </a:effectLst>
        </p:spPr>
      </p:pic>
      <p:sp>
        <p:nvSpPr>
          <p:cNvPr id="7" name="Shape 108">
            <a:extLst>
              <a:ext uri="{FF2B5EF4-FFF2-40B4-BE49-F238E27FC236}">
                <a16:creationId xmlns:a16="http://schemas.microsoft.com/office/drawing/2014/main" id="{2232C80A-5936-ECB7-8DE5-F738FFEBC8EE}"/>
              </a:ext>
            </a:extLst>
          </p:cNvPr>
          <p:cNvSpPr>
            <a:spLocks/>
          </p:cNvSpPr>
          <p:nvPr/>
        </p:nvSpPr>
        <p:spPr bwMode="auto">
          <a:xfrm>
            <a:off x="5753919" y="1781325"/>
            <a:ext cx="3187462" cy="365125"/>
          </a:xfrm>
          <a:prstGeom prst="rect">
            <a:avLst/>
          </a:prstGeom>
          <a:solidFill>
            <a:schemeClr val="lt1"/>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l">
              <a:spcBef>
                <a:spcPts val="0"/>
              </a:spcBef>
              <a:spcAft>
                <a:spcPts val="0"/>
              </a:spcAft>
              <a:buSzPct val="25000"/>
              <a:buNone/>
              <a:defRPr/>
            </a:pPr>
            <a:r>
              <a:rPr lang="fr-FR">
                <a:latin typeface="Arial Narrow" panose="020B0606020202030204" pitchFamily="34" charset="0"/>
                <a:ea typeface="Arial"/>
                <a:cs typeface="Arial"/>
              </a:rPr>
              <a:t>id</a:t>
            </a:r>
            <a:r>
              <a:rPr lang="fr-FR" b="0" i="0" u="none" strike="noStrike" cap="none">
                <a:latin typeface="Arial Narrow" panose="020B0606020202030204" pitchFamily="34" charset="0"/>
                <a:ea typeface="Arial"/>
                <a:cs typeface="Arial"/>
              </a:rPr>
              <a:t>="Calames-201832010372441"</a:t>
            </a:r>
            <a:endParaRPr sz="2800">
              <a:latin typeface="Arial Narrow" panose="020B0606020202030204" pitchFamily="34" charset="0"/>
            </a:endParaRPr>
          </a:p>
        </p:txBody>
      </p:sp>
      <p:cxnSp>
        <p:nvCxnSpPr>
          <p:cNvPr id="12" name="Connecteur droit avec flèche 6">
            <a:extLst>
              <a:ext uri="{FF2B5EF4-FFF2-40B4-BE49-F238E27FC236}">
                <a16:creationId xmlns:a16="http://schemas.microsoft.com/office/drawing/2014/main" id="{3DA865D3-F550-F409-21F4-C6E3939FA9F7}"/>
              </a:ext>
            </a:extLst>
          </p:cNvPr>
          <p:cNvCxnSpPr>
            <a:cxnSpLocks/>
          </p:cNvCxnSpPr>
          <p:nvPr/>
        </p:nvCxnSpPr>
        <p:spPr bwMode="auto">
          <a:xfrm flipV="1">
            <a:off x="4571439" y="2737176"/>
            <a:ext cx="398720" cy="2565326"/>
          </a:xfrm>
          <a:prstGeom prst="straightConnector1">
            <a:avLst/>
          </a:prstGeom>
          <a:ln w="47625">
            <a:solidFill>
              <a:srgbClr val="EC6839"/>
            </a:solidFill>
            <a:headEnd type="oval" w="sm" len="sm"/>
            <a:tailEnd type="triangle"/>
          </a:ln>
        </p:spPr>
        <p:style>
          <a:lnRef idx="1">
            <a:schemeClr val="accent1"/>
          </a:lnRef>
          <a:fillRef idx="0">
            <a:schemeClr val="accent1"/>
          </a:fillRef>
          <a:effectRef idx="0">
            <a:schemeClr val="accent1"/>
          </a:effectRef>
          <a:fontRef idx="minor">
            <a:schemeClr val="tx1"/>
          </a:fontRef>
        </p:style>
      </p:cxnSp>
      <p:sp>
        <p:nvSpPr>
          <p:cNvPr id="3" name="Rectangle : coins arrondis 2">
            <a:extLst>
              <a:ext uri="{FF2B5EF4-FFF2-40B4-BE49-F238E27FC236}">
                <a16:creationId xmlns:a16="http://schemas.microsoft.com/office/drawing/2014/main" id="{CB435331-6FC2-B068-EB02-E746534ADA96}"/>
              </a:ext>
            </a:extLst>
          </p:cNvPr>
          <p:cNvSpPr/>
          <p:nvPr/>
        </p:nvSpPr>
        <p:spPr bwMode="auto">
          <a:xfrm>
            <a:off x="5105618" y="2903740"/>
            <a:ext cx="1626488" cy="245019"/>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Shape 108">
            <a:extLst>
              <a:ext uri="{FF2B5EF4-FFF2-40B4-BE49-F238E27FC236}">
                <a16:creationId xmlns:a16="http://schemas.microsoft.com/office/drawing/2014/main" id="{3150062D-EE47-F2CE-0C5D-2152F1CD5F5D}"/>
              </a:ext>
            </a:extLst>
          </p:cNvPr>
          <p:cNvSpPr>
            <a:spLocks/>
          </p:cNvSpPr>
          <p:nvPr/>
        </p:nvSpPr>
        <p:spPr bwMode="auto">
          <a:xfrm>
            <a:off x="6542104" y="2725575"/>
            <a:ext cx="2505076" cy="1458070"/>
          </a:xfrm>
          <a:prstGeom prst="rect">
            <a:avLst/>
          </a:prstGeom>
          <a:solidFill>
            <a:schemeClr val="lt1"/>
          </a:solidFill>
          <a:ln w="12700" cap="flat" cmpd="sng">
            <a:solidFill>
              <a:schemeClr val="tx2"/>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l">
              <a:spcBef>
                <a:spcPts val="0"/>
              </a:spcBef>
              <a:spcAft>
                <a:spcPts val="0"/>
              </a:spcAft>
              <a:buSzPct val="25000"/>
              <a:buNone/>
              <a:defRPr/>
            </a:pPr>
            <a:r>
              <a:rPr lang="en-US" sz="1700" b="0" i="0" u="none" strike="noStrike" cap="none">
                <a:solidFill>
                  <a:schemeClr val="tx2"/>
                </a:solidFill>
                <a:latin typeface="Arial Narrow" panose="020B0606020202030204" pitchFamily="34" charset="0"/>
                <a:ea typeface="Arial"/>
                <a:cs typeface="Arial"/>
              </a:rPr>
              <a:t>&lt;</a:t>
            </a:r>
            <a:r>
              <a:rPr lang="en-US" sz="1700" b="1" i="0" u="none" strike="noStrike" cap="none" err="1">
                <a:solidFill>
                  <a:schemeClr val="tx2"/>
                </a:solidFill>
                <a:latin typeface="Arial Narrow" panose="020B0606020202030204" pitchFamily="34" charset="0"/>
                <a:ea typeface="Arial"/>
                <a:cs typeface="Arial"/>
              </a:rPr>
              <a:t>unittitle</a:t>
            </a:r>
            <a:r>
              <a:rPr lang="en-US" sz="1700" b="0" i="0" u="none" strike="noStrike" cap="none">
                <a:solidFill>
                  <a:schemeClr val="tx2"/>
                </a:solidFill>
                <a:latin typeface="Arial Narrow" panose="020B0606020202030204" pitchFamily="34" charset="0"/>
                <a:ea typeface="Arial"/>
                <a:cs typeface="Arial"/>
              </a:rPr>
              <a:t>&gt;ANDRE Jacques</a:t>
            </a:r>
            <a:r>
              <a:rPr lang="en-US" sz="1700" b="1" i="0" u="none" strike="noStrike" cap="none">
                <a:solidFill>
                  <a:schemeClr val="tx2"/>
                </a:solidFill>
                <a:latin typeface="Arial Narrow" panose="020B0606020202030204" pitchFamily="34" charset="0"/>
                <a:ea typeface="Arial"/>
                <a:cs typeface="Arial"/>
              </a:rPr>
              <a:t>&lt;/</a:t>
            </a:r>
            <a:r>
              <a:rPr lang="en-US" sz="1700" b="1" i="0" u="none" strike="noStrike" cap="none" err="1">
                <a:solidFill>
                  <a:schemeClr val="tx2"/>
                </a:solidFill>
                <a:latin typeface="Arial Narrow" panose="020B0606020202030204" pitchFamily="34" charset="0"/>
                <a:ea typeface="Arial"/>
                <a:cs typeface="Arial"/>
              </a:rPr>
              <a:t>unittitle</a:t>
            </a:r>
            <a:r>
              <a:rPr lang="en-US" sz="1700" b="1" i="0" u="none" strike="noStrike" cap="none">
                <a:solidFill>
                  <a:schemeClr val="tx2"/>
                </a:solidFill>
                <a:latin typeface="Arial Narrow" panose="020B0606020202030204" pitchFamily="34" charset="0"/>
                <a:ea typeface="Arial"/>
                <a:cs typeface="Arial"/>
              </a:rPr>
              <a:t>&gt;</a:t>
            </a:r>
          </a:p>
          <a:p>
            <a:pPr marL="0" marR="0" lvl="0" indent="0" algn="l">
              <a:spcBef>
                <a:spcPts val="0"/>
              </a:spcBef>
              <a:spcAft>
                <a:spcPts val="0"/>
              </a:spcAft>
              <a:buSzPct val="25000"/>
              <a:buNone/>
              <a:defRPr/>
            </a:pPr>
            <a:r>
              <a:rPr lang="en-US" sz="1700" b="1" i="0" u="none" strike="noStrike" cap="none">
                <a:solidFill>
                  <a:schemeClr val="tx2"/>
                </a:solidFill>
                <a:latin typeface="Arial Narrow" panose="020B0606020202030204" pitchFamily="34" charset="0"/>
                <a:ea typeface="Arial"/>
                <a:cs typeface="Arial"/>
              </a:rPr>
              <a:t>&lt;</a:t>
            </a:r>
            <a:r>
              <a:rPr lang="en-US" sz="1700" b="1" i="0" u="none" strike="noStrike" cap="none" err="1">
                <a:solidFill>
                  <a:schemeClr val="tx2"/>
                </a:solidFill>
                <a:latin typeface="Arial Narrow" panose="020B0606020202030204" pitchFamily="34" charset="0"/>
                <a:ea typeface="Arial"/>
                <a:cs typeface="Arial"/>
              </a:rPr>
              <a:t>unitid</a:t>
            </a:r>
            <a:r>
              <a:rPr lang="en-US" sz="1700" b="1" i="0" u="none" strike="noStrike" cap="none">
                <a:solidFill>
                  <a:schemeClr val="tx2"/>
                </a:solidFill>
                <a:latin typeface="Arial Narrow" panose="020B0606020202030204" pitchFamily="34" charset="0"/>
                <a:ea typeface="Arial"/>
                <a:cs typeface="Arial"/>
              </a:rPr>
              <a:t> type="cote"&gt;</a:t>
            </a:r>
            <a:r>
              <a:rPr lang="en-US" sz="1700" b="0" i="0" u="none" strike="noStrike" cap="none">
                <a:solidFill>
                  <a:schemeClr val="tx2"/>
                </a:solidFill>
                <a:latin typeface="Arial Narrow" panose="020B0606020202030204" pitchFamily="34" charset="0"/>
                <a:ea typeface="Arial"/>
                <a:cs typeface="Arial"/>
              </a:rPr>
              <a:t>EPHE SA 4AND </a:t>
            </a:r>
            <a:r>
              <a:rPr lang="en-US" sz="1700" b="1" i="0" u="none" strike="noStrike" cap="none">
                <a:solidFill>
                  <a:schemeClr val="tx2"/>
                </a:solidFill>
                <a:latin typeface="Arial Narrow" panose="020B0606020202030204" pitchFamily="34" charset="0"/>
                <a:ea typeface="Arial"/>
                <a:cs typeface="Arial"/>
              </a:rPr>
              <a:t>&lt;/</a:t>
            </a:r>
            <a:r>
              <a:rPr lang="en-US" sz="1700" b="1" i="0" u="none" strike="noStrike" cap="none" err="1">
                <a:solidFill>
                  <a:schemeClr val="tx2"/>
                </a:solidFill>
                <a:latin typeface="Arial Narrow" panose="020B0606020202030204" pitchFamily="34" charset="0"/>
                <a:ea typeface="Arial"/>
                <a:cs typeface="Arial"/>
              </a:rPr>
              <a:t>unitid</a:t>
            </a:r>
            <a:r>
              <a:rPr lang="en-US" sz="1700" b="1" i="0" u="none" strike="noStrike" cap="none">
                <a:solidFill>
                  <a:schemeClr val="tx2"/>
                </a:solidFill>
                <a:latin typeface="Arial Narrow" panose="020B0606020202030204" pitchFamily="34" charset="0"/>
                <a:ea typeface="Arial"/>
                <a:cs typeface="Arial"/>
              </a:rPr>
              <a:t>&gt;</a:t>
            </a:r>
            <a:endParaRPr sz="1700" b="1">
              <a:solidFill>
                <a:schemeClr val="tx2"/>
              </a:solidFill>
              <a:latin typeface="Arial Narrow" panose="020B0606020202030204" pitchFamily="34" charset="0"/>
            </a:endParaRPr>
          </a:p>
        </p:txBody>
      </p:sp>
      <p:sp>
        <p:nvSpPr>
          <p:cNvPr id="22" name="Rectangle : coins arrondis 21">
            <a:extLst>
              <a:ext uri="{FF2B5EF4-FFF2-40B4-BE49-F238E27FC236}">
                <a16:creationId xmlns:a16="http://schemas.microsoft.com/office/drawing/2014/main" id="{427B7855-586B-AC2E-0A58-C7A1A84C6206}"/>
              </a:ext>
            </a:extLst>
          </p:cNvPr>
          <p:cNvSpPr/>
          <p:nvPr/>
        </p:nvSpPr>
        <p:spPr bwMode="auto">
          <a:xfrm>
            <a:off x="4572000" y="5124915"/>
            <a:ext cx="4196438" cy="355175"/>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Shape 666"/>
          <p:cNvSpPr>
            <a:spLocks noGrp="1"/>
          </p:cNvSpPr>
          <p:nvPr>
            <p:ph type="title"/>
          </p:nvPr>
        </p:nvSpPr>
        <p:spPr>
          <a:xfrm>
            <a:off x="3367143" y="137309"/>
            <a:ext cx="4633857" cy="527538"/>
          </a:xfrm>
        </p:spPr>
        <p:txBody>
          <a:bodyPr>
            <a:normAutofit/>
          </a:bodyPr>
          <a:lstStyle/>
          <a:p>
            <a:pPr lvl="0"/>
            <a:r>
              <a:rPr lang="fr-FR"/>
              <a:t>Navigation dans l’arborescence</a:t>
            </a:r>
          </a:p>
        </p:txBody>
      </p:sp>
    </p:spTree>
    <p:extLst>
      <p:ext uri="{BB962C8B-B14F-4D97-AF65-F5344CB8AC3E}">
        <p14:creationId xmlns:p14="http://schemas.microsoft.com/office/powerpoint/2010/main" val="464565801"/>
      </p:ext>
    </p:extLst>
  </p:cSld>
  <p:clrMapOvr>
    <a:masterClrMapping/>
  </p:clrMapOvr>
  <p:transition spd="med">
    <p:fade/>
  </p:transition>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667"/>
          <p:cNvSpPr>
            <a:spLocks noGrp="1"/>
          </p:cNvSpPr>
          <p:nvPr>
            <p:ph type="body" idx="1"/>
          </p:nvPr>
        </p:nvSpPr>
        <p:spPr>
          <a:xfrm>
            <a:off x="457200" y="1181655"/>
            <a:ext cx="8229600" cy="2247346"/>
          </a:xfrm>
        </p:spPr>
        <p:txBody>
          <a:bodyPr/>
          <a:lstStyle/>
          <a:p>
            <a:pPr lvl="0"/>
            <a:r>
              <a:rPr lang="fr-FR"/>
              <a:t>La recherche limitée par établissement = un filtre sur le RCR</a:t>
            </a:r>
          </a:p>
          <a:p>
            <a:pPr lvl="0"/>
            <a:endParaRPr lang="fr-FR"/>
          </a:p>
          <a:p>
            <a:pPr lvl="0"/>
            <a:endParaRPr lang="fr-FR"/>
          </a:p>
        </p:txBody>
      </p:sp>
      <p:sp>
        <p:nvSpPr>
          <p:cNvPr id="4" name="Shape 666"/>
          <p:cNvSpPr>
            <a:spLocks noGrp="1"/>
          </p:cNvSpPr>
          <p:nvPr>
            <p:ph type="title"/>
          </p:nvPr>
        </p:nvSpPr>
        <p:spPr/>
        <p:txBody>
          <a:bodyPr>
            <a:normAutofit/>
          </a:bodyPr>
          <a:lstStyle/>
          <a:p>
            <a:pPr lvl="0"/>
            <a:r>
              <a:rPr lang="fr-FR"/>
              <a:t>Recherche : le rôle du RCR et du repository</a:t>
            </a:r>
          </a:p>
        </p:txBody>
      </p:sp>
      <p:sp>
        <p:nvSpPr>
          <p:cNvPr id="2" name="Espace réservé du numéro de diapositive 2">
            <a:extLst>
              <a:ext uri="{FF2B5EF4-FFF2-40B4-BE49-F238E27FC236}">
                <a16:creationId xmlns:a16="http://schemas.microsoft.com/office/drawing/2014/main" id="{F7DA529C-9651-608F-DD09-77B0FC0F22BC}"/>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142</a:t>
            </a:fld>
            <a:endParaRPr lang="fr-FR"/>
          </a:p>
        </p:txBody>
      </p:sp>
      <p:pic>
        <p:nvPicPr>
          <p:cNvPr id="6" name="Image 5">
            <a:extLst>
              <a:ext uri="{FF2B5EF4-FFF2-40B4-BE49-F238E27FC236}">
                <a16:creationId xmlns:a16="http://schemas.microsoft.com/office/drawing/2014/main" id="{7F8CF724-0E82-3EC6-6E79-4B54657D342A}"/>
              </a:ext>
            </a:extLst>
          </p:cNvPr>
          <p:cNvPicPr>
            <a:picLocks noChangeAspect="1"/>
          </p:cNvPicPr>
          <p:nvPr/>
        </p:nvPicPr>
        <p:blipFill rotWithShape="1">
          <a:blip r:embed="rId3"/>
          <a:srcRect t="41384" r="13577" b="16593"/>
          <a:stretch/>
        </p:blipFill>
        <p:spPr>
          <a:xfrm>
            <a:off x="3919938" y="1911775"/>
            <a:ext cx="4985938" cy="1318695"/>
          </a:xfrm>
          <a:prstGeom prst="rect">
            <a:avLst/>
          </a:prstGeom>
        </p:spPr>
      </p:pic>
      <p:sp>
        <p:nvSpPr>
          <p:cNvPr id="7" name="Shape 667">
            <a:extLst>
              <a:ext uri="{FF2B5EF4-FFF2-40B4-BE49-F238E27FC236}">
                <a16:creationId xmlns:a16="http://schemas.microsoft.com/office/drawing/2014/main" id="{AB8E2EE2-1A17-E8B3-EC42-938D07BE4691}"/>
              </a:ext>
            </a:extLst>
          </p:cNvPr>
          <p:cNvSpPr txBox="1">
            <a:spLocks/>
          </p:cNvSpPr>
          <p:nvPr/>
        </p:nvSpPr>
        <p:spPr bwMode="auto">
          <a:xfrm>
            <a:off x="-151338" y="1704978"/>
            <a:ext cx="4040724" cy="4853353"/>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fr-FR"/>
          </a:p>
          <a:p>
            <a:pPr lvl="1"/>
            <a:r>
              <a:rPr lang="fr-FR" sz="2200"/>
              <a:t>Recherche par cote possible si on présélectionne une bibliothèque</a:t>
            </a:r>
          </a:p>
          <a:p>
            <a:pPr lvl="1"/>
            <a:endParaRPr lang="fr-FR"/>
          </a:p>
          <a:p>
            <a:pPr lvl="1"/>
            <a:endParaRPr lang="fr-FR"/>
          </a:p>
          <a:p>
            <a:pPr lvl="1"/>
            <a:r>
              <a:rPr lang="fr-FR" sz="2200"/>
              <a:t>Filtre possible a </a:t>
            </a:r>
          </a:p>
          <a:p>
            <a:pPr marL="342900" lvl="1" indent="0">
              <a:buNone/>
            </a:pPr>
            <a:r>
              <a:rPr lang="fr-FR" sz="2200"/>
              <a:t>	posteriori</a:t>
            </a:r>
          </a:p>
          <a:p>
            <a:pPr lvl="1"/>
            <a:endParaRPr lang="fr-FR"/>
          </a:p>
          <a:p>
            <a:pPr lvl="1"/>
            <a:endParaRPr lang="fr-FR"/>
          </a:p>
          <a:p>
            <a:pPr lvl="1"/>
            <a:r>
              <a:rPr lang="fr-FR" sz="2200"/>
              <a:t>Idem pour les interfaces personnalisées</a:t>
            </a:r>
          </a:p>
          <a:p>
            <a:endParaRPr lang="fr-FR"/>
          </a:p>
          <a:p>
            <a:endParaRPr lang="fr-FR"/>
          </a:p>
        </p:txBody>
      </p:sp>
      <p:pic>
        <p:nvPicPr>
          <p:cNvPr id="11" name="Image 10">
            <a:extLst>
              <a:ext uri="{FF2B5EF4-FFF2-40B4-BE49-F238E27FC236}">
                <a16:creationId xmlns:a16="http://schemas.microsoft.com/office/drawing/2014/main" id="{6EAF0B1F-64BE-AB27-D5BB-3CED71F36EBD}"/>
              </a:ext>
            </a:extLst>
          </p:cNvPr>
          <p:cNvPicPr>
            <a:picLocks noChangeAspect="1"/>
          </p:cNvPicPr>
          <p:nvPr/>
        </p:nvPicPr>
        <p:blipFill>
          <a:blip r:embed="rId4"/>
          <a:stretch>
            <a:fillRect/>
          </a:stretch>
        </p:blipFill>
        <p:spPr>
          <a:xfrm>
            <a:off x="2990851" y="3358660"/>
            <a:ext cx="6103902" cy="3199671"/>
          </a:xfrm>
          <a:prstGeom prst="rect">
            <a:avLst/>
          </a:prstGeom>
        </p:spPr>
      </p:pic>
      <p:sp>
        <p:nvSpPr>
          <p:cNvPr id="12" name="Rectangle : coins arrondis 11">
            <a:extLst>
              <a:ext uri="{FF2B5EF4-FFF2-40B4-BE49-F238E27FC236}">
                <a16:creationId xmlns:a16="http://schemas.microsoft.com/office/drawing/2014/main" id="{CC7C9393-6388-FF46-CE5F-F2A8C683C926}"/>
              </a:ext>
            </a:extLst>
          </p:cNvPr>
          <p:cNvSpPr/>
          <p:nvPr/>
        </p:nvSpPr>
        <p:spPr bwMode="auto">
          <a:xfrm>
            <a:off x="7700245" y="5074417"/>
            <a:ext cx="1394508" cy="783458"/>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Rectangle : coins arrondis 2">
            <a:extLst>
              <a:ext uri="{FF2B5EF4-FFF2-40B4-BE49-F238E27FC236}">
                <a16:creationId xmlns:a16="http://schemas.microsoft.com/office/drawing/2014/main" id="{68D9F0D0-8B5A-0A1E-6403-809B755B79FE}"/>
              </a:ext>
            </a:extLst>
          </p:cNvPr>
          <p:cNvSpPr/>
          <p:nvPr/>
        </p:nvSpPr>
        <p:spPr bwMode="auto">
          <a:xfrm>
            <a:off x="4714874" y="2067405"/>
            <a:ext cx="180975" cy="209070"/>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82824846"/>
      </p:ext>
    </p:extLst>
  </p:cSld>
  <p:clrMapOvr>
    <a:masterClrMapping/>
  </p:clrMapOvr>
  <p:transition spd="med">
    <p:fade/>
  </p:transition>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 name="Image 11" descr="Une image contenant texte, capture d’écran, Site web, Page web&#10;&#10;Description générée automatiquement">
            <a:extLst>
              <a:ext uri="{FF2B5EF4-FFF2-40B4-BE49-F238E27FC236}">
                <a16:creationId xmlns:a16="http://schemas.microsoft.com/office/drawing/2014/main" id="{9F68D0AE-FB89-74E0-2388-21D828665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0806"/>
            <a:ext cx="8004236" cy="4081762"/>
          </a:xfrm>
          <a:prstGeom prst="rect">
            <a:avLst/>
          </a:prstGeom>
        </p:spPr>
      </p:pic>
      <p:sp>
        <p:nvSpPr>
          <p:cNvPr id="5" name="Shape 667"/>
          <p:cNvSpPr>
            <a:spLocks noGrp="1"/>
          </p:cNvSpPr>
          <p:nvPr>
            <p:ph type="body" idx="1"/>
          </p:nvPr>
        </p:nvSpPr>
        <p:spPr/>
        <p:txBody>
          <a:bodyPr>
            <a:normAutofit/>
          </a:bodyPr>
          <a:lstStyle/>
          <a:p>
            <a:pPr lvl="0"/>
            <a:endParaRPr lang="fr-FR" sz="3200"/>
          </a:p>
          <a:p>
            <a:pPr lvl="0"/>
            <a:endParaRPr lang="fr-FR" sz="3200"/>
          </a:p>
          <a:p>
            <a:pPr lvl="0"/>
            <a:endParaRPr lang="fr-FR" sz="3200"/>
          </a:p>
          <a:p>
            <a:pPr lvl="0"/>
            <a:endParaRPr lang="fr-FR" sz="3200"/>
          </a:p>
        </p:txBody>
      </p:sp>
      <p:sp>
        <p:nvSpPr>
          <p:cNvPr id="4" name="Shape 666"/>
          <p:cNvSpPr>
            <a:spLocks noGrp="1"/>
          </p:cNvSpPr>
          <p:nvPr>
            <p:ph type="title"/>
          </p:nvPr>
        </p:nvSpPr>
        <p:spPr/>
        <p:txBody>
          <a:bodyPr>
            <a:normAutofit/>
          </a:bodyPr>
          <a:lstStyle/>
          <a:p>
            <a:pPr lvl="0"/>
            <a:r>
              <a:rPr lang="fr-FR"/>
              <a:t>Repository et contact</a:t>
            </a:r>
          </a:p>
        </p:txBody>
      </p:sp>
      <p:sp>
        <p:nvSpPr>
          <p:cNvPr id="2" name="Espace réservé du numéro de diapositive 2">
            <a:extLst>
              <a:ext uri="{FF2B5EF4-FFF2-40B4-BE49-F238E27FC236}">
                <a16:creationId xmlns:a16="http://schemas.microsoft.com/office/drawing/2014/main" id="{F7DA529C-9651-608F-DD09-77B0FC0F22BC}"/>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143</a:t>
            </a:fld>
            <a:endParaRPr lang="fr-FR"/>
          </a:p>
        </p:txBody>
      </p:sp>
      <p:sp>
        <p:nvSpPr>
          <p:cNvPr id="7" name="Shape 108">
            <a:extLst>
              <a:ext uri="{FF2B5EF4-FFF2-40B4-BE49-F238E27FC236}">
                <a16:creationId xmlns:a16="http://schemas.microsoft.com/office/drawing/2014/main" id="{023559A0-5DF0-5817-2C48-3D02AE302F4E}"/>
              </a:ext>
            </a:extLst>
          </p:cNvPr>
          <p:cNvSpPr>
            <a:spLocks/>
          </p:cNvSpPr>
          <p:nvPr/>
        </p:nvSpPr>
        <p:spPr bwMode="auto">
          <a:xfrm>
            <a:off x="3105509" y="816529"/>
            <a:ext cx="3134377" cy="2504572"/>
          </a:xfrm>
          <a:prstGeom prst="rect">
            <a:avLst/>
          </a:prstGeom>
          <a:solidFill>
            <a:schemeClr val="lt1"/>
          </a:solidFill>
          <a:ln w="12700" cap="flat" cmpd="sng">
            <a:solidFill>
              <a:schemeClr val="tx2"/>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l">
              <a:spcBef>
                <a:spcPts val="0"/>
              </a:spcBef>
              <a:spcAft>
                <a:spcPts val="0"/>
              </a:spcAft>
              <a:buSzPct val="25000"/>
              <a:buNone/>
              <a:defRPr/>
            </a:pPr>
            <a:r>
              <a:rPr lang="fr-FR" sz="1600" b="1" i="0" u="none" strike="noStrike" cap="none">
                <a:solidFill>
                  <a:schemeClr val="tx2"/>
                </a:solidFill>
                <a:latin typeface="Arial Narrow" panose="020B0606020202030204" pitchFamily="34" charset="0"/>
                <a:ea typeface="Arial"/>
                <a:cs typeface="Arial"/>
              </a:rPr>
              <a:t>&lt;repository&gt;</a:t>
            </a:r>
            <a:r>
              <a:rPr lang="fr-FR" sz="1600" b="0" i="0" u="none" strike="noStrike" cap="none">
                <a:solidFill>
                  <a:schemeClr val="tx2"/>
                </a:solidFill>
                <a:latin typeface="Arial Narrow" panose="020B0606020202030204" pitchFamily="34" charset="0"/>
                <a:ea typeface="Arial"/>
                <a:cs typeface="Arial"/>
              </a:rPr>
              <a:t>&lt;</a:t>
            </a:r>
            <a:r>
              <a:rPr lang="fr-FR" sz="1600" b="0" i="0" u="none" strike="noStrike" cap="none" err="1">
                <a:solidFill>
                  <a:schemeClr val="tx2"/>
                </a:solidFill>
                <a:latin typeface="Arial Narrow" panose="020B0606020202030204" pitchFamily="34" charset="0"/>
                <a:ea typeface="Arial"/>
                <a:cs typeface="Arial"/>
              </a:rPr>
              <a:t>corpname</a:t>
            </a:r>
            <a:r>
              <a:rPr lang="fr-FR" sz="1600" b="0" i="0" u="none" strike="noStrike" cap="none">
                <a:solidFill>
                  <a:schemeClr val="tx2"/>
                </a:solidFill>
                <a:latin typeface="Arial Narrow" panose="020B0606020202030204" pitchFamily="34" charset="0"/>
                <a:ea typeface="Arial"/>
                <a:cs typeface="Arial"/>
              </a:rPr>
              <a:t> </a:t>
            </a:r>
            <a:r>
              <a:rPr lang="fr-FR" sz="1600" b="0" i="0" u="none" strike="noStrike" cap="none" err="1">
                <a:solidFill>
                  <a:schemeClr val="tx2"/>
                </a:solidFill>
                <a:latin typeface="Arial Narrow" panose="020B0606020202030204" pitchFamily="34" charset="0"/>
                <a:ea typeface="Arial"/>
                <a:cs typeface="Arial"/>
              </a:rPr>
              <a:t>authfilenumber</a:t>
            </a:r>
            <a:r>
              <a:rPr lang="fr-FR" sz="1600" b="0" i="0" u="none" strike="noStrike" cap="none">
                <a:solidFill>
                  <a:schemeClr val="tx2"/>
                </a:solidFill>
                <a:latin typeface="Arial Narrow" panose="020B0606020202030204" pitchFamily="34" charset="0"/>
                <a:ea typeface="Arial"/>
                <a:cs typeface="Arial"/>
              </a:rPr>
              <a:t>="920509801" normal="La contemporaine (Nanterre)" source="</a:t>
            </a:r>
            <a:r>
              <a:rPr lang="fr-FR" sz="1600" b="0" i="0" u="none" strike="noStrike" cap="none" err="1">
                <a:solidFill>
                  <a:schemeClr val="tx2"/>
                </a:solidFill>
                <a:latin typeface="Arial Narrow" panose="020B0606020202030204" pitchFamily="34" charset="0"/>
                <a:ea typeface="Arial"/>
                <a:cs typeface="Arial"/>
              </a:rPr>
              <a:t>Répertoire_des_Centres_de_Ressources</a:t>
            </a:r>
            <a:r>
              <a:rPr lang="fr-FR" sz="1600" b="0" i="0" u="none" strike="noStrike" cap="none">
                <a:solidFill>
                  <a:schemeClr val="tx2"/>
                </a:solidFill>
                <a:latin typeface="Arial Narrow" panose="020B0606020202030204" pitchFamily="34" charset="0"/>
                <a:ea typeface="Arial"/>
                <a:cs typeface="Arial"/>
              </a:rPr>
              <a:t>"&gt;La contemporaine&lt;/</a:t>
            </a:r>
            <a:r>
              <a:rPr lang="fr-FR" sz="1600" b="0" i="0" u="none" strike="noStrike" cap="none" err="1">
                <a:solidFill>
                  <a:schemeClr val="tx2"/>
                </a:solidFill>
                <a:latin typeface="Arial Narrow" panose="020B0606020202030204" pitchFamily="34" charset="0"/>
                <a:ea typeface="Arial"/>
                <a:cs typeface="Arial"/>
              </a:rPr>
              <a:t>corpname</a:t>
            </a:r>
            <a:r>
              <a:rPr lang="fr-FR" sz="1600" b="0" i="0" u="none" strike="noStrike" cap="none">
                <a:solidFill>
                  <a:schemeClr val="tx2"/>
                </a:solidFill>
                <a:latin typeface="Arial Narrow" panose="020B0606020202030204" pitchFamily="34" charset="0"/>
                <a:ea typeface="Arial"/>
                <a:cs typeface="Arial"/>
              </a:rPr>
              <a:t>&gt;</a:t>
            </a:r>
          </a:p>
          <a:p>
            <a:pPr marL="0" marR="0" lvl="0" indent="0" algn="l">
              <a:spcBef>
                <a:spcPts val="0"/>
              </a:spcBef>
              <a:spcAft>
                <a:spcPts val="0"/>
              </a:spcAft>
              <a:buSzPct val="25000"/>
              <a:buNone/>
              <a:defRPr/>
            </a:pPr>
            <a:r>
              <a:rPr lang="fr-FR" sz="1600" b="1" i="0" u="none" strike="noStrike" cap="none">
                <a:solidFill>
                  <a:schemeClr val="tx2"/>
                </a:solidFill>
                <a:latin typeface="Arial Narrow" panose="020B0606020202030204" pitchFamily="34" charset="0"/>
                <a:ea typeface="Arial"/>
                <a:cs typeface="Arial"/>
              </a:rPr>
              <a:t>&lt;</a:t>
            </a:r>
            <a:r>
              <a:rPr lang="fr-FR" sz="1600" b="1" i="0" u="none" strike="noStrike" cap="none" err="1">
                <a:solidFill>
                  <a:schemeClr val="tx2"/>
                </a:solidFill>
                <a:latin typeface="Arial Narrow" panose="020B0606020202030204" pitchFamily="34" charset="0"/>
                <a:ea typeface="Arial"/>
                <a:cs typeface="Arial"/>
              </a:rPr>
              <a:t>address</a:t>
            </a:r>
            <a:r>
              <a:rPr lang="fr-FR" sz="1600" b="1" i="0" u="none" strike="noStrike" cap="none">
                <a:solidFill>
                  <a:schemeClr val="tx2"/>
                </a:solidFill>
                <a:latin typeface="Arial Narrow" panose="020B0606020202030204" pitchFamily="34" charset="0"/>
                <a:ea typeface="Arial"/>
                <a:cs typeface="Arial"/>
              </a:rPr>
              <a:t>&gt; </a:t>
            </a:r>
            <a:r>
              <a:rPr lang="fr-FR" sz="1600" b="0" i="0" u="none" strike="noStrike" cap="none">
                <a:solidFill>
                  <a:schemeClr val="tx2"/>
                </a:solidFill>
                <a:latin typeface="Arial Narrow" panose="020B0606020202030204" pitchFamily="34" charset="0"/>
                <a:ea typeface="Arial"/>
                <a:cs typeface="Arial"/>
              </a:rPr>
              <a:t>(...) &lt;</a:t>
            </a:r>
            <a:r>
              <a:rPr lang="fr-FR" sz="1600" b="1" i="0" u="none" strike="noStrike" cap="none" err="1">
                <a:solidFill>
                  <a:schemeClr val="tx2"/>
                </a:solidFill>
                <a:latin typeface="Arial Narrow" panose="020B0606020202030204" pitchFamily="34" charset="0"/>
                <a:ea typeface="Arial"/>
                <a:cs typeface="Arial"/>
              </a:rPr>
              <a:t>addressline</a:t>
            </a:r>
            <a:r>
              <a:rPr lang="fr-FR" sz="1600" b="0" i="0" u="none" strike="noStrike" cap="none">
                <a:solidFill>
                  <a:schemeClr val="tx2"/>
                </a:solidFill>
                <a:latin typeface="Arial Narrow" panose="020B0606020202030204" pitchFamily="34" charset="0"/>
                <a:ea typeface="Arial"/>
                <a:cs typeface="Arial"/>
              </a:rPr>
              <a:t>&gt;Mail : collections</a:t>
            </a:r>
            <a:r>
              <a:rPr lang="fr-FR" sz="1600" b="0" i="0" u="none" strike="noStrike" cap="none">
                <a:solidFill>
                  <a:srgbClr val="F79646"/>
                </a:solidFill>
                <a:latin typeface="Arial Narrow" panose="020B0606020202030204" pitchFamily="34" charset="0"/>
                <a:ea typeface="Arial"/>
                <a:cs typeface="Arial"/>
              </a:rPr>
              <a:t>@</a:t>
            </a:r>
            <a:r>
              <a:rPr lang="fr-FR" sz="1600" b="0" i="0" u="none" strike="noStrike" cap="none">
                <a:solidFill>
                  <a:schemeClr val="tx2"/>
                </a:solidFill>
                <a:latin typeface="Arial Narrow" panose="020B0606020202030204" pitchFamily="34" charset="0"/>
                <a:ea typeface="Arial"/>
                <a:cs typeface="Arial"/>
              </a:rPr>
              <a:t>lacontemporaine.fr</a:t>
            </a:r>
            <a:r>
              <a:rPr lang="fr-FR" sz="1600" b="1" i="0" u="none" strike="noStrike" cap="none">
                <a:solidFill>
                  <a:schemeClr val="tx2"/>
                </a:solidFill>
                <a:latin typeface="Arial Narrow" panose="020B0606020202030204" pitchFamily="34" charset="0"/>
                <a:ea typeface="Arial"/>
                <a:cs typeface="Arial"/>
              </a:rPr>
              <a:t>&lt;/</a:t>
            </a:r>
            <a:r>
              <a:rPr lang="fr-FR" sz="1600" b="1" i="0" u="none" strike="noStrike" cap="none" err="1">
                <a:solidFill>
                  <a:schemeClr val="tx2"/>
                </a:solidFill>
                <a:latin typeface="Arial Narrow" panose="020B0606020202030204" pitchFamily="34" charset="0"/>
                <a:ea typeface="Arial"/>
                <a:cs typeface="Arial"/>
              </a:rPr>
              <a:t>addressline</a:t>
            </a:r>
            <a:r>
              <a:rPr lang="fr-FR" sz="1600" b="1" i="0" u="none" strike="noStrike" cap="none">
                <a:solidFill>
                  <a:schemeClr val="tx2"/>
                </a:solidFill>
                <a:latin typeface="Arial Narrow" panose="020B0606020202030204" pitchFamily="34" charset="0"/>
                <a:ea typeface="Arial"/>
                <a:cs typeface="Arial"/>
              </a:rPr>
              <a:t>&gt;&lt;/</a:t>
            </a:r>
            <a:r>
              <a:rPr lang="fr-FR" sz="1600" b="1" i="0" u="none" strike="noStrike" cap="none" err="1">
                <a:solidFill>
                  <a:schemeClr val="tx2"/>
                </a:solidFill>
                <a:latin typeface="Arial Narrow" panose="020B0606020202030204" pitchFamily="34" charset="0"/>
                <a:ea typeface="Arial"/>
                <a:cs typeface="Arial"/>
              </a:rPr>
              <a:t>address</a:t>
            </a:r>
            <a:r>
              <a:rPr lang="fr-FR" sz="1600" b="1" i="0" u="none" strike="noStrike" cap="none">
                <a:solidFill>
                  <a:schemeClr val="tx2"/>
                </a:solidFill>
                <a:latin typeface="Arial Narrow" panose="020B0606020202030204" pitchFamily="34" charset="0"/>
                <a:ea typeface="Arial"/>
                <a:cs typeface="Arial"/>
              </a:rPr>
              <a:t>&gt;&lt;/repository&gt;</a:t>
            </a:r>
            <a:endParaRPr sz="2400" b="1">
              <a:solidFill>
                <a:schemeClr val="tx2"/>
              </a:solidFill>
              <a:latin typeface="Arial Narrow" panose="020B0606020202030204" pitchFamily="34" charset="0"/>
            </a:endParaRPr>
          </a:p>
        </p:txBody>
      </p:sp>
      <p:sp>
        <p:nvSpPr>
          <p:cNvPr id="8" name="Shape 108">
            <a:extLst>
              <a:ext uri="{FF2B5EF4-FFF2-40B4-BE49-F238E27FC236}">
                <a16:creationId xmlns:a16="http://schemas.microsoft.com/office/drawing/2014/main" id="{E07AE8E6-B270-6D1B-448D-997023BB65BA}"/>
              </a:ext>
            </a:extLst>
          </p:cNvPr>
          <p:cNvSpPr>
            <a:spLocks/>
          </p:cNvSpPr>
          <p:nvPr/>
        </p:nvSpPr>
        <p:spPr bwMode="auto">
          <a:xfrm>
            <a:off x="457199" y="440428"/>
            <a:ext cx="3267075" cy="365125"/>
          </a:xfrm>
          <a:prstGeom prst="rect">
            <a:avLst/>
          </a:prstGeom>
          <a:solidFill>
            <a:schemeClr val="lt1"/>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l">
              <a:spcBef>
                <a:spcPts val="0"/>
              </a:spcBef>
              <a:spcAft>
                <a:spcPts val="0"/>
              </a:spcAft>
              <a:buSzPct val="25000"/>
              <a:buNone/>
              <a:defRPr/>
            </a:pPr>
            <a:r>
              <a:rPr lang="fr-FR" b="0" i="0" u="none" strike="noStrike" cap="none">
                <a:latin typeface="Arial Narrow" panose="020B0606020202030204" pitchFamily="34" charset="0"/>
                <a:ea typeface="Arial"/>
                <a:cs typeface="Arial"/>
              </a:rPr>
              <a:t>id=Calames-2017551554972011</a:t>
            </a:r>
            <a:endParaRPr sz="2800">
              <a:latin typeface="Arial Narrow" panose="020B0606020202030204" pitchFamily="34" charset="0"/>
            </a:endParaRPr>
          </a:p>
        </p:txBody>
      </p:sp>
      <p:grpSp>
        <p:nvGrpSpPr>
          <p:cNvPr id="13" name="Groupe 12">
            <a:extLst>
              <a:ext uri="{FF2B5EF4-FFF2-40B4-BE49-F238E27FC236}">
                <a16:creationId xmlns:a16="http://schemas.microsoft.com/office/drawing/2014/main" id="{F88FAF2B-AA03-1F32-3434-54F1BF86F4BB}"/>
              </a:ext>
            </a:extLst>
          </p:cNvPr>
          <p:cNvGrpSpPr/>
          <p:nvPr/>
        </p:nvGrpSpPr>
        <p:grpSpPr>
          <a:xfrm>
            <a:off x="3605842" y="2717320"/>
            <a:ext cx="4675516" cy="1164567"/>
            <a:chOff x="4658567" y="2252634"/>
            <a:chExt cx="3430356" cy="1756658"/>
          </a:xfrm>
        </p:grpSpPr>
        <p:sp>
          <p:nvSpPr>
            <p:cNvPr id="9" name="Shape 131">
              <a:extLst>
                <a:ext uri="{FF2B5EF4-FFF2-40B4-BE49-F238E27FC236}">
                  <a16:creationId xmlns:a16="http://schemas.microsoft.com/office/drawing/2014/main" id="{DE069C7A-4475-D180-BC16-13EF37488DE2}"/>
                </a:ext>
              </a:extLst>
            </p:cNvPr>
            <p:cNvSpPr/>
            <p:nvPr/>
          </p:nvSpPr>
          <p:spPr bwMode="auto">
            <a:xfrm>
              <a:off x="6526513" y="3445358"/>
              <a:ext cx="1562410" cy="563934"/>
            </a:xfrm>
            <a:prstGeom prst="ellipse">
              <a:avLst/>
            </a:prstGeom>
            <a:noFill/>
            <a:ln w="25400" cap="flat" cmpd="sng">
              <a:solidFill>
                <a:srgbClr val="FF0000"/>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ctr">
                <a:spcBef>
                  <a:spcPts val="0"/>
                </a:spcBef>
                <a:spcAft>
                  <a:spcPts val="0"/>
                </a:spcAft>
                <a:buNone/>
                <a:defRPr/>
              </a:pPr>
              <a:endParaRPr sz="1700" b="0" i="0" u="none" strike="noStrike" cap="none">
                <a:solidFill>
                  <a:schemeClr val="lt1"/>
                </a:solidFill>
                <a:latin typeface="Arial"/>
                <a:ea typeface="Arial"/>
                <a:cs typeface="Arial"/>
              </a:endParaRPr>
            </a:p>
          </p:txBody>
        </p:sp>
        <p:sp>
          <p:nvSpPr>
            <p:cNvPr id="10" name="Shape 131">
              <a:extLst>
                <a:ext uri="{FF2B5EF4-FFF2-40B4-BE49-F238E27FC236}">
                  <a16:creationId xmlns:a16="http://schemas.microsoft.com/office/drawing/2014/main" id="{B50DAB94-9C86-5450-1FC0-F26E5476E501}"/>
                </a:ext>
              </a:extLst>
            </p:cNvPr>
            <p:cNvSpPr/>
            <p:nvPr/>
          </p:nvSpPr>
          <p:spPr bwMode="auto">
            <a:xfrm flipV="1">
              <a:off x="4658567" y="2252634"/>
              <a:ext cx="808783" cy="313492"/>
            </a:xfrm>
            <a:prstGeom prst="ellipse">
              <a:avLst/>
            </a:prstGeom>
            <a:noFill/>
            <a:ln w="25400" cap="flat" cmpd="sng">
              <a:solidFill>
                <a:srgbClr val="FF0000"/>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ctr">
                <a:spcBef>
                  <a:spcPts val="0"/>
                </a:spcBef>
                <a:spcAft>
                  <a:spcPts val="0"/>
                </a:spcAft>
                <a:buNone/>
                <a:defRPr/>
              </a:pPr>
              <a:endParaRPr sz="1700" b="0" i="0" u="none" strike="noStrike" cap="none">
                <a:solidFill>
                  <a:schemeClr val="lt1"/>
                </a:solidFill>
                <a:latin typeface="Arial"/>
                <a:ea typeface="Arial"/>
                <a:cs typeface="Arial"/>
              </a:endParaRPr>
            </a:p>
          </p:txBody>
        </p:sp>
        <p:cxnSp>
          <p:nvCxnSpPr>
            <p:cNvPr id="11" name="Connecteur droit avec flèche 10">
              <a:extLst>
                <a:ext uri="{FF2B5EF4-FFF2-40B4-BE49-F238E27FC236}">
                  <a16:creationId xmlns:a16="http://schemas.microsoft.com/office/drawing/2014/main" id="{C8DF42B7-A3B7-DCE6-B2A7-A6BCBB461DF3}"/>
                </a:ext>
              </a:extLst>
            </p:cNvPr>
            <p:cNvCxnSpPr>
              <a:cxnSpLocks/>
              <a:stCxn id="9" idx="2"/>
              <a:endCxn id="10" idx="7"/>
            </p:cNvCxnSpPr>
            <p:nvPr/>
          </p:nvCxnSpPr>
          <p:spPr bwMode="auto">
            <a:xfrm flipH="1" flipV="1">
              <a:off x="5348906" y="2520216"/>
              <a:ext cx="1177607" cy="1207109"/>
            </a:xfrm>
            <a:prstGeom prst="straightConnector1">
              <a:avLst/>
            </a:prstGeom>
            <a:ln w="38100">
              <a:solidFill>
                <a:srgbClr val="FF0000"/>
              </a:solidFill>
              <a:headEnd type="triangle" w="lg" len="lg"/>
              <a:tailEnd type="triangle" w="lg" len="lg"/>
            </a:ln>
            <a:effectLst>
              <a:outerShdw blurRad="50800" dist="38100" dir="13500000" algn="b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33718273"/>
      </p:ext>
    </p:extLst>
  </p:cSld>
  <p:clrMapOvr>
    <a:masterClrMapping/>
  </p:clrMapOvr>
  <p:transition spd="med">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du contenu 9" descr="Une image contenant texte, capture d’écran, Page web, Site web&#10;&#10;Description générée automatiquement">
            <a:extLst>
              <a:ext uri="{FF2B5EF4-FFF2-40B4-BE49-F238E27FC236}">
                <a16:creationId xmlns:a16="http://schemas.microsoft.com/office/drawing/2014/main" id="{0932FE2C-8B00-16B0-0D5B-4EBEBFB89D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328" y="799296"/>
            <a:ext cx="8100786" cy="4770313"/>
          </a:xfrm>
        </p:spPr>
      </p:pic>
      <p:sp>
        <p:nvSpPr>
          <p:cNvPr id="3" name="Espace réservé du numéro de diapositive 2">
            <a:extLst>
              <a:ext uri="{FF2B5EF4-FFF2-40B4-BE49-F238E27FC236}">
                <a16:creationId xmlns:a16="http://schemas.microsoft.com/office/drawing/2014/main" id="{94CFAE2E-ACAD-E152-B8CD-1B8F0C76C1E0}"/>
              </a:ext>
            </a:extLst>
          </p:cNvPr>
          <p:cNvSpPr>
            <a:spLocks noGrp="1"/>
          </p:cNvSpPr>
          <p:nvPr>
            <p:ph type="sldNum" sz="quarter" idx="11"/>
          </p:nvPr>
        </p:nvSpPr>
        <p:spPr/>
        <p:txBody>
          <a:bodyPr/>
          <a:lstStyle/>
          <a:p>
            <a:fld id="{AD8045ED-DE0C-4527-8264-0379EF2BB254}" type="slidenum">
              <a:rPr lang="fr-FR" smtClean="0"/>
              <a:t>144</a:t>
            </a:fld>
            <a:endParaRPr lang="fr-FR"/>
          </a:p>
        </p:txBody>
      </p:sp>
      <p:sp>
        <p:nvSpPr>
          <p:cNvPr id="4" name="Titre 3">
            <a:extLst>
              <a:ext uri="{FF2B5EF4-FFF2-40B4-BE49-F238E27FC236}">
                <a16:creationId xmlns:a16="http://schemas.microsoft.com/office/drawing/2014/main" id="{548047F2-2C7A-F972-FEA0-6F54C70925DE}"/>
              </a:ext>
            </a:extLst>
          </p:cNvPr>
          <p:cNvSpPr>
            <a:spLocks noGrp="1"/>
          </p:cNvSpPr>
          <p:nvPr>
            <p:ph type="title"/>
          </p:nvPr>
        </p:nvSpPr>
        <p:spPr/>
        <p:txBody>
          <a:bodyPr/>
          <a:lstStyle/>
          <a:p>
            <a:r>
              <a:rPr lang="fr-FR"/>
              <a:t>Réserver ou commander le document</a:t>
            </a:r>
          </a:p>
        </p:txBody>
      </p:sp>
      <p:sp>
        <p:nvSpPr>
          <p:cNvPr id="5" name="Shape 108">
            <a:extLst>
              <a:ext uri="{FF2B5EF4-FFF2-40B4-BE49-F238E27FC236}">
                <a16:creationId xmlns:a16="http://schemas.microsoft.com/office/drawing/2014/main" id="{2FDEAA4C-029C-82D3-62B9-133FC9C7F058}"/>
              </a:ext>
            </a:extLst>
          </p:cNvPr>
          <p:cNvSpPr>
            <a:spLocks/>
          </p:cNvSpPr>
          <p:nvPr/>
        </p:nvSpPr>
        <p:spPr bwMode="auto">
          <a:xfrm>
            <a:off x="388189" y="434171"/>
            <a:ext cx="3267075" cy="365125"/>
          </a:xfrm>
          <a:prstGeom prst="rect">
            <a:avLst/>
          </a:prstGeom>
          <a:solidFill>
            <a:schemeClr val="lt1"/>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l">
              <a:spcBef>
                <a:spcPts val="0"/>
              </a:spcBef>
              <a:spcAft>
                <a:spcPts val="0"/>
              </a:spcAft>
              <a:buSzPct val="25000"/>
              <a:buNone/>
              <a:defRPr/>
            </a:pPr>
            <a:r>
              <a:rPr lang="fr-FR" b="0" i="0" u="none" strike="noStrike" cap="none" dirty="0">
                <a:latin typeface="Arial Narrow" panose="020B0606020202030204" pitchFamily="34" charset="0"/>
                <a:ea typeface="Arial"/>
                <a:cs typeface="Arial"/>
              </a:rPr>
              <a:t>id=Calames-201062211649566</a:t>
            </a:r>
            <a:endParaRPr sz="2800" dirty="0">
              <a:latin typeface="Arial Narrow" panose="020B0606020202030204" pitchFamily="34" charset="0"/>
            </a:endParaRPr>
          </a:p>
        </p:txBody>
      </p:sp>
      <p:sp>
        <p:nvSpPr>
          <p:cNvPr id="7" name="Shape 108">
            <a:extLst>
              <a:ext uri="{FF2B5EF4-FFF2-40B4-BE49-F238E27FC236}">
                <a16:creationId xmlns:a16="http://schemas.microsoft.com/office/drawing/2014/main" id="{6A5AA202-3FA4-0CB9-A610-BEFA65CB8ED6}"/>
              </a:ext>
            </a:extLst>
          </p:cNvPr>
          <p:cNvSpPr>
            <a:spLocks/>
          </p:cNvSpPr>
          <p:nvPr/>
        </p:nvSpPr>
        <p:spPr bwMode="auto">
          <a:xfrm>
            <a:off x="3113314" y="890713"/>
            <a:ext cx="3472544" cy="2853973"/>
          </a:xfrm>
          <a:prstGeom prst="rect">
            <a:avLst/>
          </a:prstGeom>
          <a:solidFill>
            <a:schemeClr val="lt1"/>
          </a:solidFill>
          <a:ln w="12700" cap="flat" cmpd="sng">
            <a:solidFill>
              <a:schemeClr val="tx2"/>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l">
              <a:spcBef>
                <a:spcPts val="0"/>
              </a:spcBef>
              <a:spcAft>
                <a:spcPts val="0"/>
              </a:spcAft>
              <a:buSzPct val="25000"/>
              <a:buNone/>
              <a:defRPr/>
            </a:pPr>
            <a:r>
              <a:rPr lang="fr-FR" sz="1600" b="1" i="0" u="none" strike="noStrike" cap="none" dirty="0">
                <a:solidFill>
                  <a:schemeClr val="tx2"/>
                </a:solidFill>
                <a:latin typeface="Arial Narrow" panose="020B0606020202030204" pitchFamily="34" charset="0"/>
                <a:ea typeface="Arial"/>
                <a:cs typeface="Arial"/>
              </a:rPr>
              <a:t>Présence d’un identifiant de SIGB masqu</a:t>
            </a:r>
            <a:r>
              <a:rPr lang="fr-FR" sz="1600" b="1" dirty="0">
                <a:solidFill>
                  <a:schemeClr val="tx2"/>
                </a:solidFill>
                <a:latin typeface="Arial Narrow" panose="020B0606020202030204" pitchFamily="34" charset="0"/>
                <a:ea typeface="Arial"/>
                <a:cs typeface="Arial"/>
              </a:rPr>
              <a:t>é au public dans </a:t>
            </a:r>
          </a:p>
          <a:p>
            <a:pPr marL="0" marR="0" lvl="0" indent="0" algn="l">
              <a:spcBef>
                <a:spcPts val="0"/>
              </a:spcBef>
              <a:spcAft>
                <a:spcPts val="0"/>
              </a:spcAft>
              <a:buSzPct val="25000"/>
              <a:buNone/>
              <a:defRPr/>
            </a:pPr>
            <a:r>
              <a:rPr lang="fr-FR" sz="1600" b="1" i="0" u="none" strike="noStrike" cap="none" dirty="0">
                <a:solidFill>
                  <a:schemeClr val="tx2"/>
                </a:solidFill>
                <a:latin typeface="Arial Narrow" panose="020B0606020202030204" pitchFamily="34" charset="0"/>
                <a:ea typeface="Arial"/>
                <a:cs typeface="Arial"/>
              </a:rPr>
              <a:t>&lt;</a:t>
            </a:r>
            <a:r>
              <a:rPr lang="fr-FR" sz="1600" b="1" i="0" u="none" strike="noStrike" cap="none" dirty="0" err="1">
                <a:solidFill>
                  <a:schemeClr val="tx2"/>
                </a:solidFill>
                <a:latin typeface="Arial Narrow" panose="020B0606020202030204" pitchFamily="34" charset="0"/>
                <a:ea typeface="Arial"/>
                <a:cs typeface="Arial"/>
              </a:rPr>
              <a:t>otherfindaid</a:t>
            </a:r>
            <a:r>
              <a:rPr lang="fr-FR" sz="1600" b="1" i="0" u="none" strike="noStrike" cap="none" dirty="0">
                <a:solidFill>
                  <a:schemeClr val="tx2"/>
                </a:solidFill>
                <a:latin typeface="Arial Narrow" panose="020B0606020202030204" pitchFamily="34" charset="0"/>
                <a:ea typeface="Arial"/>
                <a:cs typeface="Arial"/>
              </a:rPr>
              <a:t> audience="</a:t>
            </a:r>
            <a:r>
              <a:rPr lang="fr-FR" sz="1600" b="1" i="0" u="none" strike="noStrike" cap="none" dirty="0" err="1">
                <a:solidFill>
                  <a:schemeClr val="tx2"/>
                </a:solidFill>
                <a:latin typeface="Arial Narrow" panose="020B0606020202030204" pitchFamily="34" charset="0"/>
                <a:ea typeface="Arial"/>
                <a:cs typeface="Arial"/>
              </a:rPr>
              <a:t>internal</a:t>
            </a:r>
            <a:r>
              <a:rPr lang="fr-FR" sz="1600" b="1" i="0" u="none" strike="noStrike" cap="none" dirty="0">
                <a:solidFill>
                  <a:schemeClr val="tx2"/>
                </a:solidFill>
                <a:latin typeface="Arial Narrow" panose="020B0606020202030204" pitchFamily="34" charset="0"/>
                <a:ea typeface="Arial"/>
                <a:cs typeface="Arial"/>
              </a:rPr>
              <a:t>"&gt;</a:t>
            </a:r>
            <a:r>
              <a:rPr lang="fr-FR" sz="1600" i="0" u="none" strike="noStrike" cap="none" dirty="0">
                <a:solidFill>
                  <a:schemeClr val="tx2"/>
                </a:solidFill>
                <a:latin typeface="Arial Narrow" panose="020B0606020202030204" pitchFamily="34" charset="0"/>
                <a:ea typeface="Arial"/>
                <a:cs typeface="Arial"/>
              </a:rPr>
              <a:t>&lt;</a:t>
            </a:r>
            <a:r>
              <a:rPr lang="fr-FR" sz="1600" b="0" i="0" u="none" strike="noStrike" cap="none" dirty="0">
                <a:solidFill>
                  <a:schemeClr val="tx2"/>
                </a:solidFill>
                <a:latin typeface="Arial Narrow" panose="020B0606020202030204" pitchFamily="34" charset="0"/>
                <a:ea typeface="Arial"/>
                <a:cs typeface="Arial"/>
              </a:rPr>
              <a:t>p&gt;</a:t>
            </a:r>
            <a:r>
              <a:rPr lang="fr-FR" sz="1600" b="0" i="0" u="none" strike="noStrike" cap="none" dirty="0">
                <a:solidFill>
                  <a:srgbClr val="EC6839"/>
                </a:solidFill>
                <a:latin typeface="Arial Narrow" panose="020B0606020202030204" pitchFamily="34" charset="0"/>
                <a:ea typeface="Arial"/>
                <a:cs typeface="Arial"/>
              </a:rPr>
              <a:t>&lt;</a:t>
            </a:r>
            <a:r>
              <a:rPr lang="fr-FR" sz="1600" b="0" i="0" u="none" strike="noStrike" cap="none" dirty="0" err="1">
                <a:solidFill>
                  <a:srgbClr val="EC6839"/>
                </a:solidFill>
                <a:latin typeface="Arial Narrow" panose="020B0606020202030204" pitchFamily="34" charset="0"/>
                <a:ea typeface="Arial"/>
                <a:cs typeface="Arial"/>
              </a:rPr>
              <a:t>num</a:t>
            </a:r>
            <a:r>
              <a:rPr lang="fr-FR" sz="1600" b="0" i="0" u="none" strike="noStrike" cap="none" dirty="0">
                <a:solidFill>
                  <a:srgbClr val="EC6839"/>
                </a:solidFill>
                <a:latin typeface="Arial Narrow" panose="020B0606020202030204" pitchFamily="34" charset="0"/>
                <a:ea typeface="Arial"/>
                <a:cs typeface="Arial"/>
              </a:rPr>
              <a:t> type="</a:t>
            </a:r>
            <a:r>
              <a:rPr lang="fr-FR" sz="1600" b="0" i="0" u="none" strike="noStrike" cap="none" dirty="0" err="1">
                <a:solidFill>
                  <a:srgbClr val="EC6839"/>
                </a:solidFill>
                <a:latin typeface="Arial Narrow" panose="020B0606020202030204" pitchFamily="34" charset="0"/>
                <a:ea typeface="Arial"/>
                <a:cs typeface="Arial"/>
              </a:rPr>
              <a:t>sigb</a:t>
            </a:r>
            <a:r>
              <a:rPr lang="fr-FR" sz="1600" b="0" i="0" u="none" strike="noStrike" cap="none" dirty="0">
                <a:solidFill>
                  <a:srgbClr val="EC6839"/>
                </a:solidFill>
                <a:latin typeface="Arial Narrow" panose="020B0606020202030204" pitchFamily="34" charset="0"/>
                <a:ea typeface="Arial"/>
                <a:cs typeface="Arial"/>
              </a:rPr>
              <a:t>"&gt; 05040804&lt;/</a:t>
            </a:r>
            <a:r>
              <a:rPr lang="fr-FR" sz="1600" b="0" i="0" u="none" strike="noStrike" cap="none" dirty="0" err="1">
                <a:solidFill>
                  <a:srgbClr val="EC6839"/>
                </a:solidFill>
                <a:latin typeface="Arial Narrow" panose="020B0606020202030204" pitchFamily="34" charset="0"/>
                <a:ea typeface="Arial"/>
                <a:cs typeface="Arial"/>
              </a:rPr>
              <a:t>num</a:t>
            </a:r>
            <a:r>
              <a:rPr lang="fr-FR" sz="1600" b="0" i="0" u="none" strike="noStrike" cap="none" dirty="0">
                <a:solidFill>
                  <a:srgbClr val="EC6839"/>
                </a:solidFill>
                <a:latin typeface="Arial Narrow" panose="020B0606020202030204" pitchFamily="34" charset="0"/>
                <a:ea typeface="Arial"/>
                <a:cs typeface="Arial"/>
              </a:rPr>
              <a:t>&gt;</a:t>
            </a:r>
            <a:r>
              <a:rPr lang="fr-FR" sz="1600" b="0" i="0" u="none" strike="noStrike" cap="none" dirty="0">
                <a:solidFill>
                  <a:schemeClr val="tx2"/>
                </a:solidFill>
                <a:latin typeface="Arial Narrow" panose="020B0606020202030204" pitchFamily="34" charset="0"/>
                <a:ea typeface="Arial"/>
                <a:cs typeface="Arial"/>
              </a:rPr>
              <a:t>&lt;/p&gt; </a:t>
            </a:r>
            <a:r>
              <a:rPr lang="fr-FR" sz="1600" b="1" i="0" u="none" strike="noStrike" cap="none" dirty="0">
                <a:solidFill>
                  <a:schemeClr val="tx2"/>
                </a:solidFill>
                <a:latin typeface="Arial Narrow" panose="020B0606020202030204" pitchFamily="34" charset="0"/>
                <a:ea typeface="Arial"/>
                <a:cs typeface="Arial"/>
              </a:rPr>
              <a:t>&lt;/</a:t>
            </a:r>
            <a:r>
              <a:rPr lang="fr-FR" sz="1600" b="1" i="0" u="none" strike="noStrike" cap="none" dirty="0" err="1">
                <a:solidFill>
                  <a:schemeClr val="tx2"/>
                </a:solidFill>
                <a:latin typeface="Arial Narrow" panose="020B0606020202030204" pitchFamily="34" charset="0"/>
                <a:ea typeface="Arial"/>
                <a:cs typeface="Arial"/>
              </a:rPr>
              <a:t>otherfindaid</a:t>
            </a:r>
            <a:r>
              <a:rPr lang="fr-FR" sz="1600" b="1" i="0" u="none" strike="noStrike" cap="none" dirty="0">
                <a:solidFill>
                  <a:schemeClr val="tx2"/>
                </a:solidFill>
                <a:latin typeface="Arial Narrow" panose="020B0606020202030204" pitchFamily="34" charset="0"/>
                <a:ea typeface="Arial"/>
                <a:cs typeface="Arial"/>
              </a:rPr>
              <a:t> &gt;</a:t>
            </a:r>
          </a:p>
          <a:p>
            <a:pPr marL="0" marR="0" lvl="0" indent="0" algn="l">
              <a:spcBef>
                <a:spcPts val="0"/>
              </a:spcBef>
              <a:spcAft>
                <a:spcPts val="0"/>
              </a:spcAft>
              <a:buSzPct val="25000"/>
              <a:buNone/>
              <a:defRPr/>
            </a:pPr>
            <a:endParaRPr lang="fr-FR" sz="1600" b="1" dirty="0">
              <a:solidFill>
                <a:schemeClr val="tx2"/>
              </a:solidFill>
              <a:latin typeface="Arial Narrow" panose="020B0606020202030204" pitchFamily="34" charset="0"/>
              <a:cs typeface="Arial"/>
            </a:endParaRPr>
          </a:p>
          <a:p>
            <a:pPr marL="0" marR="0" lvl="0" indent="0" algn="l">
              <a:spcBef>
                <a:spcPts val="0"/>
              </a:spcBef>
              <a:spcAft>
                <a:spcPts val="0"/>
              </a:spcAft>
              <a:buSzPct val="25000"/>
              <a:buNone/>
              <a:defRPr/>
            </a:pPr>
            <a:r>
              <a:rPr lang="fr-FR" sz="1600" b="1" dirty="0">
                <a:solidFill>
                  <a:schemeClr val="tx2"/>
                </a:solidFill>
                <a:latin typeface="Arial Narrow" panose="020B0606020202030204" pitchFamily="34" charset="0"/>
                <a:cs typeface="Arial"/>
              </a:rPr>
              <a:t>Pour reconstitution de l’url de la notice du SIGB correspondante avec racine invariable des url du SIGB + identifiant ci-dessus.</a:t>
            </a:r>
            <a:endParaRPr sz="2400" b="1" dirty="0">
              <a:solidFill>
                <a:schemeClr val="tx2"/>
              </a:solidFill>
              <a:latin typeface="Arial Narrow" panose="020B0606020202030204" pitchFamily="34" charset="0"/>
            </a:endParaRPr>
          </a:p>
        </p:txBody>
      </p:sp>
      <p:grpSp>
        <p:nvGrpSpPr>
          <p:cNvPr id="11" name="Groupe 10">
            <a:extLst>
              <a:ext uri="{FF2B5EF4-FFF2-40B4-BE49-F238E27FC236}">
                <a16:creationId xmlns:a16="http://schemas.microsoft.com/office/drawing/2014/main" id="{C54B0E37-049D-B64C-7943-5FA85025BD08}"/>
              </a:ext>
            </a:extLst>
          </p:cNvPr>
          <p:cNvGrpSpPr/>
          <p:nvPr/>
        </p:nvGrpSpPr>
        <p:grpSpPr>
          <a:xfrm>
            <a:off x="3113314" y="1669312"/>
            <a:ext cx="5009960" cy="3582664"/>
            <a:chOff x="4658567" y="2209913"/>
            <a:chExt cx="2684119" cy="1799379"/>
          </a:xfrm>
        </p:grpSpPr>
        <p:sp>
          <p:nvSpPr>
            <p:cNvPr id="12" name="Shape 131">
              <a:extLst>
                <a:ext uri="{FF2B5EF4-FFF2-40B4-BE49-F238E27FC236}">
                  <a16:creationId xmlns:a16="http://schemas.microsoft.com/office/drawing/2014/main" id="{EC7F272D-E5B4-CD92-38A1-123CBB117BCB}"/>
                </a:ext>
              </a:extLst>
            </p:cNvPr>
            <p:cNvSpPr/>
            <p:nvPr/>
          </p:nvSpPr>
          <p:spPr bwMode="auto">
            <a:xfrm>
              <a:off x="6526513" y="3625056"/>
              <a:ext cx="816173" cy="384236"/>
            </a:xfrm>
            <a:prstGeom prst="ellipse">
              <a:avLst/>
            </a:prstGeom>
            <a:noFill/>
            <a:ln w="25400" cap="flat" cmpd="sng">
              <a:solidFill>
                <a:srgbClr val="FF0000"/>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ctr">
                <a:spcBef>
                  <a:spcPts val="0"/>
                </a:spcBef>
                <a:spcAft>
                  <a:spcPts val="0"/>
                </a:spcAft>
                <a:buNone/>
                <a:defRPr/>
              </a:pPr>
              <a:endParaRPr sz="1700" b="0" i="0" u="none" strike="noStrike" cap="none">
                <a:solidFill>
                  <a:schemeClr val="lt1"/>
                </a:solidFill>
                <a:latin typeface="Arial"/>
                <a:ea typeface="Arial"/>
                <a:cs typeface="Arial"/>
              </a:endParaRPr>
            </a:p>
          </p:txBody>
        </p:sp>
        <p:sp>
          <p:nvSpPr>
            <p:cNvPr id="13" name="Shape 131">
              <a:extLst>
                <a:ext uri="{FF2B5EF4-FFF2-40B4-BE49-F238E27FC236}">
                  <a16:creationId xmlns:a16="http://schemas.microsoft.com/office/drawing/2014/main" id="{80A1A8F6-D406-BA8A-5B7C-63F69D271EE9}"/>
                </a:ext>
              </a:extLst>
            </p:cNvPr>
            <p:cNvSpPr/>
            <p:nvPr/>
          </p:nvSpPr>
          <p:spPr bwMode="auto">
            <a:xfrm flipV="1">
              <a:off x="4658567" y="2209913"/>
              <a:ext cx="1567612" cy="356213"/>
            </a:xfrm>
            <a:prstGeom prst="ellipse">
              <a:avLst/>
            </a:prstGeom>
            <a:noFill/>
            <a:ln w="25400" cap="flat" cmpd="sng">
              <a:solidFill>
                <a:srgbClr val="FF0000"/>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ctr">
                <a:spcBef>
                  <a:spcPts val="0"/>
                </a:spcBef>
                <a:spcAft>
                  <a:spcPts val="0"/>
                </a:spcAft>
                <a:buNone/>
                <a:defRPr/>
              </a:pPr>
              <a:endParaRPr sz="1700" b="0" i="0" u="none" strike="noStrike" cap="none" dirty="0">
                <a:solidFill>
                  <a:schemeClr val="lt1"/>
                </a:solidFill>
                <a:latin typeface="Arial"/>
                <a:ea typeface="Arial"/>
                <a:cs typeface="Arial"/>
              </a:endParaRPr>
            </a:p>
          </p:txBody>
        </p:sp>
        <p:cxnSp>
          <p:nvCxnSpPr>
            <p:cNvPr id="14" name="Connecteur droit avec flèche 13">
              <a:extLst>
                <a:ext uri="{FF2B5EF4-FFF2-40B4-BE49-F238E27FC236}">
                  <a16:creationId xmlns:a16="http://schemas.microsoft.com/office/drawing/2014/main" id="{07B82052-09ED-6012-157B-18F613F952A5}"/>
                </a:ext>
              </a:extLst>
            </p:cNvPr>
            <p:cNvCxnSpPr>
              <a:cxnSpLocks/>
              <a:stCxn id="12" idx="2"/>
              <a:endCxn id="13" idx="7"/>
            </p:cNvCxnSpPr>
            <p:nvPr/>
          </p:nvCxnSpPr>
          <p:spPr bwMode="auto">
            <a:xfrm flipH="1" flipV="1">
              <a:off x="5996607" y="2513960"/>
              <a:ext cx="529906" cy="1303215"/>
            </a:xfrm>
            <a:prstGeom prst="straightConnector1">
              <a:avLst/>
            </a:prstGeom>
            <a:ln w="38100">
              <a:solidFill>
                <a:srgbClr val="FF0000"/>
              </a:solidFill>
              <a:headEnd type="triangle" w="lg" len="lg"/>
              <a:tailEnd type="triangle" w="lg" len="lg"/>
            </a:ln>
            <a:effectLst>
              <a:outerShdw blurRad="50800" dist="38100" dir="13500000" algn="b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590557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673"/>
          <p:cNvSpPr>
            <a:spLocks noGrp="1"/>
          </p:cNvSpPr>
          <p:nvPr>
            <p:ph type="title"/>
          </p:nvPr>
        </p:nvSpPr>
        <p:spPr bwMode="auto">
          <a:xfrm>
            <a:off x="746535" y="200336"/>
            <a:ext cx="7212232" cy="474363"/>
          </a:xfrm>
          <a:prstGeom prst="rect">
            <a:avLst/>
          </a:prstGeom>
          <a:noFill/>
          <a:ln>
            <a:noFill/>
          </a:ln>
        </p:spPr>
        <p:txBody>
          <a:bodyPr lIns="91425" tIns="45700" rIns="91425" bIns="45700" anchor="t" anchorCtr="0">
            <a:noAutofit/>
          </a:bodyPr>
          <a:lstStyle/>
          <a:p>
            <a:pPr marL="0" marR="0" indent="0">
              <a:spcAft>
                <a:spcPts val="0"/>
              </a:spcAft>
              <a:buSzPct val="25000"/>
              <a:defRPr/>
            </a:pPr>
            <a:r>
              <a:rPr lang="fr-FR" sz="1900"/>
              <a:t>Recherche sur les éléments d'indexation </a:t>
            </a:r>
            <a:endParaRPr sz="1900"/>
          </a:p>
        </p:txBody>
      </p:sp>
      <p:sp>
        <p:nvSpPr>
          <p:cNvPr id="20" name="Espace réservé du pied de page 3"/>
          <p:cNvSpPr>
            <a:spLocks noGrp="1"/>
          </p:cNvSpPr>
          <p:nvPr>
            <p:ph type="ftr" idx="11"/>
          </p:nvPr>
        </p:nvSpPr>
        <p:spPr bwMode="auto">
          <a:xfrm>
            <a:off x="3124200" y="6356350"/>
            <a:ext cx="2895600" cy="365125"/>
          </a:xfrm>
        </p:spPr>
        <p:txBody>
          <a:bodyPr/>
          <a:lstStyle/>
          <a:p>
            <a:pPr>
              <a:defRPr/>
            </a:pPr>
            <a:endParaRPr lang="fr-FR"/>
          </a:p>
        </p:txBody>
      </p:sp>
      <p:sp>
        <p:nvSpPr>
          <p:cNvPr id="2" name="Espace réservé du numéro de diapositive 2">
            <a:extLst>
              <a:ext uri="{FF2B5EF4-FFF2-40B4-BE49-F238E27FC236}">
                <a16:creationId xmlns:a16="http://schemas.microsoft.com/office/drawing/2014/main" id="{380EF106-D8A6-CCB2-E2C0-7E97C8CD4641}"/>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145</a:t>
            </a:fld>
            <a:endParaRPr lang="fr-FR"/>
          </a:p>
        </p:txBody>
      </p:sp>
      <p:pic>
        <p:nvPicPr>
          <p:cNvPr id="4" name="Image 3">
            <a:extLst>
              <a:ext uri="{FF2B5EF4-FFF2-40B4-BE49-F238E27FC236}">
                <a16:creationId xmlns:a16="http://schemas.microsoft.com/office/drawing/2014/main" id="{0DC178BB-7F11-CAD2-5918-177C83706CE5}"/>
              </a:ext>
            </a:extLst>
          </p:cNvPr>
          <p:cNvPicPr>
            <a:picLocks noChangeAspect="1"/>
          </p:cNvPicPr>
          <p:nvPr/>
        </p:nvPicPr>
        <p:blipFill>
          <a:blip r:embed="rId3"/>
          <a:stretch>
            <a:fillRect/>
          </a:stretch>
        </p:blipFill>
        <p:spPr>
          <a:xfrm>
            <a:off x="0" y="1097567"/>
            <a:ext cx="8792802" cy="3867690"/>
          </a:xfrm>
          <a:prstGeom prst="rect">
            <a:avLst/>
          </a:prstGeom>
        </p:spPr>
      </p:pic>
    </p:spTree>
    <p:extLst>
      <p:ext uri="{BB962C8B-B14F-4D97-AF65-F5344CB8AC3E}">
        <p14:creationId xmlns:p14="http://schemas.microsoft.com/office/powerpoint/2010/main" val="1501398366"/>
      </p:ext>
    </p:extLst>
  </p:cSld>
  <p:clrMapOvr>
    <a:masterClrMapping/>
  </p:clrMapOvr>
  <p:transition spd="med">
    <p:fade/>
  </p:transition>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2" name="Groupe 21">
            <a:extLst>
              <a:ext uri="{FF2B5EF4-FFF2-40B4-BE49-F238E27FC236}">
                <a16:creationId xmlns:a16="http://schemas.microsoft.com/office/drawing/2014/main" id="{7D6A12B3-57D6-DD0C-6CB3-F3521298E3DD}"/>
              </a:ext>
            </a:extLst>
          </p:cNvPr>
          <p:cNvGrpSpPr/>
          <p:nvPr/>
        </p:nvGrpSpPr>
        <p:grpSpPr>
          <a:xfrm>
            <a:off x="1451958" y="544766"/>
            <a:ext cx="7531765" cy="5048386"/>
            <a:chOff x="0" y="619955"/>
            <a:chExt cx="8831890" cy="5632277"/>
          </a:xfrm>
        </p:grpSpPr>
        <p:pic>
          <p:nvPicPr>
            <p:cNvPr id="19" name="Image 18">
              <a:extLst>
                <a:ext uri="{FF2B5EF4-FFF2-40B4-BE49-F238E27FC236}">
                  <a16:creationId xmlns:a16="http://schemas.microsoft.com/office/drawing/2014/main" id="{891E1323-6868-1978-0EC2-3A39E590B955}"/>
                </a:ext>
              </a:extLst>
            </p:cNvPr>
            <p:cNvPicPr>
              <a:picLocks noChangeAspect="1"/>
            </p:cNvPicPr>
            <p:nvPr/>
          </p:nvPicPr>
          <p:blipFill rotWithShape="1">
            <a:blip r:embed="rId3"/>
            <a:srcRect t="9705"/>
            <a:stretch/>
          </p:blipFill>
          <p:spPr>
            <a:xfrm>
              <a:off x="0" y="1153777"/>
              <a:ext cx="8831890" cy="5098455"/>
            </a:xfrm>
            <a:prstGeom prst="rect">
              <a:avLst/>
            </a:prstGeom>
          </p:spPr>
        </p:pic>
        <p:pic>
          <p:nvPicPr>
            <p:cNvPr id="21" name="Image 20">
              <a:extLst>
                <a:ext uri="{FF2B5EF4-FFF2-40B4-BE49-F238E27FC236}">
                  <a16:creationId xmlns:a16="http://schemas.microsoft.com/office/drawing/2014/main" id="{DBAE55A0-8DE7-0570-8CF6-203CA8DB47D1}"/>
                </a:ext>
              </a:extLst>
            </p:cNvPr>
            <p:cNvPicPr>
              <a:picLocks noChangeAspect="1"/>
            </p:cNvPicPr>
            <p:nvPr/>
          </p:nvPicPr>
          <p:blipFill rotWithShape="1">
            <a:blip r:embed="rId3"/>
            <a:srcRect r="70707" b="89077"/>
            <a:stretch/>
          </p:blipFill>
          <p:spPr bwMode="auto">
            <a:xfrm>
              <a:off x="0" y="619955"/>
              <a:ext cx="2587145" cy="616737"/>
            </a:xfrm>
            <a:prstGeom prst="rect">
              <a:avLst/>
            </a:prstGeom>
          </p:spPr>
        </p:pic>
      </p:grpSp>
      <p:sp>
        <p:nvSpPr>
          <p:cNvPr id="5" name="Shape 673"/>
          <p:cNvSpPr>
            <a:spLocks noGrp="1"/>
          </p:cNvSpPr>
          <p:nvPr>
            <p:ph type="title"/>
          </p:nvPr>
        </p:nvSpPr>
        <p:spPr bwMode="auto">
          <a:xfrm>
            <a:off x="746535" y="200336"/>
            <a:ext cx="7212232" cy="474363"/>
          </a:xfrm>
          <a:prstGeom prst="rect">
            <a:avLst/>
          </a:prstGeom>
          <a:noFill/>
          <a:ln>
            <a:noFill/>
          </a:ln>
        </p:spPr>
        <p:txBody>
          <a:bodyPr lIns="91425" tIns="45700" rIns="91425" bIns="45700" anchor="t" anchorCtr="0">
            <a:noAutofit/>
          </a:bodyPr>
          <a:lstStyle/>
          <a:p>
            <a:pPr marL="0" marR="0" indent="0">
              <a:spcAft>
                <a:spcPts val="0"/>
              </a:spcAft>
              <a:buSzPct val="25000"/>
              <a:defRPr/>
            </a:pPr>
            <a:r>
              <a:rPr lang="fr-FR" sz="1900"/>
              <a:t>Index et points d’accès : &lt;</a:t>
            </a:r>
            <a:r>
              <a:rPr lang="fr-FR" sz="1900" err="1"/>
              <a:t>genreform</a:t>
            </a:r>
            <a:r>
              <a:rPr lang="fr-FR" sz="1900"/>
              <a:t>&gt; et documents numérisés</a:t>
            </a:r>
            <a:endParaRPr sz="1900"/>
          </a:p>
        </p:txBody>
      </p:sp>
      <p:sp>
        <p:nvSpPr>
          <p:cNvPr id="11" name="Shape 679"/>
          <p:cNvSpPr/>
          <p:nvPr/>
        </p:nvSpPr>
        <p:spPr bwMode="auto">
          <a:xfrm>
            <a:off x="2263097" y="6108527"/>
            <a:ext cx="2611485" cy="632655"/>
          </a:xfrm>
          <a:prstGeom prst="rect">
            <a:avLst/>
          </a:prstGeom>
          <a:solidFill>
            <a:schemeClr val="bg1"/>
          </a:solidFill>
          <a:ln w="12700" cap="flat" cmpd="sng">
            <a:solidFill>
              <a:schemeClr val="tx2"/>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ctr">
              <a:spcBef>
                <a:spcPts val="0"/>
              </a:spcBef>
              <a:spcAft>
                <a:spcPts val="0"/>
              </a:spcAft>
              <a:buSzPct val="25000"/>
              <a:buNone/>
              <a:defRPr/>
            </a:pPr>
            <a:r>
              <a:rPr lang="fr-FR" b="0" i="0" u="none" strike="noStrike" cap="none">
                <a:solidFill>
                  <a:schemeClr val="tx2"/>
                </a:solidFill>
                <a:latin typeface="Arial Narrow" panose="020B0606020202030204" pitchFamily="34" charset="0"/>
                <a:ea typeface="Verdana"/>
                <a:cs typeface="Verdana"/>
              </a:rPr>
              <a:t>Présence de </a:t>
            </a:r>
            <a:r>
              <a:rPr lang="fr-FR" b="1" i="0" u="none" strike="noStrike" cap="none">
                <a:solidFill>
                  <a:schemeClr val="tx2"/>
                </a:solidFill>
                <a:latin typeface="Arial Narrow" panose="020B0606020202030204" pitchFamily="34" charset="0"/>
                <a:ea typeface="Verdana"/>
                <a:cs typeface="Verdana"/>
              </a:rPr>
              <a:t>&lt;dao&gt;</a:t>
            </a:r>
            <a:r>
              <a:rPr lang="fr-FR" b="0" i="0" u="none" strike="noStrike" cap="none">
                <a:solidFill>
                  <a:schemeClr val="tx2"/>
                </a:solidFill>
                <a:latin typeface="Arial Narrow" panose="020B0606020202030204" pitchFamily="34" charset="0"/>
                <a:ea typeface="Verdana"/>
                <a:cs typeface="Verdana"/>
              </a:rPr>
              <a:t> ou </a:t>
            </a:r>
            <a:r>
              <a:rPr lang="fr-FR" b="1" i="0" u="none" strike="noStrike" cap="none">
                <a:solidFill>
                  <a:schemeClr val="tx2"/>
                </a:solidFill>
                <a:latin typeface="Arial Narrow" panose="020B0606020202030204" pitchFamily="34" charset="0"/>
                <a:ea typeface="Verdana"/>
                <a:cs typeface="Verdana"/>
              </a:rPr>
              <a:t>&lt;</a:t>
            </a:r>
            <a:r>
              <a:rPr lang="fr-FR" b="1" i="0" u="none" strike="noStrike" cap="none" err="1">
                <a:solidFill>
                  <a:schemeClr val="tx2"/>
                </a:solidFill>
                <a:latin typeface="Arial Narrow" panose="020B0606020202030204" pitchFamily="34" charset="0"/>
                <a:ea typeface="Verdana"/>
                <a:cs typeface="Verdana"/>
              </a:rPr>
              <a:t>daogrp</a:t>
            </a:r>
            <a:r>
              <a:rPr lang="fr-FR" b="1" i="0" u="none" strike="noStrike" cap="none">
                <a:solidFill>
                  <a:schemeClr val="tx2"/>
                </a:solidFill>
                <a:latin typeface="Arial Narrow" panose="020B0606020202030204" pitchFamily="34" charset="0"/>
                <a:ea typeface="Verdana"/>
                <a:cs typeface="Verdana"/>
              </a:rPr>
              <a:t>&gt;</a:t>
            </a:r>
            <a:endParaRPr sz="2800" b="1">
              <a:solidFill>
                <a:schemeClr val="tx2"/>
              </a:solidFill>
              <a:latin typeface="Arial Narrow" panose="020B0606020202030204" pitchFamily="34" charset="0"/>
            </a:endParaRPr>
          </a:p>
        </p:txBody>
      </p:sp>
      <p:sp>
        <p:nvSpPr>
          <p:cNvPr id="20" name="Espace réservé du pied de page 3"/>
          <p:cNvSpPr>
            <a:spLocks noGrp="1"/>
          </p:cNvSpPr>
          <p:nvPr>
            <p:ph type="ftr" idx="11"/>
          </p:nvPr>
        </p:nvSpPr>
        <p:spPr bwMode="auto">
          <a:xfrm>
            <a:off x="3124200" y="6356350"/>
            <a:ext cx="2895600" cy="365125"/>
          </a:xfrm>
        </p:spPr>
        <p:txBody>
          <a:bodyPr/>
          <a:lstStyle/>
          <a:p>
            <a:pPr>
              <a:defRPr/>
            </a:pPr>
            <a:endParaRPr lang="fr-FR"/>
          </a:p>
        </p:txBody>
      </p:sp>
      <p:sp>
        <p:nvSpPr>
          <p:cNvPr id="2" name="Espace réservé du numéro de diapositive 2">
            <a:extLst>
              <a:ext uri="{FF2B5EF4-FFF2-40B4-BE49-F238E27FC236}">
                <a16:creationId xmlns:a16="http://schemas.microsoft.com/office/drawing/2014/main" id="{380EF106-D8A6-CCB2-E2C0-7E97C8CD4641}"/>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146</a:t>
            </a:fld>
            <a:endParaRPr lang="fr-FR"/>
          </a:p>
        </p:txBody>
      </p:sp>
      <p:sp>
        <p:nvSpPr>
          <p:cNvPr id="27" name="Rectangle : coins arrondis 26">
            <a:extLst>
              <a:ext uri="{FF2B5EF4-FFF2-40B4-BE49-F238E27FC236}">
                <a16:creationId xmlns:a16="http://schemas.microsoft.com/office/drawing/2014/main" id="{C7D291FF-3D85-F7C9-7E3C-58B43C7AB17F}"/>
              </a:ext>
            </a:extLst>
          </p:cNvPr>
          <p:cNvSpPr/>
          <p:nvPr/>
        </p:nvSpPr>
        <p:spPr bwMode="auto">
          <a:xfrm>
            <a:off x="3717892" y="5210006"/>
            <a:ext cx="2451796" cy="409350"/>
          </a:xfrm>
          <a:prstGeom prst="roundRect">
            <a:avLst/>
          </a:prstGeom>
          <a:noFill/>
          <a:ln w="22225">
            <a:solidFill>
              <a:srgbClr val="FF0000"/>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Rectangle : coins arrondis 28">
            <a:extLst>
              <a:ext uri="{FF2B5EF4-FFF2-40B4-BE49-F238E27FC236}">
                <a16:creationId xmlns:a16="http://schemas.microsoft.com/office/drawing/2014/main" id="{817D56F9-6532-71E4-6CEA-BEBA4DE68D3A}"/>
              </a:ext>
            </a:extLst>
          </p:cNvPr>
          <p:cNvSpPr/>
          <p:nvPr/>
        </p:nvSpPr>
        <p:spPr bwMode="auto">
          <a:xfrm>
            <a:off x="2190857" y="2555931"/>
            <a:ext cx="4752553" cy="409350"/>
          </a:xfrm>
          <a:prstGeom prst="roundRect">
            <a:avLst/>
          </a:prstGeom>
          <a:noFill/>
          <a:ln w="22225">
            <a:solidFill>
              <a:srgbClr val="FF0000"/>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Shape 679">
            <a:extLst>
              <a:ext uri="{FF2B5EF4-FFF2-40B4-BE49-F238E27FC236}">
                <a16:creationId xmlns:a16="http://schemas.microsoft.com/office/drawing/2014/main" id="{74915D72-BF59-F7BC-6C67-A62E9B410678}"/>
              </a:ext>
            </a:extLst>
          </p:cNvPr>
          <p:cNvSpPr/>
          <p:nvPr/>
        </p:nvSpPr>
        <p:spPr bwMode="auto">
          <a:xfrm>
            <a:off x="63158" y="3187696"/>
            <a:ext cx="2017629" cy="1525623"/>
          </a:xfrm>
          <a:prstGeom prst="rect">
            <a:avLst/>
          </a:prstGeom>
          <a:solidFill>
            <a:schemeClr val="bg1"/>
          </a:solidFill>
          <a:ln w="12700" cap="flat" cmpd="sng">
            <a:solidFill>
              <a:schemeClr val="tx2"/>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ctr">
              <a:spcBef>
                <a:spcPts val="0"/>
              </a:spcBef>
              <a:spcAft>
                <a:spcPts val="0"/>
              </a:spcAft>
              <a:buSzPct val="25000"/>
              <a:buNone/>
              <a:defRPr/>
            </a:pPr>
            <a:r>
              <a:rPr lang="fr-FR" b="0" i="0" u="none" strike="noStrike" cap="none">
                <a:solidFill>
                  <a:schemeClr val="tx2"/>
                </a:solidFill>
                <a:latin typeface="Arial Narrow" panose="020B0606020202030204" pitchFamily="34" charset="0"/>
                <a:ea typeface="Verdana"/>
                <a:cs typeface="Verdana"/>
              </a:rPr>
              <a:t>&lt;</a:t>
            </a:r>
            <a:r>
              <a:rPr lang="fr-FR" b="1" i="0" u="none" strike="noStrike" cap="none">
                <a:solidFill>
                  <a:schemeClr val="tx2"/>
                </a:solidFill>
                <a:latin typeface="Arial Narrow" panose="020B0606020202030204" pitchFamily="34" charset="0"/>
                <a:ea typeface="Verdana"/>
                <a:cs typeface="Verdana"/>
              </a:rPr>
              <a:t>genreform type="type de document" </a:t>
            </a:r>
            <a:r>
              <a:rPr lang="fr-FR" b="0" i="0" u="none" strike="noStrike" cap="none">
                <a:solidFill>
                  <a:schemeClr val="tx2"/>
                </a:solidFill>
                <a:latin typeface="Arial Narrow" panose="020B0606020202030204" pitchFamily="34" charset="0"/>
                <a:ea typeface="Verdana"/>
                <a:cs typeface="Verdana"/>
              </a:rPr>
              <a:t>normal=</a:t>
            </a:r>
          </a:p>
          <a:p>
            <a:pPr marL="0" marR="0" lvl="0" indent="0" algn="ctr">
              <a:spcBef>
                <a:spcPts val="0"/>
              </a:spcBef>
              <a:spcAft>
                <a:spcPts val="0"/>
              </a:spcAft>
              <a:buSzPct val="25000"/>
              <a:buNone/>
              <a:defRPr/>
            </a:pPr>
            <a:r>
              <a:rPr lang="fr-FR" b="0" i="0" u="none" strike="noStrike" cap="none">
                <a:solidFill>
                  <a:schemeClr val="tx2"/>
                </a:solidFill>
                <a:latin typeface="Arial Narrow" panose="020B0606020202030204" pitchFamily="34" charset="0"/>
                <a:ea typeface="Verdana"/>
                <a:cs typeface="Verdana"/>
              </a:rPr>
              <a:t>une des 5 valeurs de la liste Calames"&gt; </a:t>
            </a:r>
          </a:p>
        </p:txBody>
      </p:sp>
      <p:sp>
        <p:nvSpPr>
          <p:cNvPr id="34" name="Rectangle : coins arrondis 33">
            <a:extLst>
              <a:ext uri="{FF2B5EF4-FFF2-40B4-BE49-F238E27FC236}">
                <a16:creationId xmlns:a16="http://schemas.microsoft.com/office/drawing/2014/main" id="{0A8F2C44-0F5E-DF35-5C1C-ADDF00D77586}"/>
              </a:ext>
            </a:extLst>
          </p:cNvPr>
          <p:cNvSpPr/>
          <p:nvPr/>
        </p:nvSpPr>
        <p:spPr bwMode="auto">
          <a:xfrm>
            <a:off x="2270016" y="3955889"/>
            <a:ext cx="1298824" cy="377243"/>
          </a:xfrm>
          <a:prstGeom prst="roundRect">
            <a:avLst/>
          </a:prstGeom>
          <a:noFill/>
          <a:ln w="22225">
            <a:solidFill>
              <a:srgbClr val="FF0000"/>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380B5289-60B8-DB58-491F-DA09AE1AB544}"/>
              </a:ext>
            </a:extLst>
          </p:cNvPr>
          <p:cNvSpPr/>
          <p:nvPr/>
        </p:nvSpPr>
        <p:spPr bwMode="auto">
          <a:xfrm>
            <a:off x="6631912" y="2613669"/>
            <a:ext cx="221064" cy="230015"/>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7" name="Shape 682">
            <a:extLst>
              <a:ext uri="{FF2B5EF4-FFF2-40B4-BE49-F238E27FC236}">
                <a16:creationId xmlns:a16="http://schemas.microsoft.com/office/drawing/2014/main" id="{EFE88CF9-2D0A-4A18-68C8-2B0887630598}"/>
              </a:ext>
            </a:extLst>
          </p:cNvPr>
          <p:cNvCxnSpPr>
            <a:cxnSpLocks/>
            <a:stCxn id="30" idx="3"/>
            <a:endCxn id="34" idx="1"/>
          </p:cNvCxnSpPr>
          <p:nvPr/>
        </p:nvCxnSpPr>
        <p:spPr bwMode="auto">
          <a:xfrm>
            <a:off x="2080787" y="3950508"/>
            <a:ext cx="189229" cy="194003"/>
          </a:xfrm>
          <a:prstGeom prst="straightConnector1">
            <a:avLst/>
          </a:prstGeom>
          <a:noFill/>
          <a:ln w="9525" cap="flat" cmpd="sng">
            <a:solidFill>
              <a:schemeClr val="tx2"/>
            </a:solidFill>
            <a:prstDash val="solid"/>
            <a:round/>
            <a:headEnd type="none" w="med" len="med"/>
            <a:tailEnd type="triangle" w="lg" len="lg"/>
          </a:ln>
        </p:spPr>
      </p:cxnSp>
      <p:cxnSp>
        <p:nvCxnSpPr>
          <p:cNvPr id="40" name="Shape 682">
            <a:extLst>
              <a:ext uri="{FF2B5EF4-FFF2-40B4-BE49-F238E27FC236}">
                <a16:creationId xmlns:a16="http://schemas.microsoft.com/office/drawing/2014/main" id="{53CEF69F-CC63-13B0-A020-28F7F977A5B8}"/>
              </a:ext>
            </a:extLst>
          </p:cNvPr>
          <p:cNvCxnSpPr>
            <a:cxnSpLocks/>
          </p:cNvCxnSpPr>
          <p:nvPr/>
        </p:nvCxnSpPr>
        <p:spPr bwMode="auto">
          <a:xfrm flipV="1">
            <a:off x="1071971" y="2778689"/>
            <a:ext cx="1118886" cy="560"/>
          </a:xfrm>
          <a:prstGeom prst="straightConnector1">
            <a:avLst/>
          </a:prstGeom>
          <a:noFill/>
          <a:ln w="9525" cap="flat" cmpd="sng">
            <a:solidFill>
              <a:schemeClr val="tx2"/>
            </a:solidFill>
            <a:prstDash val="solid"/>
            <a:round/>
            <a:headEnd type="none" w="med" len="med"/>
            <a:tailEnd type="triangle" w="lg" len="lg"/>
          </a:ln>
        </p:spPr>
      </p:cxnSp>
      <p:cxnSp>
        <p:nvCxnSpPr>
          <p:cNvPr id="44" name="Shape 682">
            <a:extLst>
              <a:ext uri="{FF2B5EF4-FFF2-40B4-BE49-F238E27FC236}">
                <a16:creationId xmlns:a16="http://schemas.microsoft.com/office/drawing/2014/main" id="{55A2C2E3-7B0C-3D58-B794-F96CC2DF7015}"/>
              </a:ext>
            </a:extLst>
          </p:cNvPr>
          <p:cNvCxnSpPr>
            <a:cxnSpLocks/>
          </p:cNvCxnSpPr>
          <p:nvPr/>
        </p:nvCxnSpPr>
        <p:spPr bwMode="auto">
          <a:xfrm>
            <a:off x="1087679" y="2501807"/>
            <a:ext cx="1" cy="290195"/>
          </a:xfrm>
          <a:prstGeom prst="straightConnector1">
            <a:avLst/>
          </a:prstGeom>
          <a:noFill/>
          <a:ln w="9525" cap="flat" cmpd="sng">
            <a:solidFill>
              <a:schemeClr val="tx2"/>
            </a:solidFill>
            <a:prstDash val="solid"/>
            <a:round/>
            <a:headEnd type="none" w="med" len="med"/>
            <a:tailEnd type="none" w="lg" len="lg"/>
          </a:ln>
        </p:spPr>
      </p:cxnSp>
      <p:sp>
        <p:nvSpPr>
          <p:cNvPr id="48" name="Shape 679">
            <a:extLst>
              <a:ext uri="{FF2B5EF4-FFF2-40B4-BE49-F238E27FC236}">
                <a16:creationId xmlns:a16="http://schemas.microsoft.com/office/drawing/2014/main" id="{D1AEBD30-779E-DABD-52AB-088AFBC73B2D}"/>
              </a:ext>
            </a:extLst>
          </p:cNvPr>
          <p:cNvSpPr/>
          <p:nvPr/>
        </p:nvSpPr>
        <p:spPr bwMode="auto">
          <a:xfrm>
            <a:off x="71635" y="4954019"/>
            <a:ext cx="2009152" cy="1730731"/>
          </a:xfrm>
          <a:prstGeom prst="rect">
            <a:avLst/>
          </a:prstGeom>
          <a:solidFill>
            <a:schemeClr val="bg1"/>
          </a:solidFill>
          <a:ln w="12700" cap="flat" cmpd="sng">
            <a:solidFill>
              <a:schemeClr val="tx2"/>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ctr">
              <a:spcBef>
                <a:spcPts val="0"/>
              </a:spcBef>
              <a:spcAft>
                <a:spcPts val="0"/>
              </a:spcAft>
              <a:buSzPct val="25000"/>
              <a:buNone/>
              <a:defRPr/>
            </a:pPr>
            <a:r>
              <a:rPr lang="fr-FR" b="0" i="0" u="none" strike="noStrike" cap="none">
                <a:solidFill>
                  <a:schemeClr val="tx2"/>
                </a:solidFill>
                <a:latin typeface="Arial Narrow" panose="020B0606020202030204" pitchFamily="34" charset="0"/>
                <a:ea typeface="Verdana"/>
                <a:cs typeface="Verdana"/>
              </a:rPr>
              <a:t>&lt;</a:t>
            </a:r>
            <a:r>
              <a:rPr lang="fr-FR" b="1" i="0" u="none" strike="noStrike" cap="none">
                <a:solidFill>
                  <a:schemeClr val="tx2"/>
                </a:solidFill>
                <a:latin typeface="Arial Narrow" panose="020B0606020202030204" pitchFamily="34" charset="0"/>
                <a:ea typeface="Verdana"/>
                <a:cs typeface="Verdana"/>
              </a:rPr>
              <a:t>genreform type="technique" </a:t>
            </a:r>
            <a:r>
              <a:rPr lang="fr-FR" b="0" i="0" u="none" strike="noStrike" cap="none">
                <a:solidFill>
                  <a:schemeClr val="tx2"/>
                </a:solidFill>
                <a:latin typeface="Arial Narrow" panose="020B0606020202030204" pitchFamily="34" charset="0"/>
                <a:ea typeface="Verdana"/>
                <a:cs typeface="Verdana"/>
              </a:rPr>
              <a:t>normal=une de la quarantaine de valeurs de la liste Calames"&gt; </a:t>
            </a:r>
            <a:endParaRPr sz="2800" b="1">
              <a:solidFill>
                <a:schemeClr val="tx2"/>
              </a:solidFill>
              <a:latin typeface="Arial Narrow" panose="020B0606020202030204" pitchFamily="34" charset="0"/>
            </a:endParaRPr>
          </a:p>
        </p:txBody>
      </p:sp>
      <p:cxnSp>
        <p:nvCxnSpPr>
          <p:cNvPr id="51" name="Shape 682">
            <a:extLst>
              <a:ext uri="{FF2B5EF4-FFF2-40B4-BE49-F238E27FC236}">
                <a16:creationId xmlns:a16="http://schemas.microsoft.com/office/drawing/2014/main" id="{B831DC8E-73CF-B6F6-5C83-BDF0548AB612}"/>
              </a:ext>
            </a:extLst>
          </p:cNvPr>
          <p:cNvCxnSpPr>
            <a:cxnSpLocks/>
            <a:stCxn id="11" idx="3"/>
            <a:endCxn id="27" idx="2"/>
          </p:cNvCxnSpPr>
          <p:nvPr/>
        </p:nvCxnSpPr>
        <p:spPr bwMode="auto">
          <a:xfrm flipV="1">
            <a:off x="4874582" y="5619356"/>
            <a:ext cx="69208" cy="805499"/>
          </a:xfrm>
          <a:prstGeom prst="straightConnector1">
            <a:avLst/>
          </a:prstGeom>
          <a:noFill/>
          <a:ln w="9525" cap="flat" cmpd="sng">
            <a:solidFill>
              <a:schemeClr val="tx2"/>
            </a:solidFill>
            <a:prstDash val="solid"/>
            <a:round/>
            <a:headEnd type="none" w="med" len="med"/>
            <a:tailEnd type="triangle" w="lg" len="lg"/>
          </a:ln>
        </p:spPr>
      </p:cxnSp>
      <p:sp>
        <p:nvSpPr>
          <p:cNvPr id="52" name="Rectangle : coins arrondis 51">
            <a:extLst>
              <a:ext uri="{FF2B5EF4-FFF2-40B4-BE49-F238E27FC236}">
                <a16:creationId xmlns:a16="http://schemas.microsoft.com/office/drawing/2014/main" id="{1EEE90DD-5E37-6FFB-5798-C7839814442E}"/>
              </a:ext>
            </a:extLst>
          </p:cNvPr>
          <p:cNvSpPr/>
          <p:nvPr/>
        </p:nvSpPr>
        <p:spPr bwMode="auto">
          <a:xfrm>
            <a:off x="2270016" y="4751524"/>
            <a:ext cx="3749784" cy="383595"/>
          </a:xfrm>
          <a:prstGeom prst="roundRect">
            <a:avLst/>
          </a:prstGeom>
          <a:noFill/>
          <a:ln w="22225">
            <a:solidFill>
              <a:srgbClr val="FF0000"/>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3" name="Shape 679">
            <a:extLst>
              <a:ext uri="{FF2B5EF4-FFF2-40B4-BE49-F238E27FC236}">
                <a16:creationId xmlns:a16="http://schemas.microsoft.com/office/drawing/2014/main" id="{F34FF2EF-0B9A-3911-65A4-925C80F341DA}"/>
              </a:ext>
            </a:extLst>
          </p:cNvPr>
          <p:cNvSpPr/>
          <p:nvPr/>
        </p:nvSpPr>
        <p:spPr bwMode="auto">
          <a:xfrm>
            <a:off x="6631912" y="5523015"/>
            <a:ext cx="2128161" cy="901840"/>
          </a:xfrm>
          <a:prstGeom prst="rect">
            <a:avLst/>
          </a:prstGeom>
          <a:solidFill>
            <a:schemeClr val="bg1"/>
          </a:solidFill>
          <a:ln w="12700" cap="flat" cmpd="sng">
            <a:solidFill>
              <a:schemeClr val="tx2"/>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ctr">
              <a:spcBef>
                <a:spcPts val="0"/>
              </a:spcBef>
              <a:spcAft>
                <a:spcPts val="0"/>
              </a:spcAft>
              <a:buSzPct val="25000"/>
              <a:buNone/>
              <a:defRPr/>
            </a:pPr>
            <a:r>
              <a:rPr lang="fr-FR" b="0" i="0" u="none" strike="noStrike" cap="none">
                <a:solidFill>
                  <a:schemeClr val="tx2"/>
                </a:solidFill>
                <a:latin typeface="Arial Narrow" panose="020B0606020202030204" pitchFamily="34" charset="0"/>
                <a:ea typeface="Verdana"/>
                <a:cs typeface="Verdana"/>
              </a:rPr>
              <a:t>Présence d'un &lt;</a:t>
            </a:r>
            <a:r>
              <a:rPr lang="fr-FR" b="1" i="0" u="none" strike="noStrike" cap="none" err="1">
                <a:solidFill>
                  <a:schemeClr val="tx2"/>
                </a:solidFill>
                <a:latin typeface="Arial Narrow" panose="020B0606020202030204" pitchFamily="34" charset="0"/>
                <a:ea typeface="Verdana"/>
                <a:cs typeface="Verdana"/>
              </a:rPr>
              <a:t>physfacet</a:t>
            </a:r>
            <a:r>
              <a:rPr lang="fr-FR" b="1" i="0" u="none" strike="noStrike" cap="none">
                <a:solidFill>
                  <a:schemeClr val="tx2"/>
                </a:solidFill>
                <a:latin typeface="Arial Narrow" panose="020B0606020202030204" pitchFamily="34" charset="0"/>
                <a:ea typeface="Verdana"/>
                <a:cs typeface="Verdana"/>
              </a:rPr>
              <a:t> type="illustration"</a:t>
            </a:r>
            <a:r>
              <a:rPr lang="fr-FR" b="0" i="0" u="none" strike="noStrike" cap="none">
                <a:solidFill>
                  <a:schemeClr val="tx2"/>
                </a:solidFill>
                <a:latin typeface="Arial Narrow" panose="020B0606020202030204" pitchFamily="34" charset="0"/>
                <a:ea typeface="Verdana"/>
                <a:cs typeface="Verdana"/>
              </a:rPr>
              <a:t>&gt; </a:t>
            </a:r>
            <a:endParaRPr sz="2800" b="1">
              <a:solidFill>
                <a:schemeClr val="tx2"/>
              </a:solidFill>
              <a:latin typeface="Arial Narrow" panose="020B0606020202030204" pitchFamily="34" charset="0"/>
            </a:endParaRPr>
          </a:p>
        </p:txBody>
      </p:sp>
      <p:cxnSp>
        <p:nvCxnSpPr>
          <p:cNvPr id="58" name="Shape 682">
            <a:extLst>
              <a:ext uri="{FF2B5EF4-FFF2-40B4-BE49-F238E27FC236}">
                <a16:creationId xmlns:a16="http://schemas.microsoft.com/office/drawing/2014/main" id="{5613448D-AB99-76AA-F305-158D36F50BBC}"/>
              </a:ext>
            </a:extLst>
          </p:cNvPr>
          <p:cNvCxnSpPr>
            <a:cxnSpLocks/>
            <a:stCxn id="53" idx="0"/>
          </p:cNvCxnSpPr>
          <p:nvPr/>
        </p:nvCxnSpPr>
        <p:spPr bwMode="auto">
          <a:xfrm flipH="1" flipV="1">
            <a:off x="7054736" y="4378303"/>
            <a:ext cx="641257" cy="1144712"/>
          </a:xfrm>
          <a:prstGeom prst="straightConnector1">
            <a:avLst/>
          </a:prstGeom>
          <a:noFill/>
          <a:ln w="9525" cap="flat" cmpd="sng">
            <a:solidFill>
              <a:schemeClr val="tx2"/>
            </a:solidFill>
            <a:prstDash val="solid"/>
            <a:round/>
            <a:headEnd type="none" w="med" len="med"/>
            <a:tailEnd type="triangle" w="lg" len="lg"/>
          </a:ln>
        </p:spPr>
      </p:cxnSp>
      <p:pic>
        <p:nvPicPr>
          <p:cNvPr id="7" name="Image 6" descr="Une image contenant texte&#10;&#10;Description générée automatiquement">
            <a:extLst>
              <a:ext uri="{FF2B5EF4-FFF2-40B4-BE49-F238E27FC236}">
                <a16:creationId xmlns:a16="http://schemas.microsoft.com/office/drawing/2014/main" id="{B8F4FC2C-0D96-4F11-C429-909608A45DFE}"/>
              </a:ext>
            </a:extLst>
          </p:cNvPr>
          <p:cNvPicPr>
            <a:picLocks noChangeAspect="1"/>
          </p:cNvPicPr>
          <p:nvPr/>
        </p:nvPicPr>
        <p:blipFill rotWithShape="1">
          <a:blip r:embed="rId4">
            <a:extLst>
              <a:ext uri="{28A0092B-C50C-407E-A947-70E740481C1C}">
                <a14:useLocalDpi xmlns:a14="http://schemas.microsoft.com/office/drawing/2010/main" val="0"/>
              </a:ext>
            </a:extLst>
          </a:blip>
          <a:srcRect l="26422" t="13527" r="36691" b="56661"/>
          <a:stretch/>
        </p:blipFill>
        <p:spPr>
          <a:xfrm>
            <a:off x="3684335" y="714036"/>
            <a:ext cx="3135084" cy="1797296"/>
          </a:xfrm>
          <a:prstGeom prst="rect">
            <a:avLst/>
          </a:prstGeom>
          <a:effectLst>
            <a:outerShdw blurRad="50800" dist="38100" dir="13500000" algn="br" rotWithShape="0">
              <a:prstClr val="black">
                <a:alpha val="40000"/>
              </a:prstClr>
            </a:outerShdw>
          </a:effectLst>
        </p:spPr>
      </p:pic>
      <p:cxnSp>
        <p:nvCxnSpPr>
          <p:cNvPr id="14" name="Shape 682"/>
          <p:cNvCxnSpPr>
            <a:cxnSpLocks/>
            <a:stCxn id="48" idx="3"/>
            <a:endCxn id="52" idx="1"/>
          </p:cNvCxnSpPr>
          <p:nvPr/>
        </p:nvCxnSpPr>
        <p:spPr bwMode="auto">
          <a:xfrm flipV="1">
            <a:off x="2080787" y="4943322"/>
            <a:ext cx="189229" cy="876063"/>
          </a:xfrm>
          <a:prstGeom prst="straightConnector1">
            <a:avLst/>
          </a:prstGeom>
          <a:noFill/>
          <a:ln w="9525" cap="flat" cmpd="sng">
            <a:solidFill>
              <a:schemeClr val="tx2"/>
            </a:solidFill>
            <a:prstDash val="solid"/>
            <a:round/>
            <a:headEnd type="none" w="med" len="med"/>
            <a:tailEnd type="triangle" w="lg" len="lg"/>
          </a:ln>
        </p:spPr>
      </p:cxnSp>
      <p:sp>
        <p:nvSpPr>
          <p:cNvPr id="31" name="Shape 679">
            <a:extLst>
              <a:ext uri="{FF2B5EF4-FFF2-40B4-BE49-F238E27FC236}">
                <a16:creationId xmlns:a16="http://schemas.microsoft.com/office/drawing/2014/main" id="{0EFAFDE1-6481-65AA-7A4A-9B0DB4DD3BC3}"/>
              </a:ext>
            </a:extLst>
          </p:cNvPr>
          <p:cNvSpPr/>
          <p:nvPr/>
        </p:nvSpPr>
        <p:spPr bwMode="auto">
          <a:xfrm>
            <a:off x="71635" y="660604"/>
            <a:ext cx="2017629" cy="1929464"/>
          </a:xfrm>
          <a:prstGeom prst="rect">
            <a:avLst/>
          </a:prstGeom>
          <a:solidFill>
            <a:schemeClr val="bg1"/>
          </a:solidFill>
          <a:ln w="12700" cap="flat" cmpd="sng">
            <a:solidFill>
              <a:schemeClr val="tx2"/>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ctr">
              <a:spcBef>
                <a:spcPts val="0"/>
              </a:spcBef>
              <a:spcAft>
                <a:spcPts val="0"/>
              </a:spcAft>
              <a:buSzPct val="25000"/>
              <a:buNone/>
              <a:defRPr/>
            </a:pPr>
            <a:r>
              <a:rPr lang="fr-FR" b="0" i="0" u="none" strike="noStrike" cap="none">
                <a:solidFill>
                  <a:schemeClr val="tx2"/>
                </a:solidFill>
                <a:latin typeface="Arial Narrow" panose="020B0606020202030204" pitchFamily="34" charset="0"/>
                <a:ea typeface="Verdana"/>
                <a:cs typeface="Verdana"/>
              </a:rPr>
              <a:t>&lt;</a:t>
            </a:r>
            <a:r>
              <a:rPr lang="fr-FR" b="1" i="0" u="none" strike="noStrike" cap="none">
                <a:solidFill>
                  <a:schemeClr val="tx2"/>
                </a:solidFill>
                <a:latin typeface="Arial Narrow" panose="020B0606020202030204" pitchFamily="34" charset="0"/>
                <a:ea typeface="Verdana"/>
                <a:cs typeface="Verdana"/>
              </a:rPr>
              <a:t>genreform type="genre, forme et fonction" </a:t>
            </a:r>
            <a:r>
              <a:rPr lang="fr-FR" b="0" i="0" u="none" strike="noStrike" cap="none">
                <a:solidFill>
                  <a:schemeClr val="tx2"/>
                </a:solidFill>
                <a:latin typeface="Arial Narrow" panose="020B0606020202030204" pitchFamily="34" charset="0"/>
                <a:ea typeface="Verdana"/>
                <a:cs typeface="Verdana"/>
              </a:rPr>
              <a:t>normal="xxx" de la liste Calames&gt; =&gt; sélection sur liste</a:t>
            </a:r>
            <a:endParaRPr sz="2800" b="1">
              <a:solidFill>
                <a:schemeClr val="tx2"/>
              </a:solidFill>
              <a:latin typeface="Arial Narrow" panose="020B0606020202030204" pitchFamily="34" charset="0"/>
            </a:endParaRPr>
          </a:p>
        </p:txBody>
      </p:sp>
    </p:spTree>
    <p:extLst>
      <p:ext uri="{BB962C8B-B14F-4D97-AF65-F5344CB8AC3E}">
        <p14:creationId xmlns:p14="http://schemas.microsoft.com/office/powerpoint/2010/main" val="139088807"/>
      </p:ext>
    </p:extLst>
  </p:cSld>
  <p:clrMapOvr>
    <a:masterClrMapping/>
  </p:clrMapOvr>
  <p:transition spd="med">
    <p:fade/>
  </p:transition>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hape 691"/>
          <p:cNvSpPr>
            <a:spLocks noGrp="1"/>
          </p:cNvSpPr>
          <p:nvPr>
            <p:ph type="title"/>
          </p:nvPr>
        </p:nvSpPr>
        <p:spPr bwMode="auto">
          <a:xfrm>
            <a:off x="-550710" y="152719"/>
            <a:ext cx="8532299" cy="549967"/>
          </a:xfrm>
          <a:prstGeom prst="rect">
            <a:avLst/>
          </a:prstGeom>
          <a:noFill/>
          <a:ln>
            <a:noFill/>
          </a:ln>
        </p:spPr>
        <p:txBody>
          <a:bodyPr lIns="84850" tIns="42425" rIns="84850" bIns="42425" anchor="ctr" anchorCtr="0">
            <a:noAutofit/>
          </a:bodyPr>
          <a:lstStyle/>
          <a:p>
            <a:pPr lvl="0">
              <a:buSzPct val="25000"/>
              <a:defRPr/>
            </a:pPr>
            <a:r>
              <a:rPr lang="fr-FR" sz="1900"/>
              <a:t>Index et points d’accès : Types de documents</a:t>
            </a:r>
            <a:endParaRPr sz="1900"/>
          </a:p>
        </p:txBody>
      </p:sp>
      <p:pic>
        <p:nvPicPr>
          <p:cNvPr id="5" name="Shape 694"/>
          <p:cNvPicPr>
            <a:picLocks noGrp="1"/>
          </p:cNvPicPr>
          <p:nvPr>
            <p:ph type="body" idx="1"/>
          </p:nvPr>
        </p:nvPicPr>
        <p:blipFill>
          <a:blip r:embed="rId2">
            <a:alphaModFix/>
          </a:blip>
          <a:stretch/>
        </p:blipFill>
        <p:spPr bwMode="auto">
          <a:xfrm>
            <a:off x="6876256" y="908720"/>
            <a:ext cx="1806296" cy="3453730"/>
          </a:xfrm>
          <a:prstGeom prst="rect">
            <a:avLst/>
          </a:prstGeom>
          <a:noFill/>
          <a:ln>
            <a:noFill/>
          </a:ln>
        </p:spPr>
      </p:pic>
      <p:pic>
        <p:nvPicPr>
          <p:cNvPr id="7" name="Shape 696"/>
          <p:cNvPicPr/>
          <p:nvPr/>
        </p:nvPicPr>
        <p:blipFill>
          <a:blip r:embed="rId3">
            <a:alphaModFix/>
          </a:blip>
          <a:stretch/>
        </p:blipFill>
        <p:spPr bwMode="auto">
          <a:xfrm>
            <a:off x="683568" y="3789038"/>
            <a:ext cx="5888682" cy="1849567"/>
          </a:xfrm>
          <a:prstGeom prst="rect">
            <a:avLst/>
          </a:prstGeom>
          <a:noFill/>
          <a:ln>
            <a:noFill/>
          </a:ln>
        </p:spPr>
      </p:pic>
      <p:sp>
        <p:nvSpPr>
          <p:cNvPr id="11" name="Shape 700"/>
          <p:cNvSpPr/>
          <p:nvPr/>
        </p:nvSpPr>
        <p:spPr bwMode="auto">
          <a:xfrm>
            <a:off x="6876256" y="2635584"/>
            <a:ext cx="1686719" cy="374315"/>
          </a:xfrm>
          <a:prstGeom prst="ellipse">
            <a:avLst/>
          </a:prstGeom>
          <a:noFill/>
          <a:ln w="3175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a:spcBef>
                <a:spcPts val="0"/>
              </a:spcBef>
              <a:spcAft>
                <a:spcPts val="0"/>
              </a:spcAft>
              <a:buNone/>
              <a:defRPr/>
            </a:pPr>
            <a:endParaRPr sz="1700" b="0" i="0" u="none" strike="noStrike" cap="none">
              <a:solidFill>
                <a:schemeClr val="lt1"/>
              </a:solidFill>
              <a:latin typeface="Arial"/>
              <a:ea typeface="Arial"/>
              <a:cs typeface="Arial"/>
            </a:endParaRPr>
          </a:p>
        </p:txBody>
      </p:sp>
      <p:sp>
        <p:nvSpPr>
          <p:cNvPr id="12" name="Shape 701"/>
          <p:cNvSpPr/>
          <p:nvPr/>
        </p:nvSpPr>
        <p:spPr bwMode="auto">
          <a:xfrm>
            <a:off x="611560" y="3861047"/>
            <a:ext cx="792087" cy="767010"/>
          </a:xfrm>
          <a:prstGeom prst="ellipse">
            <a:avLst/>
          </a:prstGeom>
          <a:noFill/>
          <a:ln w="3175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a:spcBef>
                <a:spcPts val="0"/>
              </a:spcBef>
              <a:spcAft>
                <a:spcPts val="0"/>
              </a:spcAft>
              <a:buNone/>
              <a:defRPr/>
            </a:pPr>
            <a:endParaRPr sz="1700" b="0" i="0" u="none" strike="noStrike" cap="none">
              <a:solidFill>
                <a:schemeClr val="lt1"/>
              </a:solidFill>
              <a:latin typeface="Arial"/>
              <a:ea typeface="Arial"/>
              <a:cs typeface="Arial"/>
            </a:endParaRPr>
          </a:p>
        </p:txBody>
      </p:sp>
      <p:sp>
        <p:nvSpPr>
          <p:cNvPr id="2" name="Espace réservé du numéro de diapositive 2">
            <a:extLst>
              <a:ext uri="{FF2B5EF4-FFF2-40B4-BE49-F238E27FC236}">
                <a16:creationId xmlns:a16="http://schemas.microsoft.com/office/drawing/2014/main" id="{59C83321-E338-7C66-16C1-17E7A0CFCCCD}"/>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147</a:t>
            </a:fld>
            <a:endParaRPr lang="fr-FR"/>
          </a:p>
        </p:txBody>
      </p:sp>
      <p:sp>
        <p:nvSpPr>
          <p:cNvPr id="3" name="Shape 679">
            <a:extLst>
              <a:ext uri="{FF2B5EF4-FFF2-40B4-BE49-F238E27FC236}">
                <a16:creationId xmlns:a16="http://schemas.microsoft.com/office/drawing/2014/main" id="{E2CED872-1F1B-7578-8D24-ED2216843771}"/>
              </a:ext>
            </a:extLst>
          </p:cNvPr>
          <p:cNvSpPr/>
          <p:nvPr/>
        </p:nvSpPr>
        <p:spPr bwMode="auto">
          <a:xfrm>
            <a:off x="3146528" y="918445"/>
            <a:ext cx="2761903" cy="774820"/>
          </a:xfrm>
          <a:prstGeom prst="rect">
            <a:avLst/>
          </a:prstGeom>
          <a:solidFill>
            <a:schemeClr val="bg1"/>
          </a:solidFill>
          <a:ln w="12700" cap="flat" cmpd="sng">
            <a:solidFill>
              <a:schemeClr val="tx2"/>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ctr">
              <a:spcBef>
                <a:spcPts val="0"/>
              </a:spcBef>
              <a:spcAft>
                <a:spcPts val="0"/>
              </a:spcAft>
              <a:buSzPct val="25000"/>
              <a:buNone/>
              <a:defRPr/>
            </a:pPr>
            <a:r>
              <a:rPr lang="fr-FR" sz="2000" i="0" u="none" strike="noStrike" cap="none">
                <a:solidFill>
                  <a:schemeClr val="tx2"/>
                </a:solidFill>
                <a:latin typeface="Arial Narrow" panose="020B0606020202030204" pitchFamily="34" charset="0"/>
                <a:ea typeface="Verdana"/>
                <a:cs typeface="Verdana"/>
              </a:rPr>
              <a:t>Liste des résultats : une facette spécifique</a:t>
            </a:r>
            <a:endParaRPr sz="3200">
              <a:solidFill>
                <a:schemeClr val="tx2"/>
              </a:solidFill>
              <a:latin typeface="Arial Narrow" panose="020B0606020202030204" pitchFamily="34" charset="0"/>
            </a:endParaRPr>
          </a:p>
        </p:txBody>
      </p:sp>
      <p:cxnSp>
        <p:nvCxnSpPr>
          <p:cNvPr id="14" name="Shape 682">
            <a:extLst>
              <a:ext uri="{FF2B5EF4-FFF2-40B4-BE49-F238E27FC236}">
                <a16:creationId xmlns:a16="http://schemas.microsoft.com/office/drawing/2014/main" id="{DAFBEBF9-12E8-CD18-2946-B501811DB6D0}"/>
              </a:ext>
            </a:extLst>
          </p:cNvPr>
          <p:cNvCxnSpPr>
            <a:cxnSpLocks/>
            <a:endCxn id="11" idx="2"/>
          </p:cNvCxnSpPr>
          <p:nvPr/>
        </p:nvCxnSpPr>
        <p:spPr bwMode="auto">
          <a:xfrm>
            <a:off x="4481258" y="1711687"/>
            <a:ext cx="2394998" cy="1111055"/>
          </a:xfrm>
          <a:prstGeom prst="straightConnector1">
            <a:avLst/>
          </a:prstGeom>
          <a:noFill/>
          <a:ln w="9525" cap="flat" cmpd="sng">
            <a:solidFill>
              <a:schemeClr val="tx2"/>
            </a:solidFill>
            <a:prstDash val="solid"/>
            <a:round/>
            <a:headEnd type="none" w="med" len="med"/>
            <a:tailEnd type="triangle" w="lg" len="lg"/>
          </a:ln>
        </p:spPr>
      </p:cxnSp>
      <p:sp>
        <p:nvSpPr>
          <p:cNvPr id="17" name="Shape 679">
            <a:extLst>
              <a:ext uri="{FF2B5EF4-FFF2-40B4-BE49-F238E27FC236}">
                <a16:creationId xmlns:a16="http://schemas.microsoft.com/office/drawing/2014/main" id="{47B3AED2-696A-75B3-578D-A38FF056BF4A}"/>
              </a:ext>
            </a:extLst>
          </p:cNvPr>
          <p:cNvSpPr/>
          <p:nvPr/>
        </p:nvSpPr>
        <p:spPr bwMode="auto">
          <a:xfrm>
            <a:off x="1194760" y="2197318"/>
            <a:ext cx="3618400" cy="936107"/>
          </a:xfrm>
          <a:prstGeom prst="rect">
            <a:avLst/>
          </a:prstGeom>
          <a:solidFill>
            <a:schemeClr val="bg1"/>
          </a:solidFill>
          <a:ln w="12700" cap="flat" cmpd="sng">
            <a:solidFill>
              <a:schemeClr val="tx2"/>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ctr">
              <a:spcBef>
                <a:spcPts val="0"/>
              </a:spcBef>
              <a:spcAft>
                <a:spcPts val="0"/>
              </a:spcAft>
              <a:buSzPct val="25000"/>
              <a:buNone/>
              <a:defRPr/>
            </a:pPr>
            <a:r>
              <a:rPr lang="fr-FR" sz="2000" i="0" u="none" strike="noStrike" cap="none">
                <a:solidFill>
                  <a:schemeClr val="tx2"/>
                </a:solidFill>
                <a:latin typeface="Arial Narrow" panose="020B0606020202030204" pitchFamily="34" charset="0"/>
                <a:ea typeface="Verdana"/>
                <a:cs typeface="Verdana"/>
              </a:rPr>
              <a:t>Type du document signalé par une icône dans l'unité documentaire, mais pas afficher textuellement</a:t>
            </a:r>
            <a:endParaRPr sz="3200">
              <a:solidFill>
                <a:schemeClr val="tx2"/>
              </a:solidFill>
              <a:latin typeface="Arial Narrow" panose="020B0606020202030204" pitchFamily="34" charset="0"/>
            </a:endParaRPr>
          </a:p>
        </p:txBody>
      </p:sp>
      <p:cxnSp>
        <p:nvCxnSpPr>
          <p:cNvPr id="18" name="Shape 682">
            <a:extLst>
              <a:ext uri="{FF2B5EF4-FFF2-40B4-BE49-F238E27FC236}">
                <a16:creationId xmlns:a16="http://schemas.microsoft.com/office/drawing/2014/main" id="{B76D6D8D-BCEA-CD23-4B18-940CD60F5C4A}"/>
              </a:ext>
            </a:extLst>
          </p:cNvPr>
          <p:cNvCxnSpPr>
            <a:cxnSpLocks/>
            <a:stCxn id="17" idx="2"/>
            <a:endCxn id="12" idx="7"/>
          </p:cNvCxnSpPr>
          <p:nvPr/>
        </p:nvCxnSpPr>
        <p:spPr bwMode="auto">
          <a:xfrm flipH="1">
            <a:off x="1287649" y="3133425"/>
            <a:ext cx="1716311" cy="839948"/>
          </a:xfrm>
          <a:prstGeom prst="straightConnector1">
            <a:avLst/>
          </a:prstGeom>
          <a:noFill/>
          <a:ln w="9525" cap="flat" cmpd="sng">
            <a:solidFill>
              <a:schemeClr val="tx2"/>
            </a:solidFill>
            <a:prstDash val="solid"/>
            <a:round/>
            <a:headEnd type="none" w="med" len="med"/>
            <a:tailEnd type="triangle" w="lg" len="lg"/>
          </a:ln>
        </p:spPr>
      </p:cxnSp>
      <p:sp>
        <p:nvSpPr>
          <p:cNvPr id="21" name="Espace réservé du pied de page 3">
            <a:extLst>
              <a:ext uri="{FF2B5EF4-FFF2-40B4-BE49-F238E27FC236}">
                <a16:creationId xmlns:a16="http://schemas.microsoft.com/office/drawing/2014/main" id="{F624D040-666C-4E7A-31EF-EBA5D056C515}"/>
              </a:ext>
            </a:extLst>
          </p:cNvPr>
          <p:cNvSpPr txBox="1">
            <a:spLocks/>
          </p:cNvSpPr>
          <p:nvPr/>
        </p:nvSpPr>
        <p:spPr bwMode="auto">
          <a:xfrm>
            <a:off x="1403647" y="6366228"/>
            <a:ext cx="657794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tutoriel </a:t>
            </a:r>
            <a:r>
              <a:rPr lang="fr-FR" sz="1050">
                <a:solidFill>
                  <a:schemeClr val="tx2"/>
                </a:solidFill>
                <a:latin typeface="Arial Narrow" panose="020B0606020202030204" pitchFamily="34" charset="0"/>
              </a:rPr>
              <a:t>«</a:t>
            </a:r>
            <a:r>
              <a:rPr lang="fr-FR" sz="1050">
                <a:solidFill>
                  <a:schemeClr val="tx2"/>
                </a:solidFill>
                <a:latin typeface="Arial Narrow" panose="020B0606020202030204" pitchFamily="34" charset="0"/>
                <a:hlinkClick r:id="rId4"/>
              </a:rPr>
              <a:t> Les types de documents et non-manuscrits dans Calames »</a:t>
            </a:r>
            <a:r>
              <a:rPr lang="fr-FR" sz="1050">
                <a:solidFill>
                  <a:schemeClr val="tx2"/>
                </a:solidFill>
                <a:latin typeface="Arial Narrow" panose="020B0606020202030204" pitchFamily="34" charset="0"/>
              </a:rPr>
              <a:t> https://moodle.abes.fr/course/view.php?id=43</a:t>
            </a:r>
          </a:p>
          <a:p>
            <a:pPr>
              <a:defRPr/>
            </a:pPr>
            <a:endParaRPr lang="fr-FR"/>
          </a:p>
        </p:txBody>
      </p:sp>
    </p:spTree>
    <p:extLst>
      <p:ext uri="{BB962C8B-B14F-4D97-AF65-F5344CB8AC3E}">
        <p14:creationId xmlns:p14="http://schemas.microsoft.com/office/powerpoint/2010/main" val="3356316154"/>
      </p:ext>
    </p:extLst>
  </p:cSld>
  <p:clrMapOvr>
    <a:masterClrMapping/>
  </p:clrMapOvr>
  <p:transition spd="med">
    <p:fade/>
  </p:transition>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667"/>
          <p:cNvSpPr>
            <a:spLocks noGrp="1"/>
          </p:cNvSpPr>
          <p:nvPr>
            <p:ph type="body" idx="1"/>
          </p:nvPr>
        </p:nvSpPr>
        <p:spPr>
          <a:xfrm>
            <a:off x="371475" y="884302"/>
            <a:ext cx="8229600" cy="5944634"/>
          </a:xfrm>
        </p:spPr>
        <p:txBody>
          <a:bodyPr>
            <a:normAutofit/>
          </a:bodyPr>
          <a:lstStyle/>
          <a:p>
            <a:pPr lvl="0"/>
            <a:r>
              <a:rPr lang="fr-FR"/>
              <a:t>Héritage standard : les points d'accès sont hérités du parent vers les enfants et sont cumulatifs</a:t>
            </a:r>
          </a:p>
          <a:p>
            <a:pPr lvl="1">
              <a:lnSpc>
                <a:spcPct val="120000"/>
              </a:lnSpc>
            </a:pPr>
            <a:r>
              <a:rPr lang="fr-FR" sz="2200" b="0" i="0">
                <a:solidFill>
                  <a:schemeClr val="tx1"/>
                </a:solidFill>
              </a:rPr>
              <a:t>Tout composant enfant d'un &lt;</a:t>
            </a:r>
            <a:r>
              <a:rPr lang="fr-FR" sz="2200" b="0" i="0" err="1">
                <a:solidFill>
                  <a:schemeClr val="tx1"/>
                </a:solidFill>
              </a:rPr>
              <a:t>archdesc</a:t>
            </a:r>
            <a:r>
              <a:rPr lang="fr-FR" sz="2200" b="0" i="0">
                <a:solidFill>
                  <a:schemeClr val="tx1"/>
                </a:solidFill>
              </a:rPr>
              <a:t>&gt; ou d'un autre &lt;c&gt; est indexé avec le cumul des points d'accès de tous ses ancêtres : </a:t>
            </a:r>
            <a:r>
              <a:rPr lang="fr-FR" sz="2200" b="0" i="0">
                <a:solidFill>
                  <a:schemeClr val="tx2"/>
                </a:solidFill>
              </a:rPr>
              <a:t>&lt;</a:t>
            </a:r>
            <a:r>
              <a:rPr lang="fr-FR" sz="2200" b="0" i="0" err="1">
                <a:solidFill>
                  <a:schemeClr val="tx2"/>
                </a:solidFill>
              </a:rPr>
              <a:t>persname</a:t>
            </a:r>
            <a:r>
              <a:rPr lang="fr-FR" sz="2200" b="0" i="0">
                <a:solidFill>
                  <a:schemeClr val="tx2"/>
                </a:solidFill>
              </a:rPr>
              <a:t>&gt;, &lt;</a:t>
            </a:r>
            <a:r>
              <a:rPr lang="fr-FR" sz="2200" b="0" i="0" err="1">
                <a:solidFill>
                  <a:schemeClr val="tx2"/>
                </a:solidFill>
              </a:rPr>
              <a:t>corpname</a:t>
            </a:r>
            <a:r>
              <a:rPr lang="fr-FR" sz="2200" b="0" i="0">
                <a:solidFill>
                  <a:schemeClr val="tx2"/>
                </a:solidFill>
              </a:rPr>
              <a:t>&gt;, &lt;</a:t>
            </a:r>
            <a:r>
              <a:rPr lang="fr-FR" sz="2200" b="0" i="0" err="1">
                <a:solidFill>
                  <a:schemeClr val="tx2"/>
                </a:solidFill>
              </a:rPr>
              <a:t>famname</a:t>
            </a:r>
            <a:r>
              <a:rPr lang="fr-FR" sz="2200" b="0" i="0">
                <a:solidFill>
                  <a:schemeClr val="tx2"/>
                </a:solidFill>
              </a:rPr>
              <a:t>&gt;, &lt;</a:t>
            </a:r>
            <a:r>
              <a:rPr lang="fr-FR" sz="2200" b="0" i="0" err="1">
                <a:solidFill>
                  <a:schemeClr val="tx2"/>
                </a:solidFill>
              </a:rPr>
              <a:t>geogname</a:t>
            </a:r>
            <a:r>
              <a:rPr lang="fr-FR" sz="2200" b="0" i="0">
                <a:solidFill>
                  <a:schemeClr val="tx2"/>
                </a:solidFill>
              </a:rPr>
              <a:t>&gt;, &lt;</a:t>
            </a:r>
            <a:r>
              <a:rPr lang="fr-FR" sz="2200" b="0" i="0" err="1">
                <a:solidFill>
                  <a:schemeClr val="tx2"/>
                </a:solidFill>
              </a:rPr>
              <a:t>title</a:t>
            </a:r>
            <a:r>
              <a:rPr lang="fr-FR" sz="2200" b="0" i="0">
                <a:solidFill>
                  <a:schemeClr val="tx2"/>
                </a:solidFill>
              </a:rPr>
              <a:t>&gt;, &lt;</a:t>
            </a:r>
            <a:r>
              <a:rPr lang="fr-FR" sz="2200" b="0" i="0" err="1">
                <a:solidFill>
                  <a:schemeClr val="tx2"/>
                </a:solidFill>
              </a:rPr>
              <a:t>subject</a:t>
            </a:r>
            <a:r>
              <a:rPr lang="fr-FR" sz="2200" b="0" i="0">
                <a:solidFill>
                  <a:schemeClr val="tx2"/>
                </a:solidFill>
              </a:rPr>
              <a:t>&gt; et &lt;</a:t>
            </a:r>
            <a:r>
              <a:rPr lang="fr-FR" sz="2200" b="0" i="0" err="1">
                <a:solidFill>
                  <a:schemeClr val="tx2"/>
                </a:solidFill>
              </a:rPr>
              <a:t>genreform</a:t>
            </a:r>
            <a:r>
              <a:rPr lang="fr-FR" sz="2200" b="0" i="0">
                <a:solidFill>
                  <a:schemeClr val="tx2"/>
                </a:solidFill>
              </a:rPr>
              <a:t>&gt; </a:t>
            </a:r>
          </a:p>
          <a:p>
            <a:pPr marL="342900" lvl="1" indent="0">
              <a:lnSpc>
                <a:spcPct val="120000"/>
              </a:lnSpc>
              <a:buNone/>
            </a:pPr>
            <a:endParaRPr lang="fr-FR" sz="2000" b="0" i="0">
              <a:solidFill>
                <a:schemeClr val="tx1"/>
              </a:solidFill>
            </a:endParaRPr>
          </a:p>
          <a:p>
            <a:pPr>
              <a:lnSpc>
                <a:spcPct val="120000"/>
              </a:lnSpc>
            </a:pPr>
            <a:r>
              <a:rPr lang="fr-FR"/>
              <a:t>Héritage spécifique pour les dates et les langues au sein d'un même fichier EAD </a:t>
            </a:r>
          </a:p>
          <a:p>
            <a:pPr lvl="1"/>
            <a:r>
              <a:rPr lang="fr-FR" sz="2200"/>
              <a:t>Les dates et langues ne sont hérités du parent le plus proche par les composants enfants que s'ils n'en ont pas en propre</a:t>
            </a:r>
          </a:p>
          <a:p>
            <a:pPr lvl="1"/>
            <a:endParaRPr lang="fr-FR" sz="2200"/>
          </a:p>
          <a:p>
            <a:pPr marL="342900" lvl="1" indent="0">
              <a:buNone/>
            </a:pPr>
            <a:r>
              <a:rPr lang="fr-FR" sz="2200">
                <a:solidFill>
                  <a:srgbClr val="C00000"/>
                </a:solidFill>
                <a:sym typeface="Wingdings" panose="05000000000000000000" pitchFamily="2" charset="2"/>
              </a:rPr>
              <a:t> </a:t>
            </a:r>
            <a:r>
              <a:rPr lang="fr-FR" sz="2200">
                <a:solidFill>
                  <a:srgbClr val="C00000"/>
                </a:solidFill>
              </a:rPr>
              <a:t>L'héritage n'est possible qu'au sein d'un même fichier EAD : il n'y a pas d'héritage possible ENTRE fichiers EAD même liés ou inclus</a:t>
            </a:r>
            <a:r>
              <a:rPr lang="fr-FR" sz="2200"/>
              <a:t> </a:t>
            </a:r>
          </a:p>
        </p:txBody>
      </p:sp>
      <p:sp>
        <p:nvSpPr>
          <p:cNvPr id="4" name="Shape 666"/>
          <p:cNvSpPr>
            <a:spLocks noGrp="1"/>
          </p:cNvSpPr>
          <p:nvPr>
            <p:ph type="title"/>
          </p:nvPr>
        </p:nvSpPr>
        <p:spPr/>
        <p:txBody>
          <a:bodyPr>
            <a:normAutofit/>
          </a:bodyPr>
          <a:lstStyle/>
          <a:p>
            <a:pPr lvl="0"/>
            <a:r>
              <a:rPr lang="fr-FR"/>
              <a:t>Recherche : héritage</a:t>
            </a:r>
          </a:p>
        </p:txBody>
      </p:sp>
      <p:sp>
        <p:nvSpPr>
          <p:cNvPr id="2" name="Espace réservé du numéro de diapositive 2">
            <a:extLst>
              <a:ext uri="{FF2B5EF4-FFF2-40B4-BE49-F238E27FC236}">
                <a16:creationId xmlns:a16="http://schemas.microsoft.com/office/drawing/2014/main" id="{F7DA529C-9651-608F-DD09-77B0FC0F22BC}"/>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148</a:t>
            </a:fld>
            <a:endParaRPr lang="fr-FR"/>
          </a:p>
        </p:txBody>
      </p:sp>
    </p:spTree>
    <p:extLst>
      <p:ext uri="{BB962C8B-B14F-4D97-AF65-F5344CB8AC3E}">
        <p14:creationId xmlns:p14="http://schemas.microsoft.com/office/powerpoint/2010/main" val="2030383404"/>
      </p:ext>
    </p:extLst>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35" name="Groupe 34">
            <a:extLst>
              <a:ext uri="{FF2B5EF4-FFF2-40B4-BE49-F238E27FC236}">
                <a16:creationId xmlns:a16="http://schemas.microsoft.com/office/drawing/2014/main" id="{BCFC7348-FB02-B112-1DCB-2360253A6B92}"/>
              </a:ext>
            </a:extLst>
          </p:cNvPr>
          <p:cNvGrpSpPr/>
          <p:nvPr/>
        </p:nvGrpSpPr>
        <p:grpSpPr>
          <a:xfrm>
            <a:off x="240531" y="271305"/>
            <a:ext cx="5436803" cy="2441585"/>
            <a:chOff x="240531" y="271305"/>
            <a:chExt cx="5436803" cy="2441585"/>
          </a:xfrm>
          <a:effectLst/>
        </p:grpSpPr>
        <p:pic>
          <p:nvPicPr>
            <p:cNvPr id="24" name="Image 23">
              <a:extLst>
                <a:ext uri="{FF2B5EF4-FFF2-40B4-BE49-F238E27FC236}">
                  <a16:creationId xmlns:a16="http://schemas.microsoft.com/office/drawing/2014/main" id="{E2CBAA86-5A42-7F88-5229-BBC4C2FC0E9C}"/>
                </a:ext>
              </a:extLst>
            </p:cNvPr>
            <p:cNvPicPr>
              <a:picLocks noChangeAspect="1"/>
            </p:cNvPicPr>
            <p:nvPr/>
          </p:nvPicPr>
          <p:blipFill rotWithShape="1">
            <a:blip r:embed="rId3"/>
            <a:srcRect r="18280"/>
            <a:stretch/>
          </p:blipFill>
          <p:spPr>
            <a:xfrm>
              <a:off x="240531" y="2141310"/>
              <a:ext cx="3849149" cy="571580"/>
            </a:xfrm>
            <a:prstGeom prst="rect">
              <a:avLst/>
            </a:prstGeom>
            <a:ln w="3175">
              <a:solidFill>
                <a:schemeClr val="bg1">
                  <a:lumMod val="75000"/>
                </a:schemeClr>
              </a:solidFill>
            </a:ln>
            <a:effectLst/>
          </p:spPr>
        </p:pic>
        <p:pic>
          <p:nvPicPr>
            <p:cNvPr id="34" name="Image 33">
              <a:extLst>
                <a:ext uri="{FF2B5EF4-FFF2-40B4-BE49-F238E27FC236}">
                  <a16:creationId xmlns:a16="http://schemas.microsoft.com/office/drawing/2014/main" id="{7CEA775D-B85A-F0D3-5222-85694AD29398}"/>
                </a:ext>
              </a:extLst>
            </p:cNvPr>
            <p:cNvPicPr>
              <a:picLocks noChangeAspect="1"/>
            </p:cNvPicPr>
            <p:nvPr/>
          </p:nvPicPr>
          <p:blipFill rotWithShape="1">
            <a:blip r:embed="rId4"/>
            <a:srcRect l="3648" b="57128"/>
            <a:stretch/>
          </p:blipFill>
          <p:spPr bwMode="auto">
            <a:xfrm>
              <a:off x="260627" y="271305"/>
              <a:ext cx="5416707" cy="1853447"/>
            </a:xfrm>
            <a:prstGeom prst="rect">
              <a:avLst/>
            </a:prstGeom>
            <a:effectLst>
              <a:outerShdw blurRad="50800" dist="38100" dir="13500000" algn="br" rotWithShape="0">
                <a:prstClr val="black">
                  <a:alpha val="40000"/>
                </a:prstClr>
              </a:outerShdw>
            </a:effectLst>
          </p:spPr>
        </p:pic>
      </p:grpSp>
      <p:pic>
        <p:nvPicPr>
          <p:cNvPr id="6" name="Image 5">
            <a:extLst>
              <a:ext uri="{FF2B5EF4-FFF2-40B4-BE49-F238E27FC236}">
                <a16:creationId xmlns:a16="http://schemas.microsoft.com/office/drawing/2014/main" id="{93B7C538-5F13-AB22-2F9F-53BCCD5CB905}"/>
              </a:ext>
            </a:extLst>
          </p:cNvPr>
          <p:cNvPicPr>
            <a:picLocks noChangeAspect="1"/>
          </p:cNvPicPr>
          <p:nvPr/>
        </p:nvPicPr>
        <p:blipFill rotWithShape="1">
          <a:blip r:embed="rId4"/>
          <a:srcRect l="3648" t="42503" r="29023"/>
          <a:stretch/>
        </p:blipFill>
        <p:spPr>
          <a:xfrm>
            <a:off x="260628" y="2715409"/>
            <a:ext cx="3785094" cy="2485744"/>
          </a:xfrm>
          <a:prstGeom prst="rect">
            <a:avLst/>
          </a:prstGeom>
          <a:effectLst>
            <a:outerShdw blurRad="50800" dist="38100" dir="13500000" algn="br" rotWithShape="0">
              <a:prstClr val="black">
                <a:alpha val="40000"/>
              </a:prstClr>
            </a:outerShdw>
          </a:effectLst>
        </p:spPr>
      </p:pic>
      <p:sp>
        <p:nvSpPr>
          <p:cNvPr id="5" name="Shape 667"/>
          <p:cNvSpPr>
            <a:spLocks noGrp="1"/>
          </p:cNvSpPr>
          <p:nvPr>
            <p:ph type="body" idx="1"/>
          </p:nvPr>
        </p:nvSpPr>
        <p:spPr>
          <a:xfrm>
            <a:off x="457200" y="1181655"/>
            <a:ext cx="8229600" cy="4545906"/>
          </a:xfrm>
        </p:spPr>
        <p:txBody>
          <a:bodyPr/>
          <a:lstStyle/>
          <a:p>
            <a:pPr lvl="0"/>
            <a:endParaRPr lang="fr-FR"/>
          </a:p>
          <a:p>
            <a:pPr lvl="0"/>
            <a:endParaRPr lang="fr-FR"/>
          </a:p>
        </p:txBody>
      </p:sp>
      <p:sp>
        <p:nvSpPr>
          <p:cNvPr id="2" name="Espace réservé du numéro de diapositive 2">
            <a:extLst>
              <a:ext uri="{FF2B5EF4-FFF2-40B4-BE49-F238E27FC236}">
                <a16:creationId xmlns:a16="http://schemas.microsoft.com/office/drawing/2014/main" id="{F7DA529C-9651-608F-DD09-77B0FC0F22BC}"/>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149</a:t>
            </a:fld>
            <a:endParaRPr lang="fr-FR"/>
          </a:p>
        </p:txBody>
      </p:sp>
      <p:sp>
        <p:nvSpPr>
          <p:cNvPr id="9" name="Shape 108">
            <a:extLst>
              <a:ext uri="{FF2B5EF4-FFF2-40B4-BE49-F238E27FC236}">
                <a16:creationId xmlns:a16="http://schemas.microsoft.com/office/drawing/2014/main" id="{33B1F15A-38ED-0AFE-6C1B-9B4D8C6798D5}"/>
              </a:ext>
            </a:extLst>
          </p:cNvPr>
          <p:cNvSpPr>
            <a:spLocks/>
          </p:cNvSpPr>
          <p:nvPr/>
        </p:nvSpPr>
        <p:spPr bwMode="auto">
          <a:xfrm>
            <a:off x="3943349" y="3514748"/>
            <a:ext cx="5117869" cy="1660031"/>
          </a:xfrm>
          <a:prstGeom prst="rect">
            <a:avLst/>
          </a:prstGeom>
          <a:solidFill>
            <a:schemeClr val="lt1"/>
          </a:solidFill>
          <a:ln w="12700" cap="flat" cmpd="sng">
            <a:solidFill>
              <a:schemeClr val="tx2"/>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l">
              <a:spcBef>
                <a:spcPts val="0"/>
              </a:spcBef>
              <a:spcAft>
                <a:spcPts val="0"/>
              </a:spcAft>
              <a:buSzPct val="25000"/>
              <a:buNone/>
              <a:defRPr/>
            </a:pPr>
            <a:endParaRPr lang="fr-FR" sz="1400" b="0" i="0" u="none" strike="noStrike" cap="none">
              <a:solidFill>
                <a:schemeClr val="tx2"/>
              </a:solidFill>
              <a:latin typeface="Arial Narrow" panose="020B0606020202030204" pitchFamily="34" charset="0"/>
              <a:ea typeface="Arial"/>
              <a:cs typeface="Arial"/>
            </a:endParaRPr>
          </a:p>
          <a:p>
            <a:pPr marL="0" marR="0" lvl="0" indent="0" algn="l">
              <a:spcBef>
                <a:spcPts val="0"/>
              </a:spcBef>
              <a:spcAft>
                <a:spcPts val="0"/>
              </a:spcAft>
              <a:buSzPct val="25000"/>
              <a:buNone/>
              <a:defRPr/>
            </a:pPr>
            <a:r>
              <a:rPr lang="fr-FR" sz="1600" b="0" i="0" u="none" strike="noStrike" cap="none">
                <a:solidFill>
                  <a:schemeClr val="tx2"/>
                </a:solidFill>
                <a:latin typeface="Arial Narrow" panose="020B0606020202030204" pitchFamily="34" charset="0"/>
                <a:ea typeface="Arial"/>
                <a:cs typeface="Arial"/>
              </a:rPr>
              <a:t>&lt;c id="Calames-2015219142506764"&gt;&lt;</a:t>
            </a:r>
            <a:r>
              <a:rPr lang="fr-FR" sz="1600" b="0" i="0" u="none" strike="noStrike" cap="none" err="1">
                <a:solidFill>
                  <a:schemeClr val="tx2"/>
                </a:solidFill>
                <a:latin typeface="Arial Narrow" panose="020B0606020202030204" pitchFamily="34" charset="0"/>
                <a:ea typeface="Arial"/>
                <a:cs typeface="Arial"/>
              </a:rPr>
              <a:t>did</a:t>
            </a:r>
            <a:r>
              <a:rPr lang="fr-FR" sz="1600" b="0" i="0" u="none" strike="noStrike" cap="none">
                <a:solidFill>
                  <a:schemeClr val="tx2"/>
                </a:solidFill>
                <a:latin typeface="Arial Narrow" panose="020B0606020202030204" pitchFamily="34" charset="0"/>
                <a:ea typeface="Arial"/>
                <a:cs typeface="Arial"/>
              </a:rPr>
              <a:t>&gt;&lt;</a:t>
            </a:r>
            <a:r>
              <a:rPr lang="fr-FR" sz="1600" b="0" i="0" u="none" strike="noStrike" cap="none" err="1">
                <a:solidFill>
                  <a:schemeClr val="tx2"/>
                </a:solidFill>
                <a:latin typeface="Arial Narrow" panose="020B0606020202030204" pitchFamily="34" charset="0"/>
                <a:ea typeface="Arial"/>
                <a:cs typeface="Arial"/>
              </a:rPr>
              <a:t>unittitle</a:t>
            </a:r>
            <a:r>
              <a:rPr lang="fr-FR" sz="1600" b="0" i="0" u="none" strike="noStrike" cap="none">
                <a:solidFill>
                  <a:schemeClr val="tx2"/>
                </a:solidFill>
                <a:latin typeface="Arial Narrow" panose="020B0606020202030204" pitchFamily="34" charset="0"/>
                <a:ea typeface="Arial"/>
                <a:cs typeface="Arial"/>
              </a:rPr>
              <a:t>&gt;Judet de &lt;</a:t>
            </a:r>
            <a:r>
              <a:rPr lang="fr-FR" sz="1600" b="1" i="0" u="none" strike="noStrike" cap="none" err="1">
                <a:solidFill>
                  <a:schemeClr val="tx2"/>
                </a:solidFill>
                <a:latin typeface="Arial Narrow" panose="020B0606020202030204" pitchFamily="34" charset="0"/>
                <a:ea typeface="Arial"/>
                <a:cs typeface="Arial"/>
              </a:rPr>
              <a:t>geogname</a:t>
            </a:r>
            <a:r>
              <a:rPr lang="fr-FR" sz="1600" b="0" i="0" u="none" strike="noStrike" cap="none">
                <a:solidFill>
                  <a:schemeClr val="tx2"/>
                </a:solidFill>
                <a:latin typeface="Arial Narrow" panose="020B0606020202030204" pitchFamily="34" charset="0"/>
                <a:ea typeface="Arial"/>
                <a:cs typeface="Arial"/>
              </a:rPr>
              <a:t> </a:t>
            </a:r>
            <a:r>
              <a:rPr lang="fr-FR" sz="1600" b="0" i="0" u="none" strike="noStrike" cap="none">
                <a:solidFill>
                  <a:srgbClr val="F79646"/>
                </a:solidFill>
                <a:latin typeface="Arial Narrow" panose="020B0606020202030204" pitchFamily="34" charset="0"/>
                <a:ea typeface="Arial"/>
                <a:cs typeface="Arial"/>
              </a:rPr>
              <a:t>normal</a:t>
            </a:r>
            <a:r>
              <a:rPr lang="fr-FR" sz="1600" b="0" i="0" u="none" strike="noStrike" cap="none">
                <a:solidFill>
                  <a:schemeClr val="tx2"/>
                </a:solidFill>
                <a:latin typeface="Arial Narrow" panose="020B0606020202030204" pitchFamily="34" charset="0"/>
                <a:ea typeface="Arial"/>
                <a:cs typeface="Arial"/>
              </a:rPr>
              <a:t>="</a:t>
            </a:r>
            <a:r>
              <a:rPr lang="fr-FR" sz="1600" b="1" i="0" u="none" strike="noStrike" cap="none">
                <a:solidFill>
                  <a:schemeClr val="tx2"/>
                </a:solidFill>
                <a:latin typeface="Arial Narrow" panose="020B0606020202030204" pitchFamily="34" charset="0"/>
                <a:ea typeface="Arial"/>
                <a:cs typeface="Arial"/>
              </a:rPr>
              <a:t>Gorj (Roumanie ; district)"</a:t>
            </a:r>
            <a:r>
              <a:rPr lang="fr-FR" sz="1600" b="0" i="0" u="none" strike="noStrike" cap="none">
                <a:solidFill>
                  <a:schemeClr val="tx2"/>
                </a:solidFill>
                <a:latin typeface="Arial Narrow" panose="020B0606020202030204" pitchFamily="34" charset="0"/>
                <a:ea typeface="Arial"/>
                <a:cs typeface="Arial"/>
              </a:rPr>
              <a:t>&gt;Gorj</a:t>
            </a:r>
            <a:r>
              <a:rPr lang="fr-FR" sz="1600" b="1" i="0" u="none" strike="noStrike" cap="none">
                <a:solidFill>
                  <a:schemeClr val="tx2"/>
                </a:solidFill>
                <a:latin typeface="Arial Narrow" panose="020B0606020202030204" pitchFamily="34" charset="0"/>
                <a:ea typeface="Arial"/>
                <a:cs typeface="Arial"/>
              </a:rPr>
              <a:t>&lt;/</a:t>
            </a:r>
            <a:r>
              <a:rPr lang="fr-FR" sz="1600" b="1" i="0" u="none" strike="noStrike" cap="none" err="1">
                <a:solidFill>
                  <a:schemeClr val="tx2"/>
                </a:solidFill>
                <a:latin typeface="Arial Narrow" panose="020B0606020202030204" pitchFamily="34" charset="0"/>
                <a:ea typeface="Arial"/>
                <a:cs typeface="Arial"/>
              </a:rPr>
              <a:t>geogname</a:t>
            </a:r>
            <a:r>
              <a:rPr lang="fr-FR" sz="1600" b="1" i="0" u="none" strike="noStrike" cap="none">
                <a:solidFill>
                  <a:schemeClr val="tx2"/>
                </a:solidFill>
                <a:latin typeface="Arial Narrow" panose="020B0606020202030204" pitchFamily="34" charset="0"/>
                <a:ea typeface="Arial"/>
                <a:cs typeface="Arial"/>
              </a:rPr>
              <a:t>&gt; </a:t>
            </a:r>
            <a:r>
              <a:rPr lang="fr-FR" sz="1600" b="0" i="0" u="none" strike="noStrike" cap="none">
                <a:solidFill>
                  <a:schemeClr val="tx2"/>
                </a:solidFill>
                <a:latin typeface="Arial Narrow" panose="020B0606020202030204" pitchFamily="34" charset="0"/>
                <a:ea typeface="Arial"/>
                <a:cs typeface="Arial"/>
              </a:rPr>
              <a:t>(province d'</a:t>
            </a:r>
            <a:r>
              <a:rPr lang="fr-FR" sz="1600" b="1" i="0" u="none" strike="noStrike" cap="none">
                <a:solidFill>
                  <a:schemeClr val="tx2"/>
                </a:solidFill>
                <a:latin typeface="Arial Narrow" panose="020B0606020202030204" pitchFamily="34" charset="0"/>
                <a:ea typeface="Arial"/>
                <a:cs typeface="Arial"/>
              </a:rPr>
              <a:t>&lt;</a:t>
            </a:r>
            <a:r>
              <a:rPr lang="fr-FR" sz="1600" b="1" i="0" u="none" strike="noStrike" cap="none" err="1">
                <a:solidFill>
                  <a:schemeClr val="tx2"/>
                </a:solidFill>
                <a:latin typeface="Arial Narrow" panose="020B0606020202030204" pitchFamily="34" charset="0"/>
                <a:ea typeface="Arial"/>
                <a:cs typeface="Arial"/>
              </a:rPr>
              <a:t>geogname</a:t>
            </a:r>
            <a:r>
              <a:rPr lang="fr-FR" sz="1600" b="0" i="0" u="none" strike="noStrike" cap="none">
                <a:solidFill>
                  <a:schemeClr val="tx2"/>
                </a:solidFill>
                <a:latin typeface="Arial Narrow" panose="020B0606020202030204" pitchFamily="34" charset="0"/>
                <a:ea typeface="Arial"/>
                <a:cs typeface="Arial"/>
              </a:rPr>
              <a:t> </a:t>
            </a:r>
            <a:r>
              <a:rPr lang="fr-FR" sz="1600" b="0" i="0" u="none" strike="noStrike" cap="none">
                <a:solidFill>
                  <a:srgbClr val="F79646"/>
                </a:solidFill>
                <a:latin typeface="Arial Narrow" panose="020B0606020202030204" pitchFamily="34" charset="0"/>
                <a:ea typeface="Arial"/>
                <a:cs typeface="Arial"/>
              </a:rPr>
              <a:t>normal</a:t>
            </a:r>
            <a:r>
              <a:rPr lang="fr-FR" sz="1600" b="0" i="0" u="none" strike="noStrike" cap="none">
                <a:solidFill>
                  <a:schemeClr val="tx2"/>
                </a:solidFill>
                <a:latin typeface="Arial Narrow" panose="020B0606020202030204" pitchFamily="34" charset="0"/>
                <a:ea typeface="Arial"/>
                <a:cs typeface="Arial"/>
              </a:rPr>
              <a:t>="</a:t>
            </a:r>
            <a:r>
              <a:rPr lang="fr-FR" sz="1600" b="1" i="0" u="none" strike="noStrike" cap="none">
                <a:solidFill>
                  <a:schemeClr val="tx2"/>
                </a:solidFill>
                <a:latin typeface="Arial Narrow" panose="020B0606020202030204" pitchFamily="34" charset="0"/>
                <a:ea typeface="Arial"/>
                <a:cs typeface="Arial"/>
              </a:rPr>
              <a:t>Olténie (Roumanie)</a:t>
            </a:r>
            <a:r>
              <a:rPr lang="fr-FR" sz="1600" b="0" i="0" u="none" strike="noStrike" cap="none">
                <a:solidFill>
                  <a:schemeClr val="tx2"/>
                </a:solidFill>
                <a:latin typeface="Arial Narrow" panose="020B0606020202030204" pitchFamily="34" charset="0"/>
                <a:ea typeface="Arial"/>
                <a:cs typeface="Arial"/>
              </a:rPr>
              <a:t>" </a:t>
            </a:r>
            <a:r>
              <a:rPr lang="fr-FR" sz="1600" b="0" i="0" u="none" strike="noStrike" cap="none">
                <a:solidFill>
                  <a:srgbClr val="F79646"/>
                </a:solidFill>
                <a:latin typeface="Arial Narrow" panose="020B0606020202030204" pitchFamily="34" charset="0"/>
                <a:ea typeface="Arial"/>
                <a:cs typeface="Arial"/>
              </a:rPr>
              <a:t>source</a:t>
            </a:r>
            <a:r>
              <a:rPr lang="fr-FR" sz="1600" b="0" i="0" u="none" strike="noStrike" cap="none">
                <a:solidFill>
                  <a:schemeClr val="tx2"/>
                </a:solidFill>
                <a:latin typeface="Arial Narrow" panose="020B0606020202030204" pitchFamily="34" charset="0"/>
                <a:ea typeface="Arial"/>
                <a:cs typeface="Arial"/>
              </a:rPr>
              <a:t>="Sudoc" </a:t>
            </a:r>
            <a:r>
              <a:rPr lang="fr-FR" sz="1600" b="0" i="0" u="none" strike="noStrike" cap="none" err="1">
                <a:solidFill>
                  <a:srgbClr val="F79646"/>
                </a:solidFill>
                <a:latin typeface="Arial Narrow" panose="020B0606020202030204" pitchFamily="34" charset="0"/>
                <a:ea typeface="Arial"/>
                <a:cs typeface="Arial"/>
              </a:rPr>
              <a:t>authfilenumber</a:t>
            </a:r>
            <a:r>
              <a:rPr lang="fr-FR" sz="1600" b="0" i="0" u="none" strike="noStrike" cap="none">
                <a:solidFill>
                  <a:schemeClr val="tx2"/>
                </a:solidFill>
                <a:latin typeface="Arial Narrow" panose="020B0606020202030204" pitchFamily="34" charset="0"/>
                <a:ea typeface="Arial"/>
                <a:cs typeface="Arial"/>
              </a:rPr>
              <a:t>="027264211"&gt;Olténie</a:t>
            </a:r>
            <a:r>
              <a:rPr lang="fr-FR" sz="1600" b="1" i="0" u="none" strike="noStrike" cap="none">
                <a:solidFill>
                  <a:schemeClr val="tx2"/>
                </a:solidFill>
                <a:latin typeface="Arial Narrow" panose="020B0606020202030204" pitchFamily="34" charset="0"/>
                <a:ea typeface="Arial"/>
                <a:cs typeface="Arial"/>
              </a:rPr>
              <a:t>&lt;/</a:t>
            </a:r>
            <a:r>
              <a:rPr lang="fr-FR" sz="1600" b="1" i="0" u="none" strike="noStrike" cap="none" err="1">
                <a:solidFill>
                  <a:schemeClr val="tx2"/>
                </a:solidFill>
                <a:latin typeface="Arial Narrow" panose="020B0606020202030204" pitchFamily="34" charset="0"/>
                <a:ea typeface="Arial"/>
                <a:cs typeface="Arial"/>
              </a:rPr>
              <a:t>geogname</a:t>
            </a:r>
            <a:r>
              <a:rPr lang="fr-FR" sz="1600" b="1" i="0" u="none" strike="noStrike" cap="none">
                <a:solidFill>
                  <a:schemeClr val="tx2"/>
                </a:solidFill>
                <a:latin typeface="Arial Narrow" panose="020B0606020202030204" pitchFamily="34" charset="0"/>
                <a:ea typeface="Arial"/>
                <a:cs typeface="Arial"/>
              </a:rPr>
              <a:t>&gt;</a:t>
            </a:r>
            <a:r>
              <a:rPr lang="fr-FR" sz="1600" b="0" i="0" u="none" strike="noStrike" cap="none">
                <a:solidFill>
                  <a:schemeClr val="tx2"/>
                </a:solidFill>
                <a:latin typeface="Arial Narrow" panose="020B0606020202030204" pitchFamily="34" charset="0"/>
                <a:ea typeface="Arial"/>
                <a:cs typeface="Arial"/>
              </a:rPr>
              <a:t>)&lt;/</a:t>
            </a:r>
            <a:r>
              <a:rPr lang="fr-FR" sz="1600" b="0" i="0" u="none" strike="noStrike" cap="none" err="1">
                <a:solidFill>
                  <a:schemeClr val="tx2"/>
                </a:solidFill>
                <a:latin typeface="Arial Narrow" panose="020B0606020202030204" pitchFamily="34" charset="0"/>
                <a:ea typeface="Arial"/>
                <a:cs typeface="Arial"/>
              </a:rPr>
              <a:t>unittitle</a:t>
            </a:r>
            <a:r>
              <a:rPr lang="fr-FR" sz="1600" b="0" i="0" u="none" strike="noStrike" cap="none">
                <a:solidFill>
                  <a:schemeClr val="tx2"/>
                </a:solidFill>
                <a:latin typeface="Arial Narrow" panose="020B0606020202030204" pitchFamily="34" charset="0"/>
                <a:ea typeface="Arial"/>
                <a:cs typeface="Arial"/>
              </a:rPr>
              <a:t>&gt;&lt;/</a:t>
            </a:r>
            <a:r>
              <a:rPr lang="fr-FR" sz="1600" b="0" i="0" u="none" strike="noStrike" cap="none" err="1">
                <a:solidFill>
                  <a:schemeClr val="tx2"/>
                </a:solidFill>
                <a:latin typeface="Arial Narrow" panose="020B0606020202030204" pitchFamily="34" charset="0"/>
                <a:ea typeface="Arial"/>
                <a:cs typeface="Arial"/>
              </a:rPr>
              <a:t>did</a:t>
            </a:r>
            <a:r>
              <a:rPr lang="fr-FR" sz="1600" b="0" i="0" u="none" strike="noStrike" cap="none">
                <a:solidFill>
                  <a:schemeClr val="tx2"/>
                </a:solidFill>
                <a:latin typeface="Arial Narrow" panose="020B0606020202030204" pitchFamily="34" charset="0"/>
                <a:ea typeface="Arial"/>
                <a:cs typeface="Arial"/>
              </a:rPr>
              <a:t>&gt;&lt;/c&gt;</a:t>
            </a:r>
          </a:p>
        </p:txBody>
      </p:sp>
      <p:cxnSp>
        <p:nvCxnSpPr>
          <p:cNvPr id="16" name="Shape 682">
            <a:extLst>
              <a:ext uri="{FF2B5EF4-FFF2-40B4-BE49-F238E27FC236}">
                <a16:creationId xmlns:a16="http://schemas.microsoft.com/office/drawing/2014/main" id="{104CE3F1-7C06-C096-CF46-232067A158C6}"/>
              </a:ext>
            </a:extLst>
          </p:cNvPr>
          <p:cNvCxnSpPr>
            <a:cxnSpLocks/>
            <a:stCxn id="12" idx="1"/>
            <a:endCxn id="37" idx="1"/>
          </p:cNvCxnSpPr>
          <p:nvPr/>
        </p:nvCxnSpPr>
        <p:spPr bwMode="auto">
          <a:xfrm flipH="1">
            <a:off x="4175697" y="1716479"/>
            <a:ext cx="520128" cy="647684"/>
          </a:xfrm>
          <a:prstGeom prst="straightConnector1">
            <a:avLst/>
          </a:prstGeom>
          <a:noFill/>
          <a:ln w="9525" cap="flat" cmpd="sng">
            <a:solidFill>
              <a:schemeClr val="tx2"/>
            </a:solidFill>
            <a:prstDash val="solid"/>
            <a:round/>
            <a:headEnd type="none" w="med" len="med"/>
            <a:tailEnd type="triangle" w="lg" len="lg"/>
          </a:ln>
        </p:spPr>
      </p:cxnSp>
      <p:cxnSp>
        <p:nvCxnSpPr>
          <p:cNvPr id="19" name="Shape 682">
            <a:extLst>
              <a:ext uri="{FF2B5EF4-FFF2-40B4-BE49-F238E27FC236}">
                <a16:creationId xmlns:a16="http://schemas.microsoft.com/office/drawing/2014/main" id="{9759C8FD-2253-BD07-E7F5-DE08B5A09156}"/>
              </a:ext>
            </a:extLst>
          </p:cNvPr>
          <p:cNvCxnSpPr>
            <a:cxnSpLocks/>
            <a:stCxn id="9" idx="1"/>
            <a:endCxn id="22" idx="1"/>
          </p:cNvCxnSpPr>
          <p:nvPr/>
        </p:nvCxnSpPr>
        <p:spPr bwMode="auto">
          <a:xfrm flipH="1" flipV="1">
            <a:off x="3517609" y="4065584"/>
            <a:ext cx="425740" cy="279180"/>
          </a:xfrm>
          <a:prstGeom prst="straightConnector1">
            <a:avLst/>
          </a:prstGeom>
          <a:noFill/>
          <a:ln w="9525" cap="flat" cmpd="sng">
            <a:solidFill>
              <a:schemeClr val="tx2"/>
            </a:solidFill>
            <a:prstDash val="solid"/>
            <a:round/>
            <a:headEnd type="none" w="med" len="med"/>
            <a:tailEnd type="triangle" w="lg" len="lg"/>
          </a:ln>
        </p:spPr>
      </p:cxnSp>
      <p:sp>
        <p:nvSpPr>
          <p:cNvPr id="22" name="Accolade fermante 21">
            <a:extLst>
              <a:ext uri="{FF2B5EF4-FFF2-40B4-BE49-F238E27FC236}">
                <a16:creationId xmlns:a16="http://schemas.microsoft.com/office/drawing/2014/main" id="{1C14577E-17CD-B98A-3CAB-685770776C3D}"/>
              </a:ext>
            </a:extLst>
          </p:cNvPr>
          <p:cNvSpPr/>
          <p:nvPr/>
        </p:nvSpPr>
        <p:spPr bwMode="auto">
          <a:xfrm>
            <a:off x="3210259" y="3235568"/>
            <a:ext cx="307350" cy="1660031"/>
          </a:xfrm>
          <a:prstGeom prst="rightBrace">
            <a:avLst/>
          </a:prstGeom>
          <a:noFill/>
          <a:ln w="9525" cap="flat" cmpd="sng">
            <a:solidFill>
              <a:schemeClr val="tx2"/>
            </a:solidFill>
            <a:prstDash val="solid"/>
            <a:round/>
            <a:headEnd type="none" w="med" len="med"/>
            <a:tailEnd type="none" w="lg" len="lg"/>
          </a:ln>
        </p:spPr>
        <p:txBody>
          <a:bodyPr rtlCol="0" anchor="ctr"/>
          <a:lstStyle/>
          <a:p>
            <a:pPr algn="ctr"/>
            <a:endParaRPr lang="fr-FR"/>
          </a:p>
        </p:txBody>
      </p:sp>
      <p:sp>
        <p:nvSpPr>
          <p:cNvPr id="26" name="Shape 667">
            <a:extLst>
              <a:ext uri="{FF2B5EF4-FFF2-40B4-BE49-F238E27FC236}">
                <a16:creationId xmlns:a16="http://schemas.microsoft.com/office/drawing/2014/main" id="{4C922F70-5B03-759C-3FB2-477B86B6F071}"/>
              </a:ext>
            </a:extLst>
          </p:cNvPr>
          <p:cNvSpPr txBox="1">
            <a:spLocks/>
          </p:cNvSpPr>
          <p:nvPr/>
        </p:nvSpPr>
        <p:spPr bwMode="auto">
          <a:xfrm>
            <a:off x="260627" y="5169183"/>
            <a:ext cx="8229600" cy="1508476"/>
          </a:xfrm>
          <a:prstGeom prst="rect">
            <a:avLst/>
          </a:prstGeom>
        </p:spPr>
        <p:txBody>
          <a:bodyPr vert="horz" lIns="72000" tIns="45720" rIns="91440" bIns="45720" rtlCol="0">
            <a:normAutofit fontScale="92500" lnSpcReduction="20000"/>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r>
              <a:rPr lang="fr-FR"/>
              <a:t>Une recherche qui croise : </a:t>
            </a:r>
            <a:r>
              <a:rPr lang="fr-FR">
                <a:solidFill>
                  <a:srgbClr val="F79646"/>
                </a:solidFill>
              </a:rPr>
              <a:t>sujet  = chants funèbres  ET lieu = Olténie </a:t>
            </a:r>
            <a:r>
              <a:rPr lang="fr-FR"/>
              <a:t>trouvera ce composant  « Judet de Gorj »</a:t>
            </a:r>
          </a:p>
          <a:p>
            <a:pPr marL="0" indent="0">
              <a:buNone/>
            </a:pPr>
            <a:r>
              <a:rPr lang="fr-FR" i="0">
                <a:sym typeface="Wingdings" panose="05000000000000000000" pitchFamily="2" charset="2"/>
              </a:rPr>
              <a:t> L'héritage standard est cumulatif :  il s'applique même si une information est présente dans le composant : </a:t>
            </a:r>
            <a:r>
              <a:rPr lang="fr-FR" sz="1800" b="0" i="0">
                <a:solidFill>
                  <a:schemeClr val="tx1"/>
                </a:solidFill>
              </a:rPr>
              <a:t>&lt;</a:t>
            </a:r>
            <a:r>
              <a:rPr lang="fr-FR" sz="1800" b="0" i="0" err="1">
                <a:solidFill>
                  <a:schemeClr val="tx1"/>
                </a:solidFill>
              </a:rPr>
              <a:t>persname</a:t>
            </a:r>
            <a:r>
              <a:rPr lang="fr-FR" sz="1800" b="0" i="0">
                <a:solidFill>
                  <a:schemeClr val="tx1"/>
                </a:solidFill>
              </a:rPr>
              <a:t>&gt;, &lt;</a:t>
            </a:r>
            <a:r>
              <a:rPr lang="fr-FR" sz="1800" b="0" i="0" err="1">
                <a:solidFill>
                  <a:schemeClr val="tx1"/>
                </a:solidFill>
              </a:rPr>
              <a:t>corpname</a:t>
            </a:r>
            <a:r>
              <a:rPr lang="fr-FR" sz="1800" b="0" i="0">
                <a:solidFill>
                  <a:schemeClr val="tx1"/>
                </a:solidFill>
              </a:rPr>
              <a:t>&gt;, &lt;</a:t>
            </a:r>
            <a:r>
              <a:rPr lang="fr-FR" sz="1800" b="0" i="0" err="1">
                <a:solidFill>
                  <a:schemeClr val="tx1"/>
                </a:solidFill>
              </a:rPr>
              <a:t>famname</a:t>
            </a:r>
            <a:r>
              <a:rPr lang="fr-FR" sz="1800" b="0" i="0">
                <a:solidFill>
                  <a:schemeClr val="tx1"/>
                </a:solidFill>
              </a:rPr>
              <a:t>&gt;, &lt;</a:t>
            </a:r>
            <a:r>
              <a:rPr lang="fr-FR" sz="1800" b="0" i="0" err="1">
                <a:solidFill>
                  <a:schemeClr val="tx1"/>
                </a:solidFill>
              </a:rPr>
              <a:t>geogname</a:t>
            </a:r>
            <a:r>
              <a:rPr lang="fr-FR" sz="1800" b="0" i="0">
                <a:solidFill>
                  <a:schemeClr val="tx1"/>
                </a:solidFill>
              </a:rPr>
              <a:t>&gt;, &lt;</a:t>
            </a:r>
            <a:r>
              <a:rPr lang="fr-FR" sz="1800" b="0" i="0" err="1">
                <a:solidFill>
                  <a:schemeClr val="tx1"/>
                </a:solidFill>
              </a:rPr>
              <a:t>title</a:t>
            </a:r>
            <a:r>
              <a:rPr lang="fr-FR" sz="1800" b="0" i="0">
                <a:solidFill>
                  <a:schemeClr val="tx1"/>
                </a:solidFill>
              </a:rPr>
              <a:t>&gt;,&lt;</a:t>
            </a:r>
            <a:r>
              <a:rPr lang="fr-FR" sz="1800" b="0" i="0" err="1">
                <a:solidFill>
                  <a:schemeClr val="tx1"/>
                </a:solidFill>
              </a:rPr>
              <a:t>subject</a:t>
            </a:r>
            <a:r>
              <a:rPr lang="fr-FR" sz="1800" b="0" i="0">
                <a:solidFill>
                  <a:schemeClr val="tx1"/>
                </a:solidFill>
              </a:rPr>
              <a:t>&gt; &lt;</a:t>
            </a:r>
            <a:r>
              <a:rPr lang="fr-FR" sz="1800" b="0" i="0" err="1">
                <a:solidFill>
                  <a:schemeClr val="tx1"/>
                </a:solidFill>
              </a:rPr>
              <a:t>genreform</a:t>
            </a:r>
            <a:r>
              <a:rPr lang="fr-FR" sz="1800" b="0" i="0">
                <a:solidFill>
                  <a:schemeClr val="tx1"/>
                </a:solidFill>
              </a:rPr>
              <a:t>&gt;</a:t>
            </a:r>
            <a:endParaRPr lang="fr-FR" i="0"/>
          </a:p>
          <a:p>
            <a:endParaRPr lang="fr-FR"/>
          </a:p>
        </p:txBody>
      </p:sp>
      <p:sp>
        <p:nvSpPr>
          <p:cNvPr id="33" name="Titre 32">
            <a:extLst>
              <a:ext uri="{FF2B5EF4-FFF2-40B4-BE49-F238E27FC236}">
                <a16:creationId xmlns:a16="http://schemas.microsoft.com/office/drawing/2014/main" id="{BA540404-685F-CD66-6387-7DECFC1E5854}"/>
              </a:ext>
            </a:extLst>
          </p:cNvPr>
          <p:cNvSpPr>
            <a:spLocks noGrp="1"/>
          </p:cNvSpPr>
          <p:nvPr>
            <p:ph type="title"/>
          </p:nvPr>
        </p:nvSpPr>
        <p:spPr/>
        <p:txBody>
          <a:bodyPr/>
          <a:lstStyle/>
          <a:p>
            <a:endParaRPr lang="fr-FR"/>
          </a:p>
        </p:txBody>
      </p:sp>
      <p:sp>
        <p:nvSpPr>
          <p:cNvPr id="12" name="Shape 108">
            <a:extLst>
              <a:ext uri="{FF2B5EF4-FFF2-40B4-BE49-F238E27FC236}">
                <a16:creationId xmlns:a16="http://schemas.microsoft.com/office/drawing/2014/main" id="{387A4032-1A82-5575-F115-6BAEDE27CBE4}"/>
              </a:ext>
            </a:extLst>
          </p:cNvPr>
          <p:cNvSpPr>
            <a:spLocks/>
          </p:cNvSpPr>
          <p:nvPr/>
        </p:nvSpPr>
        <p:spPr bwMode="auto">
          <a:xfrm>
            <a:off x="4695825" y="271305"/>
            <a:ext cx="4236603" cy="2890348"/>
          </a:xfrm>
          <a:prstGeom prst="rect">
            <a:avLst/>
          </a:prstGeom>
          <a:solidFill>
            <a:schemeClr val="lt1"/>
          </a:solidFill>
          <a:ln w="12700" cap="flat" cmpd="sng">
            <a:solidFill>
              <a:schemeClr val="tx2"/>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l">
              <a:spcBef>
                <a:spcPts val="0"/>
              </a:spcBef>
              <a:spcAft>
                <a:spcPts val="0"/>
              </a:spcAft>
              <a:buSzPct val="25000"/>
              <a:buNone/>
              <a:defRPr/>
            </a:pPr>
            <a:r>
              <a:rPr lang="fr-FR" sz="1600" b="0" i="0" u="none" strike="noStrike" cap="none">
                <a:solidFill>
                  <a:schemeClr val="tx2"/>
                </a:solidFill>
                <a:latin typeface="Arial Narrow" panose="020B0606020202030204" pitchFamily="34" charset="0"/>
                <a:ea typeface="Arial"/>
                <a:cs typeface="Arial"/>
              </a:rPr>
              <a:t>&lt;c id="Calames-2015219142506761"&gt;&lt;</a:t>
            </a:r>
            <a:r>
              <a:rPr lang="fr-FR" sz="1600" b="0" i="0" u="none" strike="noStrike" cap="none" err="1">
                <a:solidFill>
                  <a:schemeClr val="tx2"/>
                </a:solidFill>
                <a:latin typeface="Arial Narrow" panose="020B0606020202030204" pitchFamily="34" charset="0"/>
                <a:ea typeface="Arial"/>
                <a:cs typeface="Arial"/>
              </a:rPr>
              <a:t>did</a:t>
            </a:r>
            <a:r>
              <a:rPr lang="fr-FR" sz="1600" b="0" i="0" u="none" strike="noStrike" cap="none">
                <a:solidFill>
                  <a:schemeClr val="tx2"/>
                </a:solidFill>
                <a:latin typeface="Arial Narrow" panose="020B0606020202030204" pitchFamily="34" charset="0"/>
                <a:ea typeface="Arial"/>
                <a:cs typeface="Arial"/>
              </a:rPr>
              <a:t>&gt;&lt;</a:t>
            </a:r>
            <a:r>
              <a:rPr lang="fr-FR" sz="1600" b="0" i="0" u="none" strike="noStrike" cap="none" err="1">
                <a:solidFill>
                  <a:schemeClr val="tx2"/>
                </a:solidFill>
                <a:latin typeface="Arial Narrow" panose="020B0606020202030204" pitchFamily="34" charset="0"/>
                <a:ea typeface="Arial"/>
                <a:cs typeface="Arial"/>
              </a:rPr>
              <a:t>unitid</a:t>
            </a:r>
            <a:r>
              <a:rPr lang="fr-FR" sz="1600" b="0" i="0" u="none" strike="noStrike" cap="none">
                <a:solidFill>
                  <a:schemeClr val="tx2"/>
                </a:solidFill>
                <a:latin typeface="Arial Narrow" panose="020B0606020202030204" pitchFamily="34" charset="0"/>
                <a:ea typeface="Arial"/>
                <a:cs typeface="Arial"/>
              </a:rPr>
              <a:t> type="cote"&gt;2 AP 11 A&lt;/</a:t>
            </a:r>
            <a:r>
              <a:rPr lang="fr-FR" sz="1600" b="0" i="0" u="none" strike="noStrike" cap="none" err="1">
                <a:solidFill>
                  <a:schemeClr val="tx2"/>
                </a:solidFill>
                <a:latin typeface="Arial Narrow" panose="020B0606020202030204" pitchFamily="34" charset="0"/>
                <a:ea typeface="Arial"/>
                <a:cs typeface="Arial"/>
              </a:rPr>
              <a:t>unitid</a:t>
            </a:r>
            <a:r>
              <a:rPr lang="fr-FR" sz="1600" b="0" i="0" u="none" strike="noStrike" cap="none">
                <a:solidFill>
                  <a:schemeClr val="tx2"/>
                </a:solidFill>
                <a:latin typeface="Arial Narrow" panose="020B0606020202030204" pitchFamily="34" charset="0"/>
                <a:ea typeface="Arial"/>
                <a:cs typeface="Arial"/>
              </a:rPr>
              <a:t>&gt;&lt;</a:t>
            </a:r>
            <a:r>
              <a:rPr lang="fr-FR" sz="1600" b="1" i="0" u="none" strike="noStrike" cap="none" err="1">
                <a:solidFill>
                  <a:schemeClr val="tx2"/>
                </a:solidFill>
                <a:latin typeface="Arial Narrow" panose="020B0606020202030204" pitchFamily="34" charset="0"/>
                <a:ea typeface="Arial"/>
                <a:cs typeface="Arial"/>
              </a:rPr>
              <a:t>unittitle</a:t>
            </a:r>
            <a:r>
              <a:rPr lang="fr-FR" sz="1600" b="0" i="0" u="none" strike="noStrike" cap="none">
                <a:solidFill>
                  <a:schemeClr val="tx2"/>
                </a:solidFill>
                <a:latin typeface="Arial Narrow" panose="020B0606020202030204" pitchFamily="34" charset="0"/>
                <a:ea typeface="Arial"/>
                <a:cs typeface="Arial"/>
              </a:rPr>
              <a:t>&gt;</a:t>
            </a:r>
            <a:r>
              <a:rPr lang="fr-FR" sz="1600" b="1" i="0" u="none" strike="noStrike" cap="none">
                <a:solidFill>
                  <a:schemeClr val="tx2"/>
                </a:solidFill>
                <a:latin typeface="Arial Narrow" panose="020B0606020202030204" pitchFamily="34" charset="0"/>
                <a:ea typeface="Arial"/>
                <a:cs typeface="Arial"/>
              </a:rPr>
              <a:t>I. Matériaux de collecte</a:t>
            </a:r>
            <a:r>
              <a:rPr lang="fr-FR" sz="1600" b="0" i="0" u="none" strike="noStrike" cap="none">
                <a:solidFill>
                  <a:schemeClr val="tx2"/>
                </a:solidFill>
                <a:latin typeface="Arial Narrow" panose="020B0606020202030204" pitchFamily="34" charset="0"/>
                <a:ea typeface="Arial"/>
                <a:cs typeface="Arial"/>
              </a:rPr>
              <a:t>&lt;/</a:t>
            </a:r>
            <a:r>
              <a:rPr lang="fr-FR" sz="1600" b="0" i="0" u="none" strike="noStrike" cap="none" err="1">
                <a:solidFill>
                  <a:schemeClr val="tx2"/>
                </a:solidFill>
                <a:latin typeface="Arial Narrow" panose="020B0606020202030204" pitchFamily="34" charset="0"/>
                <a:ea typeface="Arial"/>
                <a:cs typeface="Arial"/>
              </a:rPr>
              <a:t>unittitle</a:t>
            </a:r>
            <a:r>
              <a:rPr lang="fr-FR" sz="1600" b="0" i="0" u="none" strike="noStrike" cap="none">
                <a:solidFill>
                  <a:schemeClr val="tx2"/>
                </a:solidFill>
                <a:latin typeface="Arial Narrow" panose="020B0606020202030204" pitchFamily="34" charset="0"/>
                <a:ea typeface="Arial"/>
                <a:cs typeface="Arial"/>
              </a:rPr>
              <a:t>&gt;&lt;/</a:t>
            </a:r>
            <a:r>
              <a:rPr lang="fr-FR" sz="1600" b="0" i="0" u="none" strike="noStrike" cap="none" err="1">
                <a:solidFill>
                  <a:schemeClr val="tx2"/>
                </a:solidFill>
                <a:latin typeface="Arial Narrow" panose="020B0606020202030204" pitchFamily="34" charset="0"/>
                <a:ea typeface="Arial"/>
                <a:cs typeface="Arial"/>
              </a:rPr>
              <a:t>did</a:t>
            </a:r>
            <a:r>
              <a:rPr lang="fr-FR" sz="1600" b="0" i="0" u="none" strike="noStrike" cap="none">
                <a:solidFill>
                  <a:schemeClr val="tx2"/>
                </a:solidFill>
                <a:latin typeface="Arial Narrow" panose="020B0606020202030204" pitchFamily="34" charset="0"/>
                <a:ea typeface="Arial"/>
                <a:cs typeface="Arial"/>
              </a:rPr>
              <a:t>&gt; </a:t>
            </a:r>
          </a:p>
          <a:p>
            <a:pPr marL="0" marR="0" lvl="0" indent="0" algn="l">
              <a:spcBef>
                <a:spcPts val="0"/>
              </a:spcBef>
              <a:spcAft>
                <a:spcPts val="0"/>
              </a:spcAft>
              <a:buSzPct val="25000"/>
              <a:buNone/>
              <a:defRPr/>
            </a:pPr>
            <a:r>
              <a:rPr lang="fr-FR" sz="1600" b="0" i="0" u="none" strike="noStrike" cap="none">
                <a:solidFill>
                  <a:schemeClr val="tx2"/>
                </a:solidFill>
                <a:latin typeface="Arial Narrow" panose="020B0606020202030204" pitchFamily="34" charset="0"/>
                <a:ea typeface="Arial"/>
                <a:cs typeface="Arial"/>
              </a:rPr>
              <a:t>&lt;</a:t>
            </a:r>
            <a:r>
              <a:rPr lang="fr-FR" sz="1600" b="1" i="0" u="none" strike="noStrike" cap="none" err="1">
                <a:solidFill>
                  <a:schemeClr val="tx2"/>
                </a:solidFill>
                <a:latin typeface="Arial Narrow" panose="020B0606020202030204" pitchFamily="34" charset="0"/>
                <a:ea typeface="Arial"/>
                <a:cs typeface="Arial"/>
              </a:rPr>
              <a:t>controlaccess</a:t>
            </a:r>
            <a:r>
              <a:rPr lang="fr-FR" sz="1600" b="0" i="0" u="none" strike="noStrike" cap="none">
                <a:solidFill>
                  <a:schemeClr val="tx2"/>
                </a:solidFill>
                <a:latin typeface="Arial Narrow" panose="020B0606020202030204" pitchFamily="34" charset="0"/>
                <a:ea typeface="Arial"/>
                <a:cs typeface="Arial"/>
              </a:rPr>
              <a:t>&gt;&lt;</a:t>
            </a:r>
            <a:r>
              <a:rPr lang="fr-FR" sz="1600" b="1" i="0" u="none" strike="noStrike" cap="none" err="1">
                <a:solidFill>
                  <a:schemeClr val="tx2"/>
                </a:solidFill>
                <a:latin typeface="Arial Narrow" panose="020B0606020202030204" pitchFamily="34" charset="0"/>
                <a:ea typeface="Arial"/>
                <a:cs typeface="Arial"/>
              </a:rPr>
              <a:t>subject</a:t>
            </a:r>
            <a:r>
              <a:rPr lang="fr-FR" sz="1600" b="0" i="0" u="none" strike="noStrike" cap="none">
                <a:solidFill>
                  <a:schemeClr val="tx2"/>
                </a:solidFill>
                <a:latin typeface="Arial Narrow" panose="020B0606020202030204" pitchFamily="34" charset="0"/>
                <a:ea typeface="Arial"/>
                <a:cs typeface="Arial"/>
              </a:rPr>
              <a:t> </a:t>
            </a:r>
            <a:r>
              <a:rPr lang="fr-FR" sz="1600" b="0" i="0" u="none" strike="noStrike" cap="none">
                <a:solidFill>
                  <a:srgbClr val="F79646"/>
                </a:solidFill>
                <a:latin typeface="Arial Narrow" panose="020B0606020202030204" pitchFamily="34" charset="0"/>
                <a:ea typeface="Arial"/>
                <a:cs typeface="Arial"/>
              </a:rPr>
              <a:t>normal</a:t>
            </a:r>
            <a:r>
              <a:rPr lang="fr-FR" sz="1600" b="0" i="0" u="none" strike="noStrike" cap="none">
                <a:solidFill>
                  <a:schemeClr val="tx2"/>
                </a:solidFill>
                <a:latin typeface="Arial Narrow" panose="020B0606020202030204" pitchFamily="34" charset="0"/>
                <a:ea typeface="Arial"/>
                <a:cs typeface="Arial"/>
              </a:rPr>
              <a:t>="</a:t>
            </a:r>
            <a:r>
              <a:rPr lang="fr-FR" sz="1600" b="1" i="0" u="none" strike="noStrike" cap="none">
                <a:solidFill>
                  <a:schemeClr val="tx2"/>
                </a:solidFill>
                <a:latin typeface="Arial Narrow" panose="020B0606020202030204" pitchFamily="34" charset="0"/>
                <a:ea typeface="Arial"/>
                <a:cs typeface="Arial"/>
              </a:rPr>
              <a:t>Rites et cérémonies funéraires</a:t>
            </a:r>
            <a:r>
              <a:rPr lang="fr-FR" sz="1600" b="0" i="0" u="none" strike="noStrike" cap="none">
                <a:solidFill>
                  <a:schemeClr val="tx2"/>
                </a:solidFill>
                <a:latin typeface="Arial Narrow" panose="020B0606020202030204" pitchFamily="34" charset="0"/>
                <a:ea typeface="Arial"/>
                <a:cs typeface="Arial"/>
              </a:rPr>
              <a:t>" </a:t>
            </a:r>
            <a:r>
              <a:rPr lang="fr-FR" sz="1600" b="0" i="0" u="none" strike="noStrike" cap="none">
                <a:solidFill>
                  <a:srgbClr val="F79646"/>
                </a:solidFill>
                <a:latin typeface="Arial Narrow" panose="020B0606020202030204" pitchFamily="34" charset="0"/>
                <a:ea typeface="Arial"/>
                <a:cs typeface="Arial"/>
              </a:rPr>
              <a:t>source</a:t>
            </a:r>
            <a:r>
              <a:rPr lang="fr-FR" sz="1600" b="0" i="0" u="none" strike="noStrike" cap="none">
                <a:solidFill>
                  <a:schemeClr val="tx2"/>
                </a:solidFill>
                <a:latin typeface="Arial Narrow" panose="020B0606020202030204" pitchFamily="34" charset="0"/>
                <a:ea typeface="Arial"/>
                <a:cs typeface="Arial"/>
              </a:rPr>
              <a:t>="Sudoc" </a:t>
            </a:r>
            <a:r>
              <a:rPr lang="fr-FR" sz="1600" b="0" i="0" u="none" strike="noStrike" cap="none" err="1">
                <a:solidFill>
                  <a:srgbClr val="F79646"/>
                </a:solidFill>
                <a:latin typeface="Arial Narrow" panose="020B0606020202030204" pitchFamily="34" charset="0"/>
                <a:ea typeface="Arial"/>
                <a:cs typeface="Arial"/>
              </a:rPr>
              <a:t>authfilenumber</a:t>
            </a:r>
            <a:r>
              <a:rPr lang="fr-FR" sz="1600" b="0" i="0" u="none" strike="noStrike" cap="none">
                <a:solidFill>
                  <a:schemeClr val="tx2"/>
                </a:solidFill>
                <a:latin typeface="Arial Narrow" panose="020B0606020202030204" pitchFamily="34" charset="0"/>
                <a:ea typeface="Arial"/>
                <a:cs typeface="Arial"/>
              </a:rPr>
              <a:t>="027226999"&gt; Rites et cérémonies funéraires</a:t>
            </a:r>
            <a:r>
              <a:rPr lang="fr-FR" sz="1600" i="0" u="none" strike="noStrike" cap="none">
                <a:solidFill>
                  <a:schemeClr val="tx2"/>
                </a:solidFill>
                <a:latin typeface="Arial Narrow" panose="020B0606020202030204" pitchFamily="34" charset="0"/>
                <a:ea typeface="Arial"/>
                <a:cs typeface="Arial"/>
              </a:rPr>
              <a:t>&lt;/</a:t>
            </a:r>
            <a:r>
              <a:rPr lang="fr-FR" sz="1600" i="0" u="none" strike="noStrike" cap="none" err="1">
                <a:solidFill>
                  <a:schemeClr val="tx2"/>
                </a:solidFill>
                <a:latin typeface="Arial Narrow" panose="020B0606020202030204" pitchFamily="34" charset="0"/>
                <a:ea typeface="Arial"/>
                <a:cs typeface="Arial"/>
              </a:rPr>
              <a:t>subject</a:t>
            </a:r>
            <a:r>
              <a:rPr lang="fr-FR" sz="1600" i="0" u="none" strike="noStrike" cap="none">
                <a:solidFill>
                  <a:schemeClr val="tx2"/>
                </a:solidFill>
                <a:latin typeface="Arial Narrow" panose="020B0606020202030204" pitchFamily="34" charset="0"/>
                <a:ea typeface="Arial"/>
                <a:cs typeface="Arial"/>
              </a:rPr>
              <a:t>&gt; &lt;/</a:t>
            </a:r>
            <a:r>
              <a:rPr lang="fr-FR" sz="1600" i="0" u="none" strike="noStrike" cap="none" err="1">
                <a:solidFill>
                  <a:schemeClr val="tx2"/>
                </a:solidFill>
                <a:latin typeface="Arial Narrow" panose="020B0606020202030204" pitchFamily="34" charset="0"/>
                <a:ea typeface="Arial"/>
                <a:cs typeface="Arial"/>
              </a:rPr>
              <a:t>controlaccess</a:t>
            </a:r>
            <a:r>
              <a:rPr lang="fr-FR" sz="1600" i="0" u="none" strike="noStrike" cap="none">
                <a:solidFill>
                  <a:schemeClr val="tx2"/>
                </a:solidFill>
                <a:latin typeface="Arial Narrow" panose="020B0606020202030204" pitchFamily="34" charset="0"/>
                <a:ea typeface="Arial"/>
                <a:cs typeface="Arial"/>
              </a:rPr>
              <a:t>&gt;</a:t>
            </a:r>
          </a:p>
          <a:p>
            <a:pPr marL="0" marR="0" lvl="0" indent="0" algn="l">
              <a:spcBef>
                <a:spcPts val="0"/>
              </a:spcBef>
              <a:spcAft>
                <a:spcPts val="0"/>
              </a:spcAft>
              <a:buSzPct val="25000"/>
              <a:buNone/>
              <a:defRPr/>
            </a:pPr>
            <a:r>
              <a:rPr lang="fr-FR" sz="1600" i="0" u="none" strike="noStrike" cap="none">
                <a:solidFill>
                  <a:schemeClr val="tx2"/>
                </a:solidFill>
                <a:latin typeface="Arial Narrow" panose="020B0606020202030204" pitchFamily="34" charset="0"/>
                <a:ea typeface="Arial"/>
                <a:cs typeface="Arial"/>
              </a:rPr>
              <a:t>&lt;</a:t>
            </a:r>
            <a:r>
              <a:rPr lang="fr-FR" sz="1600" i="0" u="none" strike="noStrike" cap="none" err="1">
                <a:solidFill>
                  <a:schemeClr val="tx2"/>
                </a:solidFill>
                <a:latin typeface="Arial Narrow" panose="020B0606020202030204" pitchFamily="34" charset="0"/>
                <a:ea typeface="Arial"/>
                <a:cs typeface="Arial"/>
              </a:rPr>
              <a:t>controlaccess</a:t>
            </a:r>
            <a:r>
              <a:rPr lang="fr-FR" sz="1600" i="0" u="none" strike="noStrike" cap="none">
                <a:solidFill>
                  <a:schemeClr val="tx2"/>
                </a:solidFill>
                <a:latin typeface="Arial Narrow" panose="020B0606020202030204" pitchFamily="34" charset="0"/>
                <a:ea typeface="Arial"/>
                <a:cs typeface="Arial"/>
              </a:rPr>
              <a:t>&gt;</a:t>
            </a:r>
            <a:r>
              <a:rPr lang="fr-FR" sz="1600" b="0" i="0" u="none" strike="noStrike" cap="none">
                <a:solidFill>
                  <a:schemeClr val="tx2"/>
                </a:solidFill>
                <a:latin typeface="Arial Narrow" panose="020B0606020202030204" pitchFamily="34" charset="0"/>
                <a:ea typeface="Arial"/>
                <a:cs typeface="Arial"/>
              </a:rPr>
              <a:t>&lt;</a:t>
            </a:r>
            <a:r>
              <a:rPr lang="fr-FR" sz="1600" b="1" i="0" u="none" strike="noStrike" cap="none" err="1">
                <a:solidFill>
                  <a:schemeClr val="tx2"/>
                </a:solidFill>
                <a:latin typeface="Arial Narrow" panose="020B0606020202030204" pitchFamily="34" charset="0"/>
                <a:ea typeface="Arial"/>
                <a:cs typeface="Arial"/>
              </a:rPr>
              <a:t>subject</a:t>
            </a:r>
            <a:r>
              <a:rPr lang="fr-FR" sz="1600" b="0" i="0" u="none" strike="noStrike" cap="none">
                <a:solidFill>
                  <a:schemeClr val="tx2"/>
                </a:solidFill>
                <a:latin typeface="Arial Narrow" panose="020B0606020202030204" pitchFamily="34" charset="0"/>
                <a:ea typeface="Arial"/>
                <a:cs typeface="Arial"/>
              </a:rPr>
              <a:t> </a:t>
            </a:r>
            <a:r>
              <a:rPr lang="fr-FR" sz="1600" b="0" i="0" u="none" strike="noStrike" cap="none">
                <a:solidFill>
                  <a:srgbClr val="F79646"/>
                </a:solidFill>
                <a:latin typeface="Arial Narrow" panose="020B0606020202030204" pitchFamily="34" charset="0"/>
                <a:ea typeface="Arial"/>
                <a:cs typeface="Arial"/>
              </a:rPr>
              <a:t>normal</a:t>
            </a:r>
            <a:r>
              <a:rPr lang="fr-FR" sz="1600" b="0" i="0" u="none" strike="noStrike" cap="none">
                <a:solidFill>
                  <a:schemeClr val="tx2"/>
                </a:solidFill>
                <a:latin typeface="Arial Narrow" panose="020B0606020202030204" pitchFamily="34" charset="0"/>
                <a:ea typeface="Arial"/>
                <a:cs typeface="Arial"/>
              </a:rPr>
              <a:t>="</a:t>
            </a:r>
            <a:r>
              <a:rPr lang="fr-FR" sz="1600" b="1" i="0" u="none" strike="noStrike" cap="none">
                <a:solidFill>
                  <a:schemeClr val="tx2"/>
                </a:solidFill>
                <a:latin typeface="Arial Narrow" panose="020B0606020202030204" pitchFamily="34" charset="0"/>
                <a:ea typeface="Arial"/>
                <a:cs typeface="Arial"/>
              </a:rPr>
              <a:t>Chants funèbres</a:t>
            </a:r>
            <a:r>
              <a:rPr lang="fr-FR" sz="1600" b="0" i="0" u="none" strike="noStrike" cap="none">
                <a:solidFill>
                  <a:schemeClr val="tx2"/>
                </a:solidFill>
                <a:latin typeface="Arial Narrow" panose="020B0606020202030204" pitchFamily="34" charset="0"/>
                <a:ea typeface="Arial"/>
                <a:cs typeface="Arial"/>
              </a:rPr>
              <a:t>" </a:t>
            </a:r>
            <a:r>
              <a:rPr lang="fr-FR" sz="1600" b="0" i="0" u="none" strike="noStrike" cap="none">
                <a:solidFill>
                  <a:srgbClr val="F79646"/>
                </a:solidFill>
                <a:latin typeface="Arial Narrow" panose="020B0606020202030204" pitchFamily="34" charset="0"/>
                <a:ea typeface="Arial"/>
                <a:cs typeface="Arial"/>
              </a:rPr>
              <a:t>source</a:t>
            </a:r>
            <a:r>
              <a:rPr lang="fr-FR" sz="1600" b="0" i="0" u="none" strike="noStrike" cap="none">
                <a:solidFill>
                  <a:schemeClr val="tx2"/>
                </a:solidFill>
                <a:latin typeface="Arial Narrow" panose="020B0606020202030204" pitchFamily="34" charset="0"/>
                <a:ea typeface="Arial"/>
                <a:cs typeface="Arial"/>
              </a:rPr>
              <a:t>="Sudoc" </a:t>
            </a:r>
            <a:r>
              <a:rPr lang="fr-FR" sz="1600" b="0" i="0" u="none" strike="noStrike" cap="none" err="1">
                <a:solidFill>
                  <a:srgbClr val="F79646"/>
                </a:solidFill>
                <a:latin typeface="Arial Narrow" panose="020B0606020202030204" pitchFamily="34" charset="0"/>
                <a:ea typeface="Arial"/>
                <a:cs typeface="Arial"/>
              </a:rPr>
              <a:t>authfilenumber</a:t>
            </a:r>
            <a:r>
              <a:rPr lang="fr-FR" sz="1600" b="0" i="0" u="none" strike="noStrike" cap="none">
                <a:solidFill>
                  <a:schemeClr val="tx2"/>
                </a:solidFill>
                <a:latin typeface="Arial Narrow" panose="020B0606020202030204" pitchFamily="34" charset="0"/>
                <a:ea typeface="Arial"/>
                <a:cs typeface="Arial"/>
              </a:rPr>
              <a:t>="029107873"&gt;Chants funèbres&lt;/</a:t>
            </a:r>
            <a:r>
              <a:rPr lang="fr-FR" sz="1600" b="0" i="0" u="none" strike="noStrike" cap="none" err="1">
                <a:solidFill>
                  <a:schemeClr val="tx2"/>
                </a:solidFill>
                <a:latin typeface="Arial Narrow" panose="020B0606020202030204" pitchFamily="34" charset="0"/>
                <a:ea typeface="Arial"/>
                <a:cs typeface="Arial"/>
              </a:rPr>
              <a:t>subject</a:t>
            </a:r>
            <a:r>
              <a:rPr lang="fr-FR" sz="1600" b="0" i="0" u="none" strike="noStrike" cap="none">
                <a:solidFill>
                  <a:schemeClr val="tx2"/>
                </a:solidFill>
                <a:latin typeface="Arial Narrow" panose="020B0606020202030204" pitchFamily="34" charset="0"/>
                <a:ea typeface="Arial"/>
                <a:cs typeface="Arial"/>
              </a:rPr>
              <a:t>&gt;&lt;/</a:t>
            </a:r>
            <a:r>
              <a:rPr lang="fr-FR" sz="1600" b="0" i="0" u="none" strike="noStrike" cap="none" err="1">
                <a:solidFill>
                  <a:schemeClr val="tx2"/>
                </a:solidFill>
                <a:latin typeface="Arial Narrow" panose="020B0606020202030204" pitchFamily="34" charset="0"/>
                <a:ea typeface="Arial"/>
                <a:cs typeface="Arial"/>
              </a:rPr>
              <a:t>controlaccess</a:t>
            </a:r>
            <a:r>
              <a:rPr lang="fr-FR" sz="1600" b="0" i="0" u="none" strike="noStrike" cap="none">
                <a:solidFill>
                  <a:schemeClr val="tx2"/>
                </a:solidFill>
                <a:latin typeface="Arial Narrow" panose="020B0606020202030204" pitchFamily="34" charset="0"/>
                <a:ea typeface="Arial"/>
                <a:cs typeface="Arial"/>
              </a:rPr>
              <a:t>&gt;&lt;/c</a:t>
            </a:r>
            <a:r>
              <a:rPr lang="fr-FR" sz="1600">
                <a:solidFill>
                  <a:schemeClr val="tx2"/>
                </a:solidFill>
                <a:latin typeface="Arial Narrow" panose="020B0606020202030204" pitchFamily="34" charset="0"/>
                <a:ea typeface="Arial"/>
                <a:cs typeface="Arial"/>
              </a:rPr>
              <a:t>&gt;</a:t>
            </a:r>
            <a:endParaRPr lang="fr-FR" sz="1600" b="0" i="0" u="none" strike="noStrike" cap="none">
              <a:solidFill>
                <a:schemeClr val="tx2"/>
              </a:solidFill>
              <a:latin typeface="Arial Narrow" panose="020B0606020202030204" pitchFamily="34" charset="0"/>
              <a:ea typeface="Arial"/>
              <a:cs typeface="Arial"/>
            </a:endParaRPr>
          </a:p>
        </p:txBody>
      </p:sp>
      <p:sp>
        <p:nvSpPr>
          <p:cNvPr id="37" name="Accolade fermante 36">
            <a:extLst>
              <a:ext uri="{FF2B5EF4-FFF2-40B4-BE49-F238E27FC236}">
                <a16:creationId xmlns:a16="http://schemas.microsoft.com/office/drawing/2014/main" id="{1CFB21EB-8820-405D-B4A9-BC7EB6C2BFB0}"/>
              </a:ext>
            </a:extLst>
          </p:cNvPr>
          <p:cNvSpPr/>
          <p:nvPr/>
        </p:nvSpPr>
        <p:spPr bwMode="auto">
          <a:xfrm>
            <a:off x="4045721" y="1979159"/>
            <a:ext cx="129976" cy="790109"/>
          </a:xfrm>
          <a:prstGeom prst="rightBrace">
            <a:avLst>
              <a:gd name="adj1" fmla="val 135028"/>
              <a:gd name="adj2" fmla="val 48728"/>
            </a:avLst>
          </a:prstGeom>
          <a:noFill/>
          <a:ln w="9525" cap="flat" cmpd="sng">
            <a:solidFill>
              <a:schemeClr val="tx2"/>
            </a:solidFill>
            <a:prstDash val="solid"/>
            <a:round/>
            <a:headEnd type="none" w="med" len="med"/>
            <a:tailEnd type="none" w="lg" len="lg"/>
          </a:ln>
        </p:spPr>
        <p:txBody>
          <a:bodyPr rtlCol="0" anchor="ctr"/>
          <a:lstStyle/>
          <a:p>
            <a:pPr algn="ctr"/>
            <a:endParaRPr lang="fr-FR"/>
          </a:p>
        </p:txBody>
      </p:sp>
    </p:spTree>
    <p:extLst>
      <p:ext uri="{BB962C8B-B14F-4D97-AF65-F5344CB8AC3E}">
        <p14:creationId xmlns:p14="http://schemas.microsoft.com/office/powerpoint/2010/main" val="1112511327"/>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83FB077-8D6B-A34D-85F2-6FE0669527A9}"/>
              </a:ext>
            </a:extLst>
          </p:cNvPr>
          <p:cNvSpPr>
            <a:spLocks noGrp="1"/>
          </p:cNvSpPr>
          <p:nvPr>
            <p:ph idx="1"/>
          </p:nvPr>
        </p:nvSpPr>
        <p:spPr>
          <a:xfrm>
            <a:off x="457200" y="865240"/>
            <a:ext cx="8229600" cy="5598572"/>
          </a:xfrm>
        </p:spPr>
        <p:txBody>
          <a:bodyPr>
            <a:normAutofit/>
          </a:bodyPr>
          <a:lstStyle/>
          <a:p>
            <a:pPr>
              <a:lnSpc>
                <a:spcPct val="100000"/>
              </a:lnSpc>
            </a:pPr>
            <a:r>
              <a:rPr lang="fr-FR"/>
              <a:t>Un document qui</a:t>
            </a:r>
          </a:p>
          <a:p>
            <a:pPr lvl="1"/>
            <a:r>
              <a:rPr lang="fr-FR" sz="2200"/>
              <a:t>respecte les règles syntaxiques XML est dit </a:t>
            </a:r>
            <a:r>
              <a:rPr lang="fr-FR" sz="2200" b="1">
                <a:solidFill>
                  <a:srgbClr val="F79646"/>
                </a:solidFill>
              </a:rPr>
              <a:t>bien formé ou conforme</a:t>
            </a:r>
          </a:p>
          <a:p>
            <a:pPr lvl="1"/>
            <a:r>
              <a:rPr lang="fr-FR" sz="2200"/>
              <a:t>respecte une DTD, est dit </a:t>
            </a:r>
            <a:r>
              <a:rPr lang="fr-FR" sz="2200" b="1">
                <a:solidFill>
                  <a:srgbClr val="F79646"/>
                </a:solidFill>
              </a:rPr>
              <a:t>valide</a:t>
            </a:r>
          </a:p>
          <a:p>
            <a:endParaRPr lang="fr-FR"/>
          </a:p>
          <a:p>
            <a:r>
              <a:rPr lang="fr-FR"/>
              <a:t>En création dans Calames</a:t>
            </a:r>
          </a:p>
          <a:p>
            <a:pPr lvl="1"/>
            <a:r>
              <a:rPr lang="fr-FR" sz="2200"/>
              <a:t>On ne peut créer que des documents XML </a:t>
            </a:r>
            <a:r>
              <a:rPr lang="fr-FR" sz="2200" b="1">
                <a:solidFill>
                  <a:srgbClr val="F79646"/>
                </a:solidFill>
              </a:rPr>
              <a:t>conformes à la DTD</a:t>
            </a:r>
          </a:p>
          <a:p>
            <a:pPr lvl="1"/>
            <a:r>
              <a:rPr lang="fr-FR" sz="2200"/>
              <a:t>On peut faire tout ce qui est permis par la DTD, même si ce n’est pas conforme aux Bonnes pratiques </a:t>
            </a:r>
          </a:p>
          <a:p>
            <a:endParaRPr lang="fr-FR"/>
          </a:p>
          <a:p>
            <a:r>
              <a:rPr lang="fr-FR"/>
              <a:t>Lors de l’import dans Calames</a:t>
            </a:r>
          </a:p>
          <a:p>
            <a:pPr lvl="1"/>
            <a:r>
              <a:rPr lang="fr-FR" sz="2200"/>
              <a:t>Il y a un contrôle partiel de conformité</a:t>
            </a:r>
          </a:p>
          <a:p>
            <a:pPr lvl="1"/>
            <a:r>
              <a:rPr lang="fr-FR" sz="2200"/>
              <a:t>Il n’y a pas de contrôle de validité</a:t>
            </a:r>
          </a:p>
          <a:p>
            <a:pPr marL="191700" indent="0">
              <a:buNone/>
            </a:pPr>
            <a:endParaRPr lang="fr-FR"/>
          </a:p>
          <a:p>
            <a:endParaRPr lang="fr-FR"/>
          </a:p>
        </p:txBody>
      </p:sp>
      <p:sp>
        <p:nvSpPr>
          <p:cNvPr id="3" name="Espace réservé du numéro de diapositive 2">
            <a:extLst>
              <a:ext uri="{FF2B5EF4-FFF2-40B4-BE49-F238E27FC236}">
                <a16:creationId xmlns:a16="http://schemas.microsoft.com/office/drawing/2014/main" id="{8925BAC2-3AD1-EEAF-A37F-D92E0B52F497}"/>
              </a:ext>
            </a:extLst>
          </p:cNvPr>
          <p:cNvSpPr>
            <a:spLocks noGrp="1"/>
          </p:cNvSpPr>
          <p:nvPr>
            <p:ph type="sldNum" sz="quarter" idx="12"/>
          </p:nvPr>
        </p:nvSpPr>
        <p:spPr/>
        <p:txBody>
          <a:bodyPr/>
          <a:lstStyle/>
          <a:p>
            <a:fld id="{AD8045ED-DE0C-4527-8264-0379EF2BB254}" type="slidenum">
              <a:rPr lang="fr-FR" smtClean="0"/>
              <a:t>15</a:t>
            </a:fld>
            <a:endParaRPr lang="fr-FR"/>
          </a:p>
        </p:txBody>
      </p:sp>
      <p:sp>
        <p:nvSpPr>
          <p:cNvPr id="4" name="Titre 3">
            <a:extLst>
              <a:ext uri="{FF2B5EF4-FFF2-40B4-BE49-F238E27FC236}">
                <a16:creationId xmlns:a16="http://schemas.microsoft.com/office/drawing/2014/main" id="{253EAADC-E058-CD16-0A1E-0CD7DAB8ADC3}"/>
              </a:ext>
            </a:extLst>
          </p:cNvPr>
          <p:cNvSpPr>
            <a:spLocks noGrp="1"/>
          </p:cNvSpPr>
          <p:nvPr>
            <p:ph type="title"/>
          </p:nvPr>
        </p:nvSpPr>
        <p:spPr>
          <a:xfrm>
            <a:off x="749853" y="186825"/>
            <a:ext cx="7251148" cy="527538"/>
          </a:xfrm>
        </p:spPr>
        <p:txBody>
          <a:bodyPr/>
          <a:lstStyle/>
          <a:p>
            <a:r>
              <a:rPr lang="fr-FR"/>
              <a:t>Comment Calames gère l’XML et la DTD (1)</a:t>
            </a:r>
          </a:p>
        </p:txBody>
      </p:sp>
    </p:spTree>
    <p:extLst>
      <p:ext uri="{BB962C8B-B14F-4D97-AF65-F5344CB8AC3E}">
        <p14:creationId xmlns:p14="http://schemas.microsoft.com/office/powerpoint/2010/main" val="253688508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3" name="Groupe 12">
            <a:extLst>
              <a:ext uri="{FF2B5EF4-FFF2-40B4-BE49-F238E27FC236}">
                <a16:creationId xmlns:a16="http://schemas.microsoft.com/office/drawing/2014/main" id="{8E6D40F0-5BFA-091D-7B0C-B7F41F3869EF}"/>
              </a:ext>
            </a:extLst>
          </p:cNvPr>
          <p:cNvGrpSpPr/>
          <p:nvPr/>
        </p:nvGrpSpPr>
        <p:grpSpPr>
          <a:xfrm>
            <a:off x="255547" y="833842"/>
            <a:ext cx="5134692" cy="3496163"/>
            <a:chOff x="240664" y="2406984"/>
            <a:chExt cx="5134692" cy="3496163"/>
          </a:xfrm>
          <a:effectLst>
            <a:outerShdw blurRad="50800" dist="38100" dir="13500000" algn="br" rotWithShape="0">
              <a:prstClr val="black">
                <a:alpha val="40000"/>
              </a:prstClr>
            </a:outerShdw>
          </a:effectLst>
        </p:grpSpPr>
        <p:pic>
          <p:nvPicPr>
            <p:cNvPr id="8" name="Image 7">
              <a:extLst>
                <a:ext uri="{FF2B5EF4-FFF2-40B4-BE49-F238E27FC236}">
                  <a16:creationId xmlns:a16="http://schemas.microsoft.com/office/drawing/2014/main" id="{9E8A69ED-611B-9816-5966-D21C78ED47AB}"/>
                </a:ext>
              </a:extLst>
            </p:cNvPr>
            <p:cNvPicPr>
              <a:picLocks noChangeAspect="1"/>
            </p:cNvPicPr>
            <p:nvPr/>
          </p:nvPicPr>
          <p:blipFill>
            <a:blip r:embed="rId4"/>
            <a:stretch>
              <a:fillRect/>
            </a:stretch>
          </p:blipFill>
          <p:spPr>
            <a:xfrm>
              <a:off x="240664" y="2406984"/>
              <a:ext cx="5134692" cy="3496163"/>
            </a:xfrm>
            <a:prstGeom prst="rect">
              <a:avLst/>
            </a:prstGeom>
          </p:spPr>
        </p:pic>
        <p:sp>
          <p:nvSpPr>
            <p:cNvPr id="11" name="Rectangle : coins arrondis 10">
              <a:extLst>
                <a:ext uri="{FF2B5EF4-FFF2-40B4-BE49-F238E27FC236}">
                  <a16:creationId xmlns:a16="http://schemas.microsoft.com/office/drawing/2014/main" id="{FF27F012-5708-9CEE-BA12-1B5356656C35}"/>
                </a:ext>
              </a:extLst>
            </p:cNvPr>
            <p:cNvSpPr/>
            <p:nvPr/>
          </p:nvSpPr>
          <p:spPr bwMode="auto">
            <a:xfrm>
              <a:off x="669466" y="3812446"/>
              <a:ext cx="2093831" cy="216943"/>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5" name="Shape 667"/>
          <p:cNvSpPr>
            <a:spLocks noGrp="1"/>
          </p:cNvSpPr>
          <p:nvPr>
            <p:ph type="body" idx="1"/>
          </p:nvPr>
        </p:nvSpPr>
        <p:spPr>
          <a:xfrm>
            <a:off x="457200" y="1181655"/>
            <a:ext cx="8229600" cy="4545906"/>
          </a:xfrm>
        </p:spPr>
        <p:txBody>
          <a:bodyPr/>
          <a:lstStyle/>
          <a:p>
            <a:pPr lvl="0"/>
            <a:endParaRPr lang="fr-FR"/>
          </a:p>
          <a:p>
            <a:pPr lvl="0"/>
            <a:endParaRPr lang="fr-FR"/>
          </a:p>
        </p:txBody>
      </p:sp>
      <p:sp>
        <p:nvSpPr>
          <p:cNvPr id="4" name="Shape 666"/>
          <p:cNvSpPr>
            <a:spLocks noGrp="1"/>
          </p:cNvSpPr>
          <p:nvPr>
            <p:ph type="title"/>
          </p:nvPr>
        </p:nvSpPr>
        <p:spPr/>
        <p:txBody>
          <a:bodyPr>
            <a:normAutofit/>
          </a:bodyPr>
          <a:lstStyle/>
          <a:p>
            <a:pPr lvl="0"/>
            <a:r>
              <a:rPr lang="fr-FR"/>
              <a:t>Recherche : héritage standard</a:t>
            </a:r>
          </a:p>
        </p:txBody>
      </p:sp>
      <p:sp>
        <p:nvSpPr>
          <p:cNvPr id="2" name="Espace réservé du numéro de diapositive 2">
            <a:extLst>
              <a:ext uri="{FF2B5EF4-FFF2-40B4-BE49-F238E27FC236}">
                <a16:creationId xmlns:a16="http://schemas.microsoft.com/office/drawing/2014/main" id="{F7DA529C-9651-608F-DD09-77B0FC0F22BC}"/>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150</a:t>
            </a:fld>
            <a:endParaRPr lang="fr-FR"/>
          </a:p>
        </p:txBody>
      </p:sp>
      <p:sp>
        <p:nvSpPr>
          <p:cNvPr id="9" name="Shape 108">
            <a:extLst>
              <a:ext uri="{FF2B5EF4-FFF2-40B4-BE49-F238E27FC236}">
                <a16:creationId xmlns:a16="http://schemas.microsoft.com/office/drawing/2014/main" id="{33B1F15A-38ED-0AFE-6C1B-9B4D8C6798D5}"/>
              </a:ext>
            </a:extLst>
          </p:cNvPr>
          <p:cNvSpPr>
            <a:spLocks/>
          </p:cNvSpPr>
          <p:nvPr/>
        </p:nvSpPr>
        <p:spPr bwMode="auto">
          <a:xfrm>
            <a:off x="3919525" y="3095123"/>
            <a:ext cx="5015497" cy="1814755"/>
          </a:xfrm>
          <a:prstGeom prst="rect">
            <a:avLst/>
          </a:prstGeom>
          <a:solidFill>
            <a:schemeClr val="lt1"/>
          </a:solidFill>
          <a:ln w="12700" cap="flat" cmpd="sng">
            <a:solidFill>
              <a:schemeClr val="tx2"/>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l">
              <a:spcBef>
                <a:spcPts val="0"/>
              </a:spcBef>
              <a:spcAft>
                <a:spcPts val="0"/>
              </a:spcAft>
              <a:buSzPct val="25000"/>
              <a:buNone/>
              <a:defRPr/>
            </a:pPr>
            <a:endParaRPr lang="fr-FR" sz="1400" b="0" i="0" u="none" strike="noStrike" cap="none">
              <a:solidFill>
                <a:schemeClr val="tx2"/>
              </a:solidFill>
              <a:latin typeface="Arial Narrow" panose="020B0606020202030204" pitchFamily="34" charset="0"/>
              <a:ea typeface="Arial"/>
              <a:cs typeface="Arial"/>
            </a:endParaRPr>
          </a:p>
          <a:p>
            <a:pPr marL="0" marR="0" lvl="0" indent="0" algn="l">
              <a:spcBef>
                <a:spcPts val="0"/>
              </a:spcBef>
              <a:spcAft>
                <a:spcPts val="0"/>
              </a:spcAft>
              <a:buSzPct val="25000"/>
              <a:buNone/>
              <a:defRPr/>
            </a:pPr>
            <a:r>
              <a:rPr lang="fr-FR" sz="1600" b="0" i="0" u="none" strike="noStrike" cap="none">
                <a:solidFill>
                  <a:schemeClr val="tx2"/>
                </a:solidFill>
                <a:latin typeface="Arial Narrow" panose="020B0606020202030204" pitchFamily="34" charset="0"/>
                <a:ea typeface="Arial"/>
                <a:cs typeface="Arial"/>
              </a:rPr>
              <a:t>&lt;c id="Calames-200999129588593"&gt;&lt;</a:t>
            </a:r>
            <a:r>
              <a:rPr lang="fr-FR" sz="1600" b="0" i="0" u="none" strike="noStrike" cap="none" err="1">
                <a:solidFill>
                  <a:schemeClr val="tx2"/>
                </a:solidFill>
                <a:latin typeface="Arial Narrow" panose="020B0606020202030204" pitchFamily="34" charset="0"/>
                <a:ea typeface="Arial"/>
                <a:cs typeface="Arial"/>
              </a:rPr>
              <a:t>did</a:t>
            </a:r>
            <a:r>
              <a:rPr lang="fr-FR" sz="1600" b="0" i="0" u="none" strike="noStrike" cap="none">
                <a:solidFill>
                  <a:schemeClr val="tx2"/>
                </a:solidFill>
                <a:latin typeface="Arial Narrow" panose="020B0606020202030204" pitchFamily="34" charset="0"/>
                <a:ea typeface="Arial"/>
                <a:cs typeface="Arial"/>
              </a:rPr>
              <a:t>&gt;</a:t>
            </a:r>
          </a:p>
          <a:p>
            <a:pPr marL="0" marR="0" lvl="0" indent="0" algn="l">
              <a:spcBef>
                <a:spcPts val="0"/>
              </a:spcBef>
              <a:spcAft>
                <a:spcPts val="0"/>
              </a:spcAft>
              <a:buSzPct val="25000"/>
              <a:buNone/>
              <a:defRPr/>
            </a:pPr>
            <a:r>
              <a:rPr lang="fr-FR" sz="1600" b="0" i="0" u="none" strike="noStrike" cap="none">
                <a:solidFill>
                  <a:schemeClr val="tx2"/>
                </a:solidFill>
                <a:latin typeface="Arial Narrow" panose="020B0606020202030204" pitchFamily="34" charset="0"/>
                <a:ea typeface="Arial"/>
                <a:cs typeface="Arial"/>
              </a:rPr>
              <a:t>&lt;</a:t>
            </a:r>
            <a:r>
              <a:rPr lang="fr-FR" sz="1600" b="0" i="0" u="none" strike="noStrike" cap="none" err="1">
                <a:solidFill>
                  <a:schemeClr val="tx2"/>
                </a:solidFill>
                <a:latin typeface="Arial Narrow" panose="020B0606020202030204" pitchFamily="34" charset="0"/>
                <a:ea typeface="Arial"/>
                <a:cs typeface="Arial"/>
              </a:rPr>
              <a:t>unitid</a:t>
            </a:r>
            <a:r>
              <a:rPr lang="fr-FR" sz="1600" b="0" i="0" u="none" strike="noStrike" cap="none">
                <a:solidFill>
                  <a:schemeClr val="tx2"/>
                </a:solidFill>
                <a:latin typeface="Arial Narrow" panose="020B0606020202030204" pitchFamily="34" charset="0"/>
                <a:ea typeface="Arial"/>
                <a:cs typeface="Arial"/>
              </a:rPr>
              <a:t> type="division"&gt;Fol 1-65&lt;/</a:t>
            </a:r>
            <a:r>
              <a:rPr lang="fr-FR" sz="1600" b="0" i="0" u="none" strike="noStrike" cap="none" err="1">
                <a:solidFill>
                  <a:schemeClr val="tx2"/>
                </a:solidFill>
                <a:latin typeface="Arial Narrow" panose="020B0606020202030204" pitchFamily="34" charset="0"/>
                <a:ea typeface="Arial"/>
                <a:cs typeface="Arial"/>
              </a:rPr>
              <a:t>unitid</a:t>
            </a:r>
            <a:r>
              <a:rPr lang="fr-FR" sz="1600" b="0" i="0" u="none" strike="noStrike" cap="none">
                <a:solidFill>
                  <a:schemeClr val="tx2"/>
                </a:solidFill>
                <a:latin typeface="Arial Narrow" panose="020B0606020202030204" pitchFamily="34" charset="0"/>
                <a:ea typeface="Arial"/>
                <a:cs typeface="Arial"/>
              </a:rPr>
              <a:t>&gt;</a:t>
            </a:r>
          </a:p>
          <a:p>
            <a:pPr marL="0" marR="0" lvl="0" indent="0" algn="l">
              <a:spcBef>
                <a:spcPts val="0"/>
              </a:spcBef>
              <a:spcAft>
                <a:spcPts val="0"/>
              </a:spcAft>
              <a:buSzPct val="25000"/>
              <a:buNone/>
              <a:defRPr/>
            </a:pPr>
            <a:r>
              <a:rPr lang="fr-FR" sz="1600" b="0" i="0" u="none" strike="noStrike" cap="none">
                <a:solidFill>
                  <a:schemeClr val="tx2"/>
                </a:solidFill>
                <a:latin typeface="Arial Narrow" panose="020B0606020202030204" pitchFamily="34" charset="0"/>
                <a:ea typeface="Arial"/>
                <a:cs typeface="Arial"/>
              </a:rPr>
              <a:t>&lt;unittitle&gt;Cours de &lt;</a:t>
            </a:r>
            <a:r>
              <a:rPr lang="fr-FR" sz="1600" b="1" i="0" u="none" strike="noStrike" cap="none">
                <a:solidFill>
                  <a:schemeClr val="tx2"/>
                </a:solidFill>
                <a:latin typeface="Arial Narrow" panose="020B0606020202030204" pitchFamily="34" charset="0"/>
                <a:ea typeface="Arial"/>
                <a:cs typeface="Arial"/>
              </a:rPr>
              <a:t>subject </a:t>
            </a:r>
            <a:r>
              <a:rPr lang="fr-FR" sz="1600" b="1" i="0" u="none" strike="noStrike" cap="none">
                <a:solidFill>
                  <a:srgbClr val="F79646"/>
                </a:solidFill>
                <a:latin typeface="Arial Narrow" panose="020B0606020202030204" pitchFamily="34" charset="0"/>
                <a:ea typeface="Arial"/>
                <a:cs typeface="Arial"/>
              </a:rPr>
              <a:t>normal</a:t>
            </a:r>
            <a:r>
              <a:rPr lang="fr-FR" sz="1600" i="0" u="none" strike="noStrike" cap="none">
                <a:solidFill>
                  <a:schemeClr val="tx2"/>
                </a:solidFill>
                <a:latin typeface="Arial Narrow" panose="020B0606020202030204" pitchFamily="34" charset="0"/>
                <a:ea typeface="Arial"/>
                <a:cs typeface="Arial"/>
              </a:rPr>
              <a:t>="</a:t>
            </a:r>
            <a:r>
              <a:rPr lang="fr-FR" sz="1600" b="1" i="0" u="none" strike="noStrike" cap="none">
                <a:solidFill>
                  <a:schemeClr val="tx2"/>
                </a:solidFill>
                <a:latin typeface="Arial Narrow" panose="020B0606020202030204" pitchFamily="34" charset="0"/>
                <a:ea typeface="Arial"/>
                <a:cs typeface="Arial"/>
              </a:rPr>
              <a:t>Pétrologie</a:t>
            </a:r>
            <a:r>
              <a:rPr lang="fr-FR" sz="1600" i="0" u="none" strike="noStrike" cap="none">
                <a:solidFill>
                  <a:schemeClr val="tx2"/>
                </a:solidFill>
                <a:latin typeface="Arial Narrow" panose="020B0606020202030204" pitchFamily="34" charset="0"/>
                <a:ea typeface="Arial"/>
                <a:cs typeface="Arial"/>
              </a:rPr>
              <a:t>" </a:t>
            </a:r>
            <a:r>
              <a:rPr lang="fr-FR" sz="1600" b="1" i="0" u="none" strike="noStrike" cap="none">
                <a:solidFill>
                  <a:srgbClr val="F79646"/>
                </a:solidFill>
                <a:latin typeface="Arial Narrow" panose="020B0606020202030204" pitchFamily="34" charset="0"/>
                <a:ea typeface="Arial"/>
                <a:cs typeface="Arial"/>
              </a:rPr>
              <a:t>source</a:t>
            </a:r>
            <a:r>
              <a:rPr lang="fr-FR" sz="1600" i="0" u="none" strike="noStrike" cap="none">
                <a:solidFill>
                  <a:schemeClr val="tx2"/>
                </a:solidFill>
                <a:latin typeface="Arial Narrow" panose="020B0606020202030204" pitchFamily="34" charset="0"/>
                <a:ea typeface="Arial"/>
                <a:cs typeface="Arial"/>
              </a:rPr>
              <a:t>="Sudoc" </a:t>
            </a:r>
            <a:r>
              <a:rPr lang="fr-FR" sz="1600" b="1" i="0" u="none" strike="noStrike" cap="none" err="1">
                <a:solidFill>
                  <a:srgbClr val="F79646"/>
                </a:solidFill>
                <a:latin typeface="Arial Narrow" panose="020B0606020202030204" pitchFamily="34" charset="0"/>
                <a:ea typeface="Arial"/>
                <a:cs typeface="Arial"/>
              </a:rPr>
              <a:t>authfilenumber</a:t>
            </a:r>
            <a:r>
              <a:rPr lang="fr-FR" sz="1600" i="0" u="none" strike="noStrike" cap="none">
                <a:solidFill>
                  <a:schemeClr val="tx2"/>
                </a:solidFill>
                <a:latin typeface="Arial Narrow" panose="020B0606020202030204" pitchFamily="34" charset="0"/>
                <a:ea typeface="Arial"/>
                <a:cs typeface="Arial"/>
              </a:rPr>
              <a:t>="027282120"</a:t>
            </a:r>
            <a:r>
              <a:rPr lang="fr-FR" sz="1600" b="1" i="0" u="none" strike="noStrike" cap="none">
                <a:solidFill>
                  <a:schemeClr val="tx2"/>
                </a:solidFill>
                <a:latin typeface="Arial Narrow" panose="020B0606020202030204" pitchFamily="34" charset="0"/>
                <a:ea typeface="Arial"/>
                <a:cs typeface="Arial"/>
              </a:rPr>
              <a:t>&gt;Pétrographie&lt;/subject&gt; </a:t>
            </a:r>
            <a:r>
              <a:rPr lang="fr-FR" sz="1600" b="0" i="0" u="none" strike="noStrike" cap="none">
                <a:solidFill>
                  <a:schemeClr val="tx2"/>
                </a:solidFill>
                <a:latin typeface="Arial Narrow" panose="020B0606020202030204" pitchFamily="34" charset="0"/>
                <a:ea typeface="Arial"/>
                <a:cs typeface="Arial"/>
              </a:rPr>
              <a:t>&lt;/unittitle&gt;&lt;/did&gt;&lt;/c&gt;</a:t>
            </a:r>
          </a:p>
        </p:txBody>
      </p:sp>
      <p:sp>
        <p:nvSpPr>
          <p:cNvPr id="10" name="Shape 108">
            <a:extLst>
              <a:ext uri="{FF2B5EF4-FFF2-40B4-BE49-F238E27FC236}">
                <a16:creationId xmlns:a16="http://schemas.microsoft.com/office/drawing/2014/main" id="{B7A1A563-A94F-23E6-B926-B4527D8064F2}"/>
              </a:ext>
            </a:extLst>
          </p:cNvPr>
          <p:cNvSpPr>
            <a:spLocks/>
          </p:cNvSpPr>
          <p:nvPr/>
        </p:nvSpPr>
        <p:spPr bwMode="auto">
          <a:xfrm>
            <a:off x="4114800" y="1845855"/>
            <a:ext cx="2036332" cy="365125"/>
          </a:xfrm>
          <a:prstGeom prst="rect">
            <a:avLst/>
          </a:prstGeom>
          <a:solidFill>
            <a:schemeClr val="lt1"/>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l">
              <a:spcBef>
                <a:spcPts val="0"/>
              </a:spcBef>
              <a:spcAft>
                <a:spcPts val="0"/>
              </a:spcAft>
              <a:buSzPct val="25000"/>
              <a:buNone/>
              <a:defRPr/>
            </a:pPr>
            <a:r>
              <a:rPr lang="fr-FR" sz="1050" b="0" i="0" u="none" strike="noStrike" cap="none">
                <a:latin typeface="Arial Narrow" panose="020B0606020202030204" pitchFamily="34" charset="0"/>
                <a:ea typeface="Arial"/>
                <a:cs typeface="Arial"/>
              </a:rPr>
              <a:t>id=FileId-385</a:t>
            </a:r>
            <a:endParaRPr sz="1400">
              <a:latin typeface="Arial Narrow" panose="020B0606020202030204" pitchFamily="34" charset="0"/>
            </a:endParaRPr>
          </a:p>
        </p:txBody>
      </p:sp>
      <p:sp>
        <p:nvSpPr>
          <p:cNvPr id="12" name="Shape 108">
            <a:extLst>
              <a:ext uri="{FF2B5EF4-FFF2-40B4-BE49-F238E27FC236}">
                <a16:creationId xmlns:a16="http://schemas.microsoft.com/office/drawing/2014/main" id="{387A4032-1A82-5575-F115-6BAEDE27CBE4}"/>
              </a:ext>
            </a:extLst>
          </p:cNvPr>
          <p:cNvSpPr>
            <a:spLocks/>
          </p:cNvSpPr>
          <p:nvPr/>
        </p:nvSpPr>
        <p:spPr bwMode="auto">
          <a:xfrm>
            <a:off x="3898452" y="1011297"/>
            <a:ext cx="5015497" cy="1814755"/>
          </a:xfrm>
          <a:prstGeom prst="rect">
            <a:avLst/>
          </a:prstGeom>
          <a:solidFill>
            <a:schemeClr val="lt1"/>
          </a:solidFill>
          <a:ln w="12700" cap="flat" cmpd="sng">
            <a:solidFill>
              <a:schemeClr val="tx2"/>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l">
              <a:spcBef>
                <a:spcPts val="0"/>
              </a:spcBef>
              <a:spcAft>
                <a:spcPts val="0"/>
              </a:spcAft>
              <a:buSzPct val="25000"/>
              <a:buNone/>
              <a:defRPr/>
            </a:pPr>
            <a:r>
              <a:rPr lang="fr-FR" sz="1600" b="0" i="0" u="none" strike="noStrike" cap="none">
                <a:solidFill>
                  <a:schemeClr val="tx2"/>
                </a:solidFill>
                <a:latin typeface="Arial Narrow" panose="020B0606020202030204" pitchFamily="34" charset="0"/>
                <a:ea typeface="Arial"/>
                <a:cs typeface="Arial"/>
              </a:rPr>
              <a:t>&lt;</a:t>
            </a:r>
            <a:r>
              <a:rPr lang="fr-FR" sz="1600" b="0" i="0" u="none" strike="noStrike" cap="none" err="1">
                <a:solidFill>
                  <a:schemeClr val="tx2"/>
                </a:solidFill>
                <a:latin typeface="Arial Narrow" panose="020B0606020202030204" pitchFamily="34" charset="0"/>
                <a:ea typeface="Arial"/>
                <a:cs typeface="Arial"/>
              </a:rPr>
              <a:t>archdesc</a:t>
            </a:r>
            <a:r>
              <a:rPr lang="fr-FR" sz="1600" b="0" i="0" u="none" strike="noStrike" cap="none">
                <a:solidFill>
                  <a:schemeClr val="tx2"/>
                </a:solidFill>
                <a:latin typeface="Arial Narrow" panose="020B0606020202030204" pitchFamily="34" charset="0"/>
                <a:ea typeface="Arial"/>
                <a:cs typeface="Arial"/>
              </a:rPr>
              <a:t>&gt;&lt;</a:t>
            </a:r>
            <a:r>
              <a:rPr lang="fr-FR" sz="1600" b="0" i="0" u="none" strike="noStrike" cap="none" err="1">
                <a:solidFill>
                  <a:schemeClr val="tx2"/>
                </a:solidFill>
                <a:latin typeface="Arial Narrow" panose="020B0606020202030204" pitchFamily="34" charset="0"/>
                <a:ea typeface="Arial"/>
                <a:cs typeface="Arial"/>
              </a:rPr>
              <a:t>did</a:t>
            </a:r>
            <a:r>
              <a:rPr lang="fr-FR" sz="1600" b="0" i="0" u="none" strike="noStrike" cap="none">
                <a:solidFill>
                  <a:schemeClr val="tx2"/>
                </a:solidFill>
                <a:latin typeface="Arial Narrow" panose="020B0606020202030204" pitchFamily="34" charset="0"/>
                <a:ea typeface="Arial"/>
                <a:cs typeface="Arial"/>
              </a:rPr>
              <a:t>&gt;</a:t>
            </a:r>
            <a:r>
              <a:rPr lang="en-US" sz="1600" b="0" i="0" u="none" strike="noStrike" cap="none">
                <a:solidFill>
                  <a:schemeClr val="tx2"/>
                </a:solidFill>
                <a:latin typeface="Arial Narrow" panose="020B0606020202030204" pitchFamily="34" charset="0"/>
                <a:ea typeface="Arial"/>
                <a:cs typeface="Arial"/>
              </a:rPr>
              <a:t>&lt;</a:t>
            </a:r>
            <a:r>
              <a:rPr lang="en-US" sz="1600" b="0" i="0" u="none" strike="noStrike" cap="none" err="1">
                <a:solidFill>
                  <a:schemeClr val="tx2"/>
                </a:solidFill>
                <a:latin typeface="Arial Narrow" panose="020B0606020202030204" pitchFamily="34" charset="0"/>
                <a:ea typeface="Arial"/>
                <a:cs typeface="Arial"/>
              </a:rPr>
              <a:t>unittitle</a:t>
            </a:r>
            <a:r>
              <a:rPr lang="en-US" sz="1600" b="0" i="0" u="none" strike="noStrike" cap="none">
                <a:solidFill>
                  <a:schemeClr val="tx2"/>
                </a:solidFill>
                <a:latin typeface="Arial Narrow" panose="020B0606020202030204" pitchFamily="34" charset="0"/>
                <a:ea typeface="Arial"/>
                <a:cs typeface="Arial"/>
              </a:rPr>
              <a:t>&gt;</a:t>
            </a:r>
            <a:r>
              <a:rPr lang="en-US" sz="1600" b="1" i="0" u="none" strike="noStrike" cap="none">
                <a:solidFill>
                  <a:schemeClr val="tx2"/>
                </a:solidFill>
                <a:latin typeface="Arial Narrow" panose="020B0606020202030204" pitchFamily="34" charset="0"/>
                <a:ea typeface="Arial"/>
                <a:cs typeface="Arial"/>
              </a:rPr>
              <a:t>Fonds Marcellin Boule (1861-1942)</a:t>
            </a:r>
            <a:r>
              <a:rPr lang="en-US" sz="1600" b="0" i="0" u="none" strike="noStrike" cap="none">
                <a:solidFill>
                  <a:schemeClr val="tx2"/>
                </a:solidFill>
                <a:latin typeface="Arial Narrow" panose="020B0606020202030204" pitchFamily="34" charset="0"/>
                <a:ea typeface="Arial"/>
                <a:cs typeface="Arial"/>
              </a:rPr>
              <a:t>&lt;/</a:t>
            </a:r>
            <a:r>
              <a:rPr lang="en-US" sz="1600" b="0" i="0" u="none" strike="noStrike" cap="none" err="1">
                <a:solidFill>
                  <a:schemeClr val="tx2"/>
                </a:solidFill>
                <a:latin typeface="Arial Narrow" panose="020B0606020202030204" pitchFamily="34" charset="0"/>
                <a:ea typeface="Arial"/>
                <a:cs typeface="Arial"/>
              </a:rPr>
              <a:t>unittitle</a:t>
            </a:r>
            <a:r>
              <a:rPr lang="en-US" sz="1600" b="0" i="0" u="none" strike="noStrike" cap="none">
                <a:solidFill>
                  <a:schemeClr val="tx2"/>
                </a:solidFill>
                <a:latin typeface="Arial Narrow" panose="020B0606020202030204" pitchFamily="34" charset="0"/>
                <a:ea typeface="Arial"/>
                <a:cs typeface="Arial"/>
              </a:rPr>
              <a:t>&gt;</a:t>
            </a:r>
            <a:r>
              <a:rPr lang="fr-FR" sz="1600" b="0" i="0" u="none" strike="noStrike" cap="none">
                <a:solidFill>
                  <a:schemeClr val="tx2"/>
                </a:solidFill>
                <a:latin typeface="Arial Narrow" panose="020B0606020202030204" pitchFamily="34" charset="0"/>
                <a:ea typeface="Arial"/>
                <a:cs typeface="Arial"/>
              </a:rPr>
              <a:t>…</a:t>
            </a:r>
          </a:p>
          <a:p>
            <a:pPr marL="0" marR="0" lvl="0" indent="0" algn="l">
              <a:spcBef>
                <a:spcPts val="0"/>
              </a:spcBef>
              <a:spcAft>
                <a:spcPts val="0"/>
              </a:spcAft>
              <a:buSzPct val="25000"/>
              <a:buNone/>
              <a:defRPr/>
            </a:pPr>
            <a:r>
              <a:rPr lang="fr-FR" sz="1600" i="0" u="none" strike="noStrike" cap="none">
                <a:solidFill>
                  <a:schemeClr val="tx2"/>
                </a:solidFill>
                <a:latin typeface="Arial Narrow" panose="020B0606020202030204" pitchFamily="34" charset="0"/>
                <a:ea typeface="Arial"/>
                <a:cs typeface="Arial"/>
              </a:rPr>
              <a:t>&lt;origination&gt;</a:t>
            </a:r>
            <a:r>
              <a:rPr lang="fr-FR" sz="1600" b="0" i="0" u="none" strike="noStrike" cap="none">
                <a:solidFill>
                  <a:schemeClr val="tx2"/>
                </a:solidFill>
                <a:latin typeface="Arial Narrow" panose="020B0606020202030204" pitchFamily="34" charset="0"/>
                <a:ea typeface="Arial"/>
                <a:cs typeface="Arial"/>
              </a:rPr>
              <a:t>&lt;</a:t>
            </a:r>
            <a:r>
              <a:rPr lang="fr-FR" sz="1600" b="1" i="0" u="none" strike="noStrike" cap="none" err="1">
                <a:solidFill>
                  <a:schemeClr val="tx2"/>
                </a:solidFill>
                <a:latin typeface="Arial Narrow" panose="020B0606020202030204" pitchFamily="34" charset="0"/>
                <a:ea typeface="Arial"/>
                <a:cs typeface="Arial"/>
              </a:rPr>
              <a:t>persname</a:t>
            </a:r>
            <a:r>
              <a:rPr lang="fr-FR" sz="1600" b="0" i="0" u="none" strike="noStrike" cap="none">
                <a:solidFill>
                  <a:schemeClr val="tx2"/>
                </a:solidFill>
                <a:latin typeface="Arial Narrow" panose="020B0606020202030204" pitchFamily="34" charset="0"/>
                <a:ea typeface="Arial"/>
                <a:cs typeface="Arial"/>
              </a:rPr>
              <a:t> </a:t>
            </a:r>
            <a:r>
              <a:rPr lang="fr-FR" sz="1600" b="0" i="0" u="none" strike="noStrike" cap="none" err="1">
                <a:solidFill>
                  <a:schemeClr val="tx2"/>
                </a:solidFill>
                <a:latin typeface="Arial Narrow" panose="020B0606020202030204" pitchFamily="34" charset="0"/>
                <a:ea typeface="Arial"/>
                <a:cs typeface="Arial"/>
              </a:rPr>
              <a:t>role</a:t>
            </a:r>
            <a:r>
              <a:rPr lang="fr-FR" sz="1600" b="0" i="0" u="none" strike="noStrike" cap="none">
                <a:solidFill>
                  <a:schemeClr val="tx2"/>
                </a:solidFill>
                <a:latin typeface="Arial Narrow" panose="020B0606020202030204" pitchFamily="34" charset="0"/>
                <a:ea typeface="Arial"/>
                <a:cs typeface="Arial"/>
              </a:rPr>
              <a:t>="producteur" normal="</a:t>
            </a:r>
            <a:r>
              <a:rPr lang="fr-FR" sz="1600" b="1" i="0" u="none" strike="noStrike" cap="none">
                <a:solidFill>
                  <a:schemeClr val="tx2"/>
                </a:solidFill>
                <a:latin typeface="Arial Narrow" panose="020B0606020202030204" pitchFamily="34" charset="0"/>
                <a:ea typeface="Arial"/>
                <a:cs typeface="Arial"/>
              </a:rPr>
              <a:t>Boule, Marcellin (1861-1942)</a:t>
            </a:r>
            <a:r>
              <a:rPr lang="fr-FR" sz="1600" b="0" i="0" u="none" strike="noStrike" cap="none">
                <a:solidFill>
                  <a:schemeClr val="tx2"/>
                </a:solidFill>
                <a:latin typeface="Arial Narrow" panose="020B0606020202030204" pitchFamily="34" charset="0"/>
                <a:ea typeface="Arial"/>
                <a:cs typeface="Arial"/>
              </a:rPr>
              <a:t>" source="Sudoc" </a:t>
            </a:r>
            <a:r>
              <a:rPr lang="fr-FR" sz="1600" b="0" i="0" u="none" strike="noStrike" cap="none" err="1">
                <a:solidFill>
                  <a:schemeClr val="tx2"/>
                </a:solidFill>
                <a:latin typeface="Arial Narrow" panose="020B0606020202030204" pitchFamily="34" charset="0"/>
                <a:ea typeface="Arial"/>
                <a:cs typeface="Arial"/>
              </a:rPr>
              <a:t>authfilenumber</a:t>
            </a:r>
            <a:r>
              <a:rPr lang="fr-FR" sz="1600" b="0" i="0" u="none" strike="noStrike" cap="none">
                <a:solidFill>
                  <a:schemeClr val="tx2"/>
                </a:solidFill>
                <a:latin typeface="Arial Narrow" panose="020B0606020202030204" pitchFamily="34" charset="0"/>
                <a:ea typeface="Arial"/>
                <a:cs typeface="Arial"/>
              </a:rPr>
              <a:t>="033331561"&gt;Marcellin Boule</a:t>
            </a:r>
            <a:r>
              <a:rPr lang="fr-FR" sz="1600" i="0" u="none" strike="noStrike" cap="none">
                <a:solidFill>
                  <a:schemeClr val="tx2"/>
                </a:solidFill>
                <a:latin typeface="Arial Narrow" panose="020B0606020202030204" pitchFamily="34" charset="0"/>
                <a:ea typeface="Arial"/>
                <a:cs typeface="Arial"/>
              </a:rPr>
              <a:t>&lt;/</a:t>
            </a:r>
            <a:r>
              <a:rPr lang="fr-FR" sz="1600" i="0" u="none" strike="noStrike" cap="none" err="1">
                <a:solidFill>
                  <a:schemeClr val="tx2"/>
                </a:solidFill>
                <a:latin typeface="Arial Narrow" panose="020B0606020202030204" pitchFamily="34" charset="0"/>
                <a:ea typeface="Arial"/>
                <a:cs typeface="Arial"/>
              </a:rPr>
              <a:t>persname</a:t>
            </a:r>
            <a:r>
              <a:rPr lang="fr-FR" sz="1600" i="0" u="none" strike="noStrike" cap="none">
                <a:solidFill>
                  <a:schemeClr val="tx2"/>
                </a:solidFill>
                <a:latin typeface="Arial Narrow" panose="020B0606020202030204" pitchFamily="34" charset="0"/>
                <a:ea typeface="Arial"/>
                <a:cs typeface="Arial"/>
              </a:rPr>
              <a:t>&gt;&lt;/origination&gt;</a:t>
            </a:r>
          </a:p>
          <a:p>
            <a:pPr>
              <a:buSzPct val="25000"/>
              <a:defRPr/>
            </a:pPr>
            <a:r>
              <a:rPr lang="fr-FR" sz="1600" b="0" i="0" u="none" strike="noStrike" cap="none">
                <a:solidFill>
                  <a:schemeClr val="tx2"/>
                </a:solidFill>
                <a:latin typeface="Arial Narrow" panose="020B0606020202030204" pitchFamily="34" charset="0"/>
                <a:ea typeface="Arial"/>
                <a:cs typeface="Arial"/>
              </a:rPr>
              <a:t>…&lt;</a:t>
            </a:r>
            <a:r>
              <a:rPr lang="fr-FR" sz="1600" b="0" i="0" u="none" strike="noStrike" cap="none" err="1">
                <a:solidFill>
                  <a:schemeClr val="tx2"/>
                </a:solidFill>
                <a:latin typeface="Arial Narrow" panose="020B0606020202030204" pitchFamily="34" charset="0"/>
                <a:ea typeface="Arial"/>
                <a:cs typeface="Arial"/>
              </a:rPr>
              <a:t>did</a:t>
            </a:r>
            <a:r>
              <a:rPr lang="fr-FR" sz="1600" b="0" i="0" u="none" strike="noStrike" cap="none">
                <a:solidFill>
                  <a:schemeClr val="tx2"/>
                </a:solidFill>
                <a:latin typeface="Arial Narrow" panose="020B0606020202030204" pitchFamily="34" charset="0"/>
                <a:ea typeface="Arial"/>
                <a:cs typeface="Arial"/>
              </a:rPr>
              <a:t>&gt;&lt;/</a:t>
            </a:r>
            <a:r>
              <a:rPr lang="fr-FR" sz="1600" b="0" i="0" u="none" strike="noStrike" cap="none" err="1">
                <a:solidFill>
                  <a:schemeClr val="tx2"/>
                </a:solidFill>
                <a:latin typeface="Arial Narrow" panose="020B0606020202030204" pitchFamily="34" charset="0"/>
                <a:ea typeface="Arial"/>
                <a:cs typeface="Arial"/>
              </a:rPr>
              <a:t>archdesc</a:t>
            </a:r>
            <a:r>
              <a:rPr lang="fr-FR" sz="1600">
                <a:solidFill>
                  <a:schemeClr val="tx2"/>
                </a:solidFill>
                <a:latin typeface="Arial Narrow" panose="020B0606020202030204" pitchFamily="34" charset="0"/>
                <a:ea typeface="Arial"/>
                <a:cs typeface="Arial"/>
              </a:rPr>
              <a:t>&gt;</a:t>
            </a:r>
            <a:endParaRPr lang="fr-FR" sz="1600" b="0" i="0" u="none" strike="noStrike" cap="none">
              <a:solidFill>
                <a:schemeClr val="tx2"/>
              </a:solidFill>
              <a:latin typeface="Arial Narrow" panose="020B0606020202030204" pitchFamily="34" charset="0"/>
              <a:ea typeface="Arial"/>
              <a:cs typeface="Arial"/>
            </a:endParaRPr>
          </a:p>
        </p:txBody>
      </p:sp>
      <p:cxnSp>
        <p:nvCxnSpPr>
          <p:cNvPr id="16" name="Shape 682">
            <a:extLst>
              <a:ext uri="{FF2B5EF4-FFF2-40B4-BE49-F238E27FC236}">
                <a16:creationId xmlns:a16="http://schemas.microsoft.com/office/drawing/2014/main" id="{104CE3F1-7C06-C096-CF46-232067A158C6}"/>
              </a:ext>
            </a:extLst>
          </p:cNvPr>
          <p:cNvCxnSpPr>
            <a:cxnSpLocks/>
            <a:stCxn id="12" idx="1"/>
            <a:endCxn id="11" idx="3"/>
          </p:cNvCxnSpPr>
          <p:nvPr/>
        </p:nvCxnSpPr>
        <p:spPr bwMode="auto">
          <a:xfrm flipH="1">
            <a:off x="2778180" y="1918675"/>
            <a:ext cx="1120272" cy="429101"/>
          </a:xfrm>
          <a:prstGeom prst="straightConnector1">
            <a:avLst/>
          </a:prstGeom>
          <a:noFill/>
          <a:ln w="9525" cap="flat" cmpd="sng">
            <a:solidFill>
              <a:schemeClr val="tx2"/>
            </a:solidFill>
            <a:prstDash val="solid"/>
            <a:round/>
            <a:headEnd type="none" w="med" len="med"/>
            <a:tailEnd type="triangle" w="lg" len="lg"/>
          </a:ln>
        </p:spPr>
      </p:cxnSp>
      <p:cxnSp>
        <p:nvCxnSpPr>
          <p:cNvPr id="19" name="Shape 682">
            <a:extLst>
              <a:ext uri="{FF2B5EF4-FFF2-40B4-BE49-F238E27FC236}">
                <a16:creationId xmlns:a16="http://schemas.microsoft.com/office/drawing/2014/main" id="{9759C8FD-2253-BD07-E7F5-DE08B5A09156}"/>
              </a:ext>
            </a:extLst>
          </p:cNvPr>
          <p:cNvCxnSpPr>
            <a:cxnSpLocks/>
            <a:stCxn id="9" idx="1"/>
            <a:endCxn id="22" idx="1"/>
          </p:cNvCxnSpPr>
          <p:nvPr/>
        </p:nvCxnSpPr>
        <p:spPr bwMode="auto">
          <a:xfrm flipH="1" flipV="1">
            <a:off x="3085530" y="3782787"/>
            <a:ext cx="833995" cy="219714"/>
          </a:xfrm>
          <a:prstGeom prst="straightConnector1">
            <a:avLst/>
          </a:prstGeom>
          <a:noFill/>
          <a:ln w="9525" cap="flat" cmpd="sng">
            <a:solidFill>
              <a:schemeClr val="tx2"/>
            </a:solidFill>
            <a:prstDash val="solid"/>
            <a:round/>
            <a:headEnd type="none" w="med" len="med"/>
            <a:tailEnd type="triangle" w="lg" len="lg"/>
          </a:ln>
        </p:spPr>
      </p:cxnSp>
      <p:sp>
        <p:nvSpPr>
          <p:cNvPr id="22" name="Accolade fermante 21">
            <a:extLst>
              <a:ext uri="{FF2B5EF4-FFF2-40B4-BE49-F238E27FC236}">
                <a16:creationId xmlns:a16="http://schemas.microsoft.com/office/drawing/2014/main" id="{1C14577E-17CD-B98A-3CAB-685770776C3D}"/>
              </a:ext>
            </a:extLst>
          </p:cNvPr>
          <p:cNvSpPr/>
          <p:nvPr/>
        </p:nvSpPr>
        <p:spPr bwMode="auto">
          <a:xfrm>
            <a:off x="2778180" y="3235569"/>
            <a:ext cx="307350" cy="1094436"/>
          </a:xfrm>
          <a:prstGeom prst="rightBrace">
            <a:avLst/>
          </a:prstGeom>
          <a:noFill/>
          <a:ln w="9525" cap="flat" cmpd="sng">
            <a:solidFill>
              <a:schemeClr val="tx2"/>
            </a:solidFill>
            <a:prstDash val="solid"/>
            <a:round/>
            <a:headEnd type="none" w="med" len="med"/>
            <a:tailEnd type="none" w="lg" len="lg"/>
          </a:ln>
        </p:spPr>
        <p:txBody>
          <a:bodyPr rtlCol="0" anchor="ctr"/>
          <a:lstStyle/>
          <a:p>
            <a:pPr algn="ctr"/>
            <a:endParaRPr lang="fr-FR"/>
          </a:p>
        </p:txBody>
      </p:sp>
      <p:sp>
        <p:nvSpPr>
          <p:cNvPr id="26" name="Shape 667">
            <a:extLst>
              <a:ext uri="{FF2B5EF4-FFF2-40B4-BE49-F238E27FC236}">
                <a16:creationId xmlns:a16="http://schemas.microsoft.com/office/drawing/2014/main" id="{4C922F70-5B03-759C-3FB2-477B86B6F071}"/>
              </a:ext>
            </a:extLst>
          </p:cNvPr>
          <p:cNvSpPr txBox="1">
            <a:spLocks/>
          </p:cNvSpPr>
          <p:nvPr/>
        </p:nvSpPr>
        <p:spPr bwMode="auto">
          <a:xfrm>
            <a:off x="260627" y="5169183"/>
            <a:ext cx="8229600" cy="946439"/>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r>
              <a:rPr lang="fr-FR"/>
              <a:t>Une recherche qui croise : </a:t>
            </a:r>
            <a:r>
              <a:rPr lang="fr-FR">
                <a:solidFill>
                  <a:srgbClr val="F79646"/>
                </a:solidFill>
              </a:rPr>
              <a:t>nom de personne = boule ET sujet = pétrologie</a:t>
            </a:r>
          </a:p>
          <a:p>
            <a:pPr marL="342900" lvl="1" indent="0">
              <a:buNone/>
            </a:pPr>
            <a:r>
              <a:rPr lang="fr-FR"/>
              <a:t>trouvera ce composant  ® Cours de pétrographie »</a:t>
            </a:r>
          </a:p>
          <a:p>
            <a:endParaRPr lang="fr-FR"/>
          </a:p>
          <a:p>
            <a:endParaRPr lang="fr-FR"/>
          </a:p>
        </p:txBody>
      </p:sp>
      <p:sp>
        <p:nvSpPr>
          <p:cNvPr id="27" name="Rectangle 26">
            <a:extLst>
              <a:ext uri="{FF2B5EF4-FFF2-40B4-BE49-F238E27FC236}">
                <a16:creationId xmlns:a16="http://schemas.microsoft.com/office/drawing/2014/main" id="{4C971926-8D93-3F3B-E0A1-349929E9BACC}"/>
              </a:ext>
            </a:extLst>
          </p:cNvPr>
          <p:cNvSpPr/>
          <p:nvPr/>
        </p:nvSpPr>
        <p:spPr bwMode="auto">
          <a:xfrm rot="20019289">
            <a:off x="2395021" y="5308100"/>
            <a:ext cx="1695602" cy="505806"/>
          </a:xfrm>
          <a:prstGeom prst="rect">
            <a:avLst/>
          </a:prstGeom>
          <a:no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l">
              <a:spcBef>
                <a:spcPts val="0"/>
              </a:spcBef>
              <a:spcAft>
                <a:spcPts val="0"/>
              </a:spcAft>
              <a:buSzPct val="25000"/>
              <a:buNone/>
            </a:pPr>
            <a:r>
              <a:rPr lang="fr-FR" b="0" i="0" u="none" strike="noStrike" cap="none">
                <a:highlight>
                  <a:srgbClr val="FFFF00"/>
                </a:highlight>
                <a:latin typeface="Arial Narrow" panose="020B0606020202030204" pitchFamily="34" charset="0"/>
                <a:ea typeface="Arial"/>
                <a:cs typeface="Arial"/>
              </a:rPr>
              <a:t>Ne marche pas</a:t>
            </a:r>
          </a:p>
        </p:txBody>
      </p:sp>
      <p:sp>
        <p:nvSpPr>
          <p:cNvPr id="28" name="Shape 108">
            <a:extLst>
              <a:ext uri="{FF2B5EF4-FFF2-40B4-BE49-F238E27FC236}">
                <a16:creationId xmlns:a16="http://schemas.microsoft.com/office/drawing/2014/main" id="{39699738-8E3A-17EC-7D4C-0B24BAC1E252}"/>
              </a:ext>
            </a:extLst>
          </p:cNvPr>
          <p:cNvSpPr>
            <a:spLocks/>
          </p:cNvSpPr>
          <p:nvPr/>
        </p:nvSpPr>
        <p:spPr bwMode="auto">
          <a:xfrm>
            <a:off x="5964669" y="767626"/>
            <a:ext cx="2036332" cy="365125"/>
          </a:xfrm>
          <a:prstGeom prst="rect">
            <a:avLst/>
          </a:prstGeom>
          <a:solidFill>
            <a:schemeClr val="lt1"/>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l">
              <a:spcBef>
                <a:spcPts val="0"/>
              </a:spcBef>
              <a:spcAft>
                <a:spcPts val="0"/>
              </a:spcAft>
              <a:buSzPct val="25000"/>
              <a:buNone/>
              <a:defRPr/>
            </a:pPr>
            <a:r>
              <a:rPr lang="fr-FR">
                <a:latin typeface="Arial Narrow" panose="020B0606020202030204" pitchFamily="34" charset="0"/>
                <a:ea typeface="Arial"/>
                <a:cs typeface="Arial"/>
              </a:rPr>
              <a:t>id</a:t>
            </a:r>
            <a:r>
              <a:rPr lang="fr-FR" b="0" i="0" u="none" strike="noStrike" cap="none">
                <a:latin typeface="Arial Narrow" panose="020B0606020202030204" pitchFamily="34" charset="0"/>
                <a:ea typeface="Arial"/>
                <a:cs typeface="Arial"/>
              </a:rPr>
              <a:t>=FileId-385</a:t>
            </a:r>
            <a:endParaRPr sz="2800">
              <a:latin typeface="Arial Narrow" panose="020B0606020202030204" pitchFamily="34" charset="0"/>
            </a:endParaRPr>
          </a:p>
        </p:txBody>
      </p:sp>
    </p:spTree>
    <p:extLst>
      <p:ext uri="{BB962C8B-B14F-4D97-AF65-F5344CB8AC3E}">
        <p14:creationId xmlns:p14="http://schemas.microsoft.com/office/powerpoint/2010/main" val="1718020787"/>
      </p:ext>
    </p:extLst>
  </p:cSld>
  <p:clrMapOvr>
    <a:masterClrMapping/>
  </p:clrMapOvr>
  <p:transition spd="med">
    <p:fade/>
  </p:transition>
  <p:extLst>
    <p:ext uri="{6950BFC3-D8DA-4A85-94F7-54DA5524770B}">
      <p188:commentRel xmlns:p188="http://schemas.microsoft.com/office/powerpoint/2018/8/main" r:id="rId3"/>
    </p:ext>
  </p:extLst>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667"/>
          <p:cNvSpPr>
            <a:spLocks noGrp="1"/>
          </p:cNvSpPr>
          <p:nvPr>
            <p:ph type="body" idx="1"/>
          </p:nvPr>
        </p:nvSpPr>
        <p:spPr>
          <a:xfrm>
            <a:off x="329924" y="982264"/>
            <a:ext cx="8229600" cy="5695395"/>
          </a:xfrm>
        </p:spPr>
        <p:txBody>
          <a:bodyPr>
            <a:normAutofit/>
          </a:bodyPr>
          <a:lstStyle/>
          <a:p>
            <a:pPr lvl="0"/>
            <a:r>
              <a:rPr lang="fr-FR"/>
              <a:t>Les dates et les langues sont héritées du parent le plus proche vers les enfants qui sont dépourvus de date/langue </a:t>
            </a:r>
          </a:p>
          <a:p>
            <a:pPr lvl="0"/>
            <a:endParaRPr lang="fr-FR"/>
          </a:p>
          <a:p>
            <a:pPr lvl="0"/>
            <a:endParaRPr lang="fr-FR"/>
          </a:p>
          <a:p>
            <a:pPr lvl="0"/>
            <a:endParaRPr lang="fr-FR"/>
          </a:p>
          <a:p>
            <a:pPr lvl="0"/>
            <a:endParaRPr lang="fr-FR"/>
          </a:p>
          <a:p>
            <a:pPr lvl="0"/>
            <a:endParaRPr lang="fr-FR"/>
          </a:p>
          <a:p>
            <a:pPr lvl="0"/>
            <a:endParaRPr lang="fr-FR"/>
          </a:p>
          <a:p>
            <a:pPr lvl="0"/>
            <a:endParaRPr lang="fr-FR"/>
          </a:p>
          <a:p>
            <a:pPr lvl="0"/>
            <a:endParaRPr lang="fr-FR"/>
          </a:p>
          <a:p>
            <a:pPr lvl="0"/>
            <a:endParaRPr lang="fr-FR"/>
          </a:p>
          <a:p>
            <a:pPr marL="0" lvl="0" indent="0">
              <a:buNone/>
            </a:pPr>
            <a:r>
              <a:rPr lang="fr-FR" i="0">
                <a:sym typeface="Wingdings" panose="05000000000000000000" pitchFamily="2" charset="2"/>
              </a:rPr>
              <a:t> </a:t>
            </a:r>
            <a:r>
              <a:rPr lang="fr-FR" i="0"/>
              <a:t>L'héritage se substitue à un vide ; il ne s'applique pas si une information spécifique est présente.</a:t>
            </a:r>
          </a:p>
          <a:p>
            <a:pPr lvl="0"/>
            <a:endParaRPr lang="fr-FR"/>
          </a:p>
          <a:p>
            <a:pPr marL="0" lvl="0" indent="0">
              <a:buNone/>
            </a:pPr>
            <a:endParaRPr lang="fr-FR"/>
          </a:p>
          <a:p>
            <a:pPr lvl="0"/>
            <a:endParaRPr lang="fr-FR"/>
          </a:p>
        </p:txBody>
      </p:sp>
      <p:sp>
        <p:nvSpPr>
          <p:cNvPr id="4" name="Shape 666"/>
          <p:cNvSpPr>
            <a:spLocks noGrp="1"/>
          </p:cNvSpPr>
          <p:nvPr>
            <p:ph type="title"/>
          </p:nvPr>
        </p:nvSpPr>
        <p:spPr/>
        <p:txBody>
          <a:bodyPr>
            <a:normAutofit/>
          </a:bodyPr>
          <a:lstStyle/>
          <a:p>
            <a:pPr lvl="0"/>
            <a:r>
              <a:rPr lang="fr-FR"/>
              <a:t>Héritages spécifiques</a:t>
            </a:r>
          </a:p>
        </p:txBody>
      </p:sp>
      <p:sp>
        <p:nvSpPr>
          <p:cNvPr id="2" name="Espace réservé du numéro de diapositive 2">
            <a:extLst>
              <a:ext uri="{FF2B5EF4-FFF2-40B4-BE49-F238E27FC236}">
                <a16:creationId xmlns:a16="http://schemas.microsoft.com/office/drawing/2014/main" id="{F7DA529C-9651-608F-DD09-77B0FC0F22BC}"/>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151</a:t>
            </a:fld>
            <a:endParaRPr lang="fr-FR"/>
          </a:p>
        </p:txBody>
      </p:sp>
      <p:sp>
        <p:nvSpPr>
          <p:cNvPr id="6" name="Shape 608">
            <a:extLst>
              <a:ext uri="{FF2B5EF4-FFF2-40B4-BE49-F238E27FC236}">
                <a16:creationId xmlns:a16="http://schemas.microsoft.com/office/drawing/2014/main" id="{6339CD93-C9C7-43CD-0841-87E3801D06D6}"/>
              </a:ext>
            </a:extLst>
          </p:cNvPr>
          <p:cNvSpPr txBox="1">
            <a:spLocks/>
          </p:cNvSpPr>
          <p:nvPr/>
        </p:nvSpPr>
        <p:spPr bwMode="auto">
          <a:xfrm>
            <a:off x="-234673" y="2064770"/>
            <a:ext cx="8625838" cy="1884755"/>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spcBef>
                <a:spcPts val="1200"/>
              </a:spcBef>
              <a:buFont typeface="Arial" panose="020B0604020202020204" pitchFamily="34" charset="0"/>
              <a:buChar char="•"/>
            </a:pPr>
            <a:r>
              <a:rPr lang="fr-FR" b="1" i="1">
                <a:solidFill>
                  <a:schemeClr val="tx2"/>
                </a:solidFill>
              </a:rPr>
              <a:t>&lt;c&gt; </a:t>
            </a:r>
            <a:r>
              <a:rPr lang="fr-FR" b="1" i="1" err="1">
                <a:solidFill>
                  <a:schemeClr val="tx2"/>
                </a:solidFill>
              </a:rPr>
              <a:t>niv</a:t>
            </a:r>
            <a:r>
              <a:rPr lang="fr-FR" b="1" i="1">
                <a:solidFill>
                  <a:schemeClr val="tx2"/>
                </a:solidFill>
              </a:rPr>
              <a:t> 1 	&lt;</a:t>
            </a:r>
            <a:r>
              <a:rPr lang="fr-FR" b="1" i="1" err="1">
                <a:solidFill>
                  <a:schemeClr val="tx2"/>
                </a:solidFill>
              </a:rPr>
              <a:t>unidate</a:t>
            </a:r>
            <a:r>
              <a:rPr lang="fr-FR" b="1" i="1">
                <a:solidFill>
                  <a:schemeClr val="tx2"/>
                </a:solidFill>
              </a:rPr>
              <a:t>…&gt; = 1900-1930					</a:t>
            </a:r>
            <a:r>
              <a:rPr lang="fr-FR">
                <a:solidFill>
                  <a:srgbClr val="F79646"/>
                </a:solidFill>
                <a:sym typeface="Wingdings" panose="05000000000000000000" pitchFamily="2" charset="2"/>
              </a:rPr>
              <a:t>		indexé  1900-1930</a:t>
            </a:r>
            <a:endParaRPr lang="fr-FR">
              <a:solidFill>
                <a:srgbClr val="F79646"/>
              </a:solidFill>
            </a:endParaRPr>
          </a:p>
          <a:p>
            <a:pPr marL="342900" lvl="1" indent="0">
              <a:spcBef>
                <a:spcPts val="1200"/>
              </a:spcBef>
              <a:buNone/>
            </a:pPr>
            <a:r>
              <a:rPr lang="fr-FR" b="1" i="1">
                <a:solidFill>
                  <a:schemeClr val="tx2"/>
                </a:solidFill>
              </a:rPr>
              <a:t>	&lt;c&gt;	 niv2		&lt;</a:t>
            </a:r>
            <a:r>
              <a:rPr lang="fr-FR" b="1" i="1" err="1">
                <a:solidFill>
                  <a:schemeClr val="tx2"/>
                </a:solidFill>
              </a:rPr>
              <a:t>unidate</a:t>
            </a:r>
            <a:r>
              <a:rPr lang="fr-FR" b="1" i="1">
                <a:solidFill>
                  <a:schemeClr val="tx2"/>
                </a:solidFill>
              </a:rPr>
              <a:t>…&gt; = 1915					</a:t>
            </a:r>
            <a:r>
              <a:rPr lang="fr-FR">
                <a:solidFill>
                  <a:srgbClr val="F79646"/>
                </a:solidFill>
                <a:sym typeface="Wingdings" panose="05000000000000000000" pitchFamily="2" charset="2"/>
              </a:rPr>
              <a:t>		indexé  1915</a:t>
            </a:r>
            <a:endParaRPr lang="fr-FR" b="1" i="1">
              <a:solidFill>
                <a:schemeClr val="tx2"/>
              </a:solidFill>
            </a:endParaRPr>
          </a:p>
          <a:p>
            <a:pPr marL="342900" lvl="1" indent="0">
              <a:spcBef>
                <a:spcPts val="1200"/>
              </a:spcBef>
              <a:buNone/>
            </a:pPr>
            <a:r>
              <a:rPr lang="fr-FR" b="1" i="1">
                <a:solidFill>
                  <a:schemeClr val="tx2"/>
                </a:solidFill>
              </a:rPr>
              <a:t>		&lt;c&gt;	 </a:t>
            </a:r>
            <a:r>
              <a:rPr lang="fr-FR" b="1" i="1" err="1">
                <a:solidFill>
                  <a:schemeClr val="tx2"/>
                </a:solidFill>
              </a:rPr>
              <a:t>niv</a:t>
            </a:r>
            <a:r>
              <a:rPr lang="fr-FR" b="1" i="1">
                <a:solidFill>
                  <a:schemeClr val="tx2"/>
                </a:solidFill>
              </a:rPr>
              <a:t> 3			[sans &lt;</a:t>
            </a:r>
            <a:r>
              <a:rPr lang="fr-FR" b="1" i="1" err="1">
                <a:solidFill>
                  <a:schemeClr val="tx2"/>
                </a:solidFill>
              </a:rPr>
              <a:t>unitdate</a:t>
            </a:r>
            <a:r>
              <a:rPr lang="fr-FR" b="1" i="1">
                <a:solidFill>
                  <a:schemeClr val="tx2"/>
                </a:solidFill>
              </a:rPr>
              <a:t>&gt;]	</a:t>
            </a:r>
            <a:r>
              <a:rPr lang="fr-FR" sz="1800" b="1" i="1">
                <a:solidFill>
                  <a:schemeClr val="tx2"/>
                </a:solidFill>
              </a:rPr>
              <a:t>		</a:t>
            </a:r>
            <a:r>
              <a:rPr lang="fr-FR">
                <a:solidFill>
                  <a:srgbClr val="F79646"/>
                </a:solidFill>
                <a:sym typeface="Wingdings" panose="05000000000000000000" pitchFamily="2" charset="2"/>
              </a:rPr>
              <a:t>		</a:t>
            </a:r>
            <a:r>
              <a:rPr lang="fr-FR" b="1">
                <a:solidFill>
                  <a:srgbClr val="F79646"/>
                </a:solidFill>
                <a:sym typeface="Wingdings" panose="05000000000000000000" pitchFamily="2" charset="2"/>
              </a:rPr>
              <a:t>indexé  1915</a:t>
            </a:r>
            <a:endParaRPr lang="fr-FR" sz="1400" b="1" i="1">
              <a:solidFill>
                <a:schemeClr val="tx2"/>
              </a:solidFill>
            </a:endParaRPr>
          </a:p>
        </p:txBody>
      </p:sp>
      <p:sp>
        <p:nvSpPr>
          <p:cNvPr id="7" name="Shape 608">
            <a:extLst>
              <a:ext uri="{FF2B5EF4-FFF2-40B4-BE49-F238E27FC236}">
                <a16:creationId xmlns:a16="http://schemas.microsoft.com/office/drawing/2014/main" id="{F6CC8FAA-EF05-95B5-F324-E739AD0A86C4}"/>
              </a:ext>
            </a:extLst>
          </p:cNvPr>
          <p:cNvSpPr txBox="1">
            <a:spLocks/>
          </p:cNvSpPr>
          <p:nvPr/>
        </p:nvSpPr>
        <p:spPr bwMode="auto">
          <a:xfrm>
            <a:off x="-234673" y="4116818"/>
            <a:ext cx="9358794" cy="1758918"/>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spcBef>
                <a:spcPts val="1200"/>
              </a:spcBef>
              <a:buFont typeface="Arial" panose="020B0604020202020204" pitchFamily="34" charset="0"/>
              <a:buChar char="•"/>
            </a:pPr>
            <a:r>
              <a:rPr lang="fr-FR" sz="1700" b="1" i="1">
                <a:solidFill>
                  <a:schemeClr val="tx2"/>
                </a:solidFill>
              </a:rPr>
              <a:t>&lt;</a:t>
            </a:r>
            <a:r>
              <a:rPr lang="fr-FR" sz="1700" b="1" i="1" err="1">
                <a:solidFill>
                  <a:schemeClr val="tx2"/>
                </a:solidFill>
              </a:rPr>
              <a:t>archesc</a:t>
            </a:r>
            <a:r>
              <a:rPr lang="fr-FR" sz="1700" b="1" i="1">
                <a:solidFill>
                  <a:schemeClr val="tx2"/>
                </a:solidFill>
              </a:rPr>
              <a:t>&gt; &lt;</a:t>
            </a:r>
            <a:r>
              <a:rPr lang="fr-FR" sz="1700" b="1" i="1" err="1">
                <a:solidFill>
                  <a:schemeClr val="tx2"/>
                </a:solidFill>
              </a:rPr>
              <a:t>langusage</a:t>
            </a:r>
            <a:r>
              <a:rPr lang="fr-FR" sz="1700" b="1" i="1">
                <a:solidFill>
                  <a:schemeClr val="tx2"/>
                </a:solidFill>
              </a:rPr>
              <a:t>…&gt; = Majoritairement en &lt;language…&gt;français&lt;/language&gt; 	</a:t>
            </a:r>
            <a:r>
              <a:rPr lang="fr-FR" sz="1700">
                <a:solidFill>
                  <a:srgbClr val="F79646"/>
                </a:solidFill>
                <a:sym typeface="Wingdings" panose="05000000000000000000" pitchFamily="2" charset="2"/>
              </a:rPr>
              <a:t>	indexé  français</a:t>
            </a:r>
            <a:endParaRPr lang="fr-FR" sz="1700">
              <a:solidFill>
                <a:srgbClr val="F79646"/>
              </a:solidFill>
            </a:endParaRPr>
          </a:p>
          <a:p>
            <a:pPr marL="342900" lvl="1" indent="0">
              <a:spcBef>
                <a:spcPts val="1200"/>
              </a:spcBef>
              <a:buNone/>
            </a:pPr>
            <a:r>
              <a:rPr lang="fr-FR" sz="1700" b="1" i="1">
                <a:solidFill>
                  <a:schemeClr val="tx2"/>
                </a:solidFill>
              </a:rPr>
              <a:t>	&lt;c&gt;	 niv1		[sans &lt;</a:t>
            </a:r>
            <a:r>
              <a:rPr lang="fr-FR" sz="1700" b="1" i="1" err="1">
                <a:solidFill>
                  <a:schemeClr val="tx2"/>
                </a:solidFill>
              </a:rPr>
              <a:t>langusage</a:t>
            </a:r>
            <a:r>
              <a:rPr lang="fr-FR" sz="1700" b="1" i="1">
                <a:solidFill>
                  <a:schemeClr val="tx2"/>
                </a:solidFill>
              </a:rPr>
              <a:t>&gt;] 												</a:t>
            </a:r>
            <a:r>
              <a:rPr lang="fr-FR" sz="1700">
                <a:solidFill>
                  <a:srgbClr val="F79646"/>
                </a:solidFill>
                <a:sym typeface="Wingdings" panose="05000000000000000000" pitchFamily="2" charset="2"/>
              </a:rPr>
              <a:t>	indexé  français</a:t>
            </a:r>
            <a:endParaRPr lang="fr-FR" sz="1700" b="1" i="1">
              <a:solidFill>
                <a:schemeClr val="tx2"/>
              </a:solidFill>
            </a:endParaRPr>
          </a:p>
          <a:p>
            <a:pPr marL="342900" lvl="1" indent="0">
              <a:spcBef>
                <a:spcPts val="1200"/>
              </a:spcBef>
              <a:buNone/>
            </a:pPr>
            <a:r>
              <a:rPr lang="fr-FR" sz="1700" b="1" i="1">
                <a:solidFill>
                  <a:schemeClr val="tx2"/>
                </a:solidFill>
              </a:rPr>
              <a:t>		&lt;c&gt;	 </a:t>
            </a:r>
            <a:r>
              <a:rPr lang="fr-FR" sz="1700" b="1" i="1" err="1">
                <a:solidFill>
                  <a:schemeClr val="tx2"/>
                </a:solidFill>
              </a:rPr>
              <a:t>niv</a:t>
            </a:r>
            <a:r>
              <a:rPr lang="fr-FR" sz="1700" b="1" i="1">
                <a:solidFill>
                  <a:schemeClr val="tx2"/>
                </a:solidFill>
              </a:rPr>
              <a:t> 2		 &lt;</a:t>
            </a:r>
            <a:r>
              <a:rPr lang="fr-FR" sz="1700" b="1" i="1" err="1">
                <a:solidFill>
                  <a:schemeClr val="tx2"/>
                </a:solidFill>
              </a:rPr>
              <a:t>langusage</a:t>
            </a:r>
            <a:r>
              <a:rPr lang="fr-FR" sz="1700" b="1" i="1">
                <a:solidFill>
                  <a:schemeClr val="tx2"/>
                </a:solidFill>
              </a:rPr>
              <a:t>…&gt; = &lt;language…&gt;latin&lt;/language&gt; 				</a:t>
            </a:r>
            <a:r>
              <a:rPr lang="fr-FR" sz="1700">
                <a:solidFill>
                  <a:srgbClr val="F79646"/>
                </a:solidFill>
                <a:sym typeface="Wingdings" panose="05000000000000000000" pitchFamily="2" charset="2"/>
              </a:rPr>
              <a:t>	</a:t>
            </a:r>
            <a:r>
              <a:rPr lang="fr-FR" sz="1700" b="1">
                <a:solidFill>
                  <a:srgbClr val="F79646"/>
                </a:solidFill>
                <a:sym typeface="Wingdings" panose="05000000000000000000" pitchFamily="2" charset="2"/>
              </a:rPr>
              <a:t>indexé  latin</a:t>
            </a:r>
            <a:endParaRPr lang="fr-FR" sz="1700" b="1" i="1">
              <a:solidFill>
                <a:schemeClr val="tx2"/>
              </a:solidFill>
            </a:endParaRPr>
          </a:p>
        </p:txBody>
      </p:sp>
    </p:spTree>
    <p:extLst>
      <p:ext uri="{BB962C8B-B14F-4D97-AF65-F5344CB8AC3E}">
        <p14:creationId xmlns:p14="http://schemas.microsoft.com/office/powerpoint/2010/main" val="3805181923"/>
      </p:ext>
    </p:extLst>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720"/>
          <p:cNvSpPr>
            <a:spLocks noGrp="1"/>
          </p:cNvSpPr>
          <p:nvPr>
            <p:ph type="body" idx="1"/>
          </p:nvPr>
        </p:nvSpPr>
        <p:spPr/>
        <p:txBody>
          <a:bodyPr/>
          <a:lstStyle/>
          <a:p>
            <a:pPr lvl="0"/>
            <a:r>
              <a:rPr lang="fr-FR"/>
              <a:t>Si une recherche dans l'interface publique renvoie un composant et ses enfants, la liste des résultats n’indique que le parent</a:t>
            </a:r>
          </a:p>
          <a:p>
            <a:pPr marL="0" lvl="0" indent="0">
              <a:buNone/>
            </a:pPr>
            <a:endParaRPr lang="fr-FR"/>
          </a:p>
          <a:p>
            <a:pPr lvl="1"/>
            <a:r>
              <a:rPr lang="fr-FR" sz="2200"/>
              <a:t>Évite le bruit, notamment celui généré par l’héritage</a:t>
            </a:r>
          </a:p>
        </p:txBody>
      </p:sp>
      <p:sp>
        <p:nvSpPr>
          <p:cNvPr id="4" name="Shape 719"/>
          <p:cNvSpPr>
            <a:spLocks noGrp="1"/>
          </p:cNvSpPr>
          <p:nvPr>
            <p:ph type="title"/>
          </p:nvPr>
        </p:nvSpPr>
        <p:spPr/>
        <p:txBody>
          <a:bodyPr>
            <a:normAutofit/>
          </a:bodyPr>
          <a:lstStyle/>
          <a:p>
            <a:pPr lvl="0"/>
            <a:r>
              <a:rPr lang="fr-FR"/>
              <a:t>Index et points d’accès : Héritage et “ infanticide ”</a:t>
            </a:r>
          </a:p>
        </p:txBody>
      </p:sp>
      <p:sp>
        <p:nvSpPr>
          <p:cNvPr id="2" name="Espace réservé du numéro de diapositive 2">
            <a:extLst>
              <a:ext uri="{FF2B5EF4-FFF2-40B4-BE49-F238E27FC236}">
                <a16:creationId xmlns:a16="http://schemas.microsoft.com/office/drawing/2014/main" id="{34F8B6C3-4B77-F2D4-6892-4D27F4E65993}"/>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152</a:t>
            </a:fld>
            <a:endParaRPr lang="fr-FR"/>
          </a:p>
        </p:txBody>
      </p:sp>
    </p:spTree>
    <p:extLst>
      <p:ext uri="{BB962C8B-B14F-4D97-AF65-F5344CB8AC3E}">
        <p14:creationId xmlns:p14="http://schemas.microsoft.com/office/powerpoint/2010/main" val="1930042844"/>
      </p:ext>
    </p:extLst>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413951-30AE-616C-FAFB-5B8C01667A97}"/>
              </a:ext>
            </a:extLst>
          </p:cNvPr>
          <p:cNvSpPr>
            <a:spLocks noGrp="1"/>
          </p:cNvSpPr>
          <p:nvPr>
            <p:ph type="ctrTitle"/>
          </p:nvPr>
        </p:nvSpPr>
        <p:spPr>
          <a:xfrm>
            <a:off x="0" y="2067670"/>
            <a:ext cx="8214902" cy="1470025"/>
          </a:xfrm>
        </p:spPr>
        <p:txBody>
          <a:bodyPr>
            <a:normAutofit/>
          </a:bodyPr>
          <a:lstStyle/>
          <a:p>
            <a:r>
              <a:rPr lang="fr-FR" err="1"/>
              <a:t>CoNclusion</a:t>
            </a:r>
            <a:endParaRPr lang="fr-FR"/>
          </a:p>
        </p:txBody>
      </p:sp>
      <p:sp>
        <p:nvSpPr>
          <p:cNvPr id="3" name="Sous-titre 2">
            <a:extLst>
              <a:ext uri="{FF2B5EF4-FFF2-40B4-BE49-F238E27FC236}">
                <a16:creationId xmlns:a16="http://schemas.microsoft.com/office/drawing/2014/main" id="{06213428-0DCA-F2FC-0E4D-D8371AA499F7}"/>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97120189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1078"/>
          <p:cNvSpPr>
            <a:spLocks noGrp="1"/>
          </p:cNvSpPr>
          <p:nvPr>
            <p:ph type="body" idx="1"/>
          </p:nvPr>
        </p:nvSpPr>
        <p:spPr/>
        <p:txBody>
          <a:bodyPr/>
          <a:lstStyle/>
          <a:p>
            <a:pPr lvl="0"/>
            <a:r>
              <a:rPr lang="fr-FR"/>
              <a:t>Respecter les règles, qui sont produites en concertation avec le réseau via le GT Calames </a:t>
            </a:r>
          </a:p>
          <a:p>
            <a:pPr lvl="1"/>
            <a:r>
              <a:rPr lang="fr-FR"/>
              <a:t>Les Comptes rendus : </a:t>
            </a:r>
            <a:r>
              <a:rPr lang="fr-FR">
                <a:solidFill>
                  <a:schemeClr val="tx2"/>
                </a:solidFill>
              </a:rPr>
              <a:t>https://documentation.abes.fr/aidecalames/groupedetravail/index.html</a:t>
            </a:r>
          </a:p>
          <a:p>
            <a:pPr lvl="0"/>
            <a:endParaRPr lang="fr-FR"/>
          </a:p>
          <a:p>
            <a:pPr lvl="0"/>
            <a:r>
              <a:rPr lang="fr-FR"/>
              <a:t>Discussions et entraide sur la liste </a:t>
            </a:r>
            <a:r>
              <a:rPr lang="fr-FR">
                <a:solidFill>
                  <a:schemeClr val="tx2"/>
                </a:solidFill>
                <a:hlinkClick r:id="rId3" tooltip="mailto:calames@listes.abes.fr">
                  <a:extLst>
                    <a:ext uri="{A12FA001-AC4F-418D-AE19-62706E023703}">
                      <ahyp:hlinkClr xmlns:ahyp="http://schemas.microsoft.com/office/drawing/2018/hyperlinkcolor" val="tx"/>
                    </a:ext>
                  </a:extLst>
                </a:hlinkClick>
              </a:rPr>
              <a:t>calames@listes.abes.fr</a:t>
            </a:r>
            <a:r>
              <a:rPr lang="fr-FR">
                <a:solidFill>
                  <a:schemeClr val="tx2"/>
                </a:solidFill>
              </a:rPr>
              <a:t> </a:t>
            </a:r>
          </a:p>
          <a:p>
            <a:pPr lvl="1"/>
            <a:r>
              <a:rPr lang="fr-FR"/>
              <a:t>Les catalogueurs doivent demander à y être inscrits, en concertation avec leur correspondant </a:t>
            </a:r>
          </a:p>
          <a:p>
            <a:pPr lvl="1">
              <a:buFont typeface="Wingdings" panose="05000000000000000000" pitchFamily="2" charset="2"/>
              <a:buChar char="è"/>
            </a:pPr>
            <a:r>
              <a:rPr lang="fr-FR">
                <a:solidFill>
                  <a:schemeClr val="tx2"/>
                </a:solidFill>
                <a:hlinkClick r:id="rId4">
                  <a:extLst>
                    <a:ext uri="{A12FA001-AC4F-418D-AE19-62706E023703}">
                      <ahyp:hlinkClr xmlns:ahyp="http://schemas.microsoft.com/office/drawing/2018/hyperlinkcolor" val="tx"/>
                    </a:ext>
                  </a:extLst>
                </a:hlinkClick>
              </a:rPr>
              <a:t> guichet </a:t>
            </a:r>
            <a:r>
              <a:rPr lang="fr-FR" err="1">
                <a:solidFill>
                  <a:schemeClr val="tx2"/>
                </a:solidFill>
                <a:hlinkClick r:id="rId4">
                  <a:extLst>
                    <a:ext uri="{A12FA001-AC4F-418D-AE19-62706E023703}">
                      <ahyp:hlinkClr xmlns:ahyp="http://schemas.microsoft.com/office/drawing/2018/hyperlinkcolor" val="tx"/>
                    </a:ext>
                  </a:extLst>
                </a:hlinkClick>
              </a:rPr>
              <a:t>ABESstp</a:t>
            </a:r>
            <a:r>
              <a:rPr lang="fr-FR">
                <a:solidFill>
                  <a:schemeClr val="tx2"/>
                </a:solidFill>
                <a:hlinkClick r:id="rId4">
                  <a:extLst>
                    <a:ext uri="{A12FA001-AC4F-418D-AE19-62706E023703}">
                      <ahyp:hlinkClr xmlns:ahyp="http://schemas.microsoft.com/office/drawing/2018/hyperlinkcolor" val="tx"/>
                    </a:ext>
                  </a:extLst>
                </a:hlinkClick>
              </a:rPr>
              <a:t> Calames pro</a:t>
            </a:r>
            <a:r>
              <a:rPr lang="fr-FR"/>
              <a:t>, domaine Inscriptions aux listes de diffusion et annuaires</a:t>
            </a:r>
          </a:p>
          <a:p>
            <a:pPr marL="342900" lvl="1" indent="0">
              <a:buNone/>
            </a:pPr>
            <a:endParaRPr lang="fr-FR"/>
          </a:p>
          <a:p>
            <a:pPr marL="0" lvl="0" indent="0">
              <a:buNone/>
            </a:pPr>
            <a:endParaRPr lang="fr-FR"/>
          </a:p>
        </p:txBody>
      </p:sp>
      <p:sp>
        <p:nvSpPr>
          <p:cNvPr id="2" name="Espace réservé du numéro de diapositive 2">
            <a:extLst>
              <a:ext uri="{FF2B5EF4-FFF2-40B4-BE49-F238E27FC236}">
                <a16:creationId xmlns:a16="http://schemas.microsoft.com/office/drawing/2014/main" id="{B16218F3-F73E-5784-4B89-D2B90916EB5A}"/>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154</a:t>
            </a:fld>
            <a:endParaRPr lang="fr-FR"/>
          </a:p>
        </p:txBody>
      </p:sp>
      <p:sp>
        <p:nvSpPr>
          <p:cNvPr id="3" name="Shape 1003">
            <a:extLst>
              <a:ext uri="{FF2B5EF4-FFF2-40B4-BE49-F238E27FC236}">
                <a16:creationId xmlns:a16="http://schemas.microsoft.com/office/drawing/2014/main" id="{4B982003-15FF-A00A-3119-8E2F2A68712B}"/>
              </a:ext>
            </a:extLst>
          </p:cNvPr>
          <p:cNvSpPr>
            <a:spLocks noGrp="1"/>
          </p:cNvSpPr>
          <p:nvPr>
            <p:ph type="title"/>
          </p:nvPr>
        </p:nvSpPr>
        <p:spPr bwMode="auto">
          <a:xfrm>
            <a:off x="457199" y="250042"/>
            <a:ext cx="7516973" cy="620688"/>
          </a:xfrm>
          <a:prstGeom prst="rect">
            <a:avLst/>
          </a:prstGeom>
          <a:noFill/>
          <a:ln>
            <a:noFill/>
          </a:ln>
        </p:spPr>
        <p:txBody>
          <a:bodyPr lIns="91425" tIns="45700" rIns="91425" bIns="45700" anchor="t" anchorCtr="0">
            <a:noAutofit/>
          </a:bodyPr>
          <a:lstStyle/>
          <a:p>
            <a:pPr lvl="0">
              <a:buSzPct val="25000"/>
              <a:defRPr/>
            </a:pPr>
            <a:r>
              <a:rPr lang="fr-FR"/>
              <a:t>Travailler en réseau</a:t>
            </a:r>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DCA53A2-E1D8-0B4C-1872-843A97126189}"/>
              </a:ext>
            </a:extLst>
          </p:cNvPr>
          <p:cNvSpPr>
            <a:spLocks noGrp="1"/>
          </p:cNvSpPr>
          <p:nvPr>
            <p:ph idx="1"/>
          </p:nvPr>
        </p:nvSpPr>
        <p:spPr/>
        <p:txBody>
          <a:bodyPr>
            <a:normAutofit fontScale="92500" lnSpcReduction="20000"/>
          </a:bodyPr>
          <a:lstStyle/>
          <a:p>
            <a:r>
              <a:rPr lang="fr-FR" sz="2800"/>
              <a:t>Page d’accueil du portail de la documentation</a:t>
            </a:r>
          </a:p>
          <a:p>
            <a:pPr lvl="2"/>
            <a:r>
              <a:rPr lang="fr-FR" sz="2000">
                <a:solidFill>
                  <a:schemeClr val="tx2"/>
                </a:solidFill>
              </a:rPr>
              <a:t>https//documentation.abes.fr/aidecalames/accueil/calamespro.html</a:t>
            </a:r>
            <a:endParaRPr lang="fr-FR" sz="900" b="0">
              <a:solidFill>
                <a:schemeClr val="tx2"/>
              </a:solidFill>
              <a:latin typeface="Verdana"/>
              <a:ea typeface="Verdana"/>
              <a:cs typeface="Verdana"/>
            </a:endParaRPr>
          </a:p>
          <a:p>
            <a:pPr marL="0" indent="0">
              <a:buNone/>
            </a:pPr>
            <a:endParaRPr lang="fr-FR" sz="2800"/>
          </a:p>
          <a:p>
            <a:r>
              <a:rPr lang="fr-FR" sz="2800"/>
              <a:t>Page du portail dédié au catalogueur</a:t>
            </a:r>
          </a:p>
          <a:p>
            <a:pPr lvl="2"/>
            <a:r>
              <a:rPr lang="fr-FR" sz="2100">
                <a:solidFill>
                  <a:schemeClr val="tx2"/>
                </a:solidFill>
                <a:ea typeface="Verdana"/>
                <a:cs typeface="Verdana"/>
              </a:rPr>
              <a:t>https://documentation.abes.fr/aidecalames/accueil/ProfilCatalCalames.html</a:t>
            </a:r>
            <a:endParaRPr lang="fr-FR" sz="2100"/>
          </a:p>
          <a:p>
            <a:endParaRPr lang="fr-FR" sz="2800"/>
          </a:p>
          <a:p>
            <a:r>
              <a:rPr lang="fr-FR" sz="2800"/>
              <a:t>Tutoriels disponibles sur la plateforme d’autoformation</a:t>
            </a:r>
          </a:p>
          <a:p>
            <a:pPr lvl="2"/>
            <a:r>
              <a:rPr lang="fr-FR" sz="2000">
                <a:solidFill>
                  <a:schemeClr val="tx2"/>
                </a:solidFill>
                <a:hlinkClick r:id="rId4"/>
              </a:rPr>
              <a:t>https://callisto-formation.fr/course/index.php?categoryid=194</a:t>
            </a:r>
            <a:endParaRPr lang="fr-FR" sz="2000">
              <a:solidFill>
                <a:schemeClr val="tx2"/>
              </a:solidFill>
            </a:endParaRPr>
          </a:p>
          <a:p>
            <a:pPr marL="685800" lvl="2" indent="0">
              <a:buNone/>
            </a:pPr>
            <a:endParaRPr lang="fr-FR" sz="2000">
              <a:solidFill>
                <a:schemeClr val="tx2"/>
              </a:solidFill>
            </a:endParaRPr>
          </a:p>
          <a:p>
            <a:r>
              <a:rPr lang="fr-FR" sz="2800"/>
              <a:t>Guichet d’assistance de l’</a:t>
            </a:r>
            <a:r>
              <a:rPr lang="fr-FR" sz="2800" err="1"/>
              <a:t>Abes</a:t>
            </a:r>
            <a:r>
              <a:rPr lang="fr-FR" sz="2800"/>
              <a:t> Calames pro</a:t>
            </a:r>
          </a:p>
          <a:p>
            <a:pPr lvl="2"/>
            <a:r>
              <a:rPr lang="fr-FR" sz="2000">
                <a:solidFill>
                  <a:schemeClr val="tx2"/>
                </a:solidFill>
              </a:rPr>
              <a:t>https://stp.abes.fr/node/3?origine=calamesPro </a:t>
            </a:r>
          </a:p>
          <a:p>
            <a:endParaRPr lang="fr-FR" sz="2800"/>
          </a:p>
          <a:p>
            <a:r>
              <a:rPr lang="fr-FR" sz="2800"/>
              <a:t>Liste de diffusion du réseau Calames</a:t>
            </a:r>
          </a:p>
          <a:p>
            <a:pPr lvl="2"/>
            <a:r>
              <a:rPr lang="fr-FR" sz="2000">
                <a:solidFill>
                  <a:schemeClr val="tx2"/>
                </a:solidFill>
              </a:rPr>
              <a:t>calames@listes.abes.fr</a:t>
            </a:r>
          </a:p>
          <a:p>
            <a:endParaRPr lang="fr-FR" sz="2800"/>
          </a:p>
          <a:p>
            <a:pPr marL="0" indent="0">
              <a:buNone/>
            </a:pPr>
            <a:endParaRPr lang="fr-FR" sz="2800"/>
          </a:p>
        </p:txBody>
      </p:sp>
      <p:sp>
        <p:nvSpPr>
          <p:cNvPr id="3" name="Espace réservé du numéro de diapositive 2">
            <a:extLst>
              <a:ext uri="{FF2B5EF4-FFF2-40B4-BE49-F238E27FC236}">
                <a16:creationId xmlns:a16="http://schemas.microsoft.com/office/drawing/2014/main" id="{1CAB03A8-B2E6-4087-7136-D0545FCAAACA}"/>
              </a:ext>
            </a:extLst>
          </p:cNvPr>
          <p:cNvSpPr>
            <a:spLocks noGrp="1"/>
          </p:cNvSpPr>
          <p:nvPr>
            <p:ph type="sldNum" sz="quarter" idx="11"/>
          </p:nvPr>
        </p:nvSpPr>
        <p:spPr/>
        <p:txBody>
          <a:bodyPr/>
          <a:lstStyle/>
          <a:p>
            <a:fld id="{AD8045ED-DE0C-4527-8264-0379EF2BB254}" type="slidenum">
              <a:rPr lang="fr-FR" smtClean="0"/>
              <a:t>155</a:t>
            </a:fld>
            <a:endParaRPr lang="fr-FR"/>
          </a:p>
        </p:txBody>
      </p:sp>
      <p:sp>
        <p:nvSpPr>
          <p:cNvPr id="4" name="Titre 3">
            <a:extLst>
              <a:ext uri="{FF2B5EF4-FFF2-40B4-BE49-F238E27FC236}">
                <a16:creationId xmlns:a16="http://schemas.microsoft.com/office/drawing/2014/main" id="{2978912E-7A2D-F6B6-3070-ABA0BCA29321}"/>
              </a:ext>
            </a:extLst>
          </p:cNvPr>
          <p:cNvSpPr>
            <a:spLocks noGrp="1"/>
          </p:cNvSpPr>
          <p:nvPr>
            <p:ph type="title"/>
          </p:nvPr>
        </p:nvSpPr>
        <p:spPr/>
        <p:txBody>
          <a:bodyPr/>
          <a:lstStyle/>
          <a:p>
            <a:r>
              <a:rPr lang="fr-FR" sz="2400"/>
              <a:t>Les signets du catalogueur Calames</a:t>
            </a:r>
            <a:endParaRPr lang="fr-FR"/>
          </a:p>
        </p:txBody>
      </p:sp>
    </p:spTree>
    <p:extLst>
      <p:ext uri="{BB962C8B-B14F-4D97-AF65-F5344CB8AC3E}">
        <p14:creationId xmlns:p14="http://schemas.microsoft.com/office/powerpoint/2010/main" val="2164828311"/>
      </p:ext>
    </p:extLst>
  </p:cSld>
  <p:clrMapOvr>
    <a:masterClrMapping/>
  </p:clrMapOvr>
  <p:extLst>
    <p:ext uri="{6950BFC3-D8DA-4A85-94F7-54DA5524770B}">
      <p188:commentRel xmlns:p188="http://schemas.microsoft.com/office/powerpoint/2018/8/main" r:id="rId3"/>
    </p:ext>
  </p:extLs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94C077-DFF2-C7E2-95AD-897117025670}"/>
              </a:ext>
            </a:extLst>
          </p:cNvPr>
          <p:cNvSpPr>
            <a:spLocks noGrp="1"/>
          </p:cNvSpPr>
          <p:nvPr>
            <p:ph type="title"/>
          </p:nvPr>
        </p:nvSpPr>
        <p:spPr>
          <a:xfrm>
            <a:off x="722313" y="4406900"/>
            <a:ext cx="7772400" cy="1362075"/>
          </a:xfrm>
        </p:spPr>
        <p:txBody>
          <a:bodyPr/>
          <a:lstStyle/>
          <a:p>
            <a:r>
              <a:rPr lang="fr-FR"/>
              <a:t>Tour de table bilan sur la formation</a:t>
            </a:r>
          </a:p>
        </p:txBody>
      </p:sp>
      <p:sp>
        <p:nvSpPr>
          <p:cNvPr id="3" name="Espace réservé du texte 2">
            <a:extLst>
              <a:ext uri="{FF2B5EF4-FFF2-40B4-BE49-F238E27FC236}">
                <a16:creationId xmlns:a16="http://schemas.microsoft.com/office/drawing/2014/main" id="{D7F222D1-4BC5-29E1-7130-159AC99139A1}"/>
              </a:ext>
            </a:extLst>
          </p:cNvPr>
          <p:cNvSpPr>
            <a:spLocks noGrp="1"/>
          </p:cNvSpPr>
          <p:nvPr>
            <p:ph type="body" idx="1"/>
          </p:nvPr>
        </p:nvSpPr>
        <p:spPr/>
        <p:txBody>
          <a:bodyPr>
            <a:normAutofit/>
          </a:bodyPr>
          <a:lstStyle/>
          <a:p>
            <a:r>
              <a:rPr lang="fr-FR" sz="2000"/>
              <a:t>En amont du questionnaire d'évaluation </a:t>
            </a:r>
          </a:p>
          <a:p>
            <a:endParaRPr lang="fr-FR" sz="2000"/>
          </a:p>
        </p:txBody>
      </p:sp>
      <p:sp>
        <p:nvSpPr>
          <p:cNvPr id="4" name="Espace réservé du numéro de diapositive 3">
            <a:extLst>
              <a:ext uri="{FF2B5EF4-FFF2-40B4-BE49-F238E27FC236}">
                <a16:creationId xmlns:a16="http://schemas.microsoft.com/office/drawing/2014/main" id="{0586D53C-B2C6-4768-3DC7-5A06E28FD390}"/>
              </a:ext>
            </a:extLst>
          </p:cNvPr>
          <p:cNvSpPr>
            <a:spLocks noGrp="1"/>
          </p:cNvSpPr>
          <p:nvPr>
            <p:ph type="sldNum" sz="quarter" idx="12"/>
          </p:nvPr>
        </p:nvSpPr>
        <p:spPr/>
        <p:txBody>
          <a:bodyPr/>
          <a:lstStyle/>
          <a:p>
            <a:fld id="{AD8045ED-DE0C-4527-8264-0379EF2BB254}" type="slidenum">
              <a:rPr lang="fr-FR" smtClean="0"/>
              <a:t>156</a:t>
            </a:fld>
            <a:endParaRPr lang="fr-FR"/>
          </a:p>
        </p:txBody>
      </p:sp>
    </p:spTree>
    <p:extLst>
      <p:ext uri="{BB962C8B-B14F-4D97-AF65-F5344CB8AC3E}">
        <p14:creationId xmlns:p14="http://schemas.microsoft.com/office/powerpoint/2010/main" val="349918699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94C077-DFF2-C7E2-95AD-897117025670}"/>
              </a:ext>
            </a:extLst>
          </p:cNvPr>
          <p:cNvSpPr>
            <a:spLocks noGrp="1"/>
          </p:cNvSpPr>
          <p:nvPr>
            <p:ph type="title"/>
          </p:nvPr>
        </p:nvSpPr>
        <p:spPr>
          <a:xfrm>
            <a:off x="722313" y="4406900"/>
            <a:ext cx="7772400" cy="1362075"/>
          </a:xfrm>
        </p:spPr>
        <p:txBody>
          <a:bodyPr/>
          <a:lstStyle/>
          <a:p>
            <a:r>
              <a:rPr lang="fr-FR"/>
              <a:t>Annexe : alertes et astuces</a:t>
            </a:r>
          </a:p>
        </p:txBody>
      </p:sp>
      <p:sp>
        <p:nvSpPr>
          <p:cNvPr id="3" name="Espace réservé du texte 2">
            <a:extLst>
              <a:ext uri="{FF2B5EF4-FFF2-40B4-BE49-F238E27FC236}">
                <a16:creationId xmlns:a16="http://schemas.microsoft.com/office/drawing/2014/main" id="{D7F222D1-4BC5-29E1-7130-159AC99139A1}"/>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0586D53C-B2C6-4768-3DC7-5A06E28FD390}"/>
              </a:ext>
            </a:extLst>
          </p:cNvPr>
          <p:cNvSpPr>
            <a:spLocks noGrp="1"/>
          </p:cNvSpPr>
          <p:nvPr>
            <p:ph type="sldNum" sz="quarter" idx="12"/>
          </p:nvPr>
        </p:nvSpPr>
        <p:spPr/>
        <p:txBody>
          <a:bodyPr/>
          <a:lstStyle/>
          <a:p>
            <a:fld id="{AD8045ED-DE0C-4527-8264-0379EF2BB254}" type="slidenum">
              <a:rPr lang="fr-FR" smtClean="0"/>
              <a:t>157</a:t>
            </a:fld>
            <a:endParaRPr lang="fr-FR"/>
          </a:p>
        </p:txBody>
      </p:sp>
    </p:spTree>
    <p:extLst>
      <p:ext uri="{BB962C8B-B14F-4D97-AF65-F5344CB8AC3E}">
        <p14:creationId xmlns:p14="http://schemas.microsoft.com/office/powerpoint/2010/main" val="312211957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1CAB03A8-B2E6-4087-7136-D0545FCAAACA}"/>
              </a:ext>
            </a:extLst>
          </p:cNvPr>
          <p:cNvSpPr>
            <a:spLocks noGrp="1"/>
          </p:cNvSpPr>
          <p:nvPr>
            <p:ph type="sldNum" sz="quarter" idx="11"/>
          </p:nvPr>
        </p:nvSpPr>
        <p:spPr/>
        <p:txBody>
          <a:bodyPr/>
          <a:lstStyle/>
          <a:p>
            <a:fld id="{AD8045ED-DE0C-4527-8264-0379EF2BB254}" type="slidenum">
              <a:rPr lang="fr-FR" smtClean="0"/>
              <a:t>158</a:t>
            </a:fld>
            <a:endParaRPr lang="fr-FR"/>
          </a:p>
        </p:txBody>
      </p:sp>
      <p:sp>
        <p:nvSpPr>
          <p:cNvPr id="4" name="Titre 3">
            <a:extLst>
              <a:ext uri="{FF2B5EF4-FFF2-40B4-BE49-F238E27FC236}">
                <a16:creationId xmlns:a16="http://schemas.microsoft.com/office/drawing/2014/main" id="{2978912E-7A2D-F6B6-3070-ABA0BCA29321}"/>
              </a:ext>
            </a:extLst>
          </p:cNvPr>
          <p:cNvSpPr>
            <a:spLocks noGrp="1"/>
          </p:cNvSpPr>
          <p:nvPr>
            <p:ph type="title"/>
          </p:nvPr>
        </p:nvSpPr>
        <p:spPr/>
        <p:txBody>
          <a:bodyPr/>
          <a:lstStyle/>
          <a:p>
            <a:r>
              <a:rPr lang="fr-FR"/>
              <a:t>Astuce : recherche dans les données EAD affichées</a:t>
            </a:r>
          </a:p>
        </p:txBody>
      </p:sp>
      <p:sp>
        <p:nvSpPr>
          <p:cNvPr id="7" name="Espace réservé du pied de page 3">
            <a:extLst>
              <a:ext uri="{FF2B5EF4-FFF2-40B4-BE49-F238E27FC236}">
                <a16:creationId xmlns:a16="http://schemas.microsoft.com/office/drawing/2014/main" id="{80AB1797-2EE7-4380-B109-B068116B8FA1}"/>
              </a:ext>
            </a:extLst>
          </p:cNvPr>
          <p:cNvSpPr txBox="1">
            <a:spLocks/>
          </p:cNvSpPr>
          <p:nvPr/>
        </p:nvSpPr>
        <p:spPr bwMode="auto">
          <a:xfrm>
            <a:off x="403699" y="6430837"/>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https//documentation.abes.fr/aidecalames/manueloutildecatalogage/index.html#RechercherBase</a:t>
            </a:r>
          </a:p>
          <a:p>
            <a:pPr>
              <a:defRPr/>
            </a:pPr>
            <a:endParaRPr lang="fr-FR"/>
          </a:p>
        </p:txBody>
      </p:sp>
      <p:sp>
        <p:nvSpPr>
          <p:cNvPr id="10" name="Espace réservé du contenu 1">
            <a:extLst>
              <a:ext uri="{FF2B5EF4-FFF2-40B4-BE49-F238E27FC236}">
                <a16:creationId xmlns:a16="http://schemas.microsoft.com/office/drawing/2014/main" id="{33361DCD-7E18-5998-1AAF-A274A5BDC2F7}"/>
              </a:ext>
            </a:extLst>
          </p:cNvPr>
          <p:cNvSpPr txBox="1">
            <a:spLocks/>
          </p:cNvSpPr>
          <p:nvPr/>
        </p:nvSpPr>
        <p:spPr>
          <a:xfrm>
            <a:off x="162842" y="1039069"/>
            <a:ext cx="5354917" cy="2910362"/>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spcAft>
                <a:spcPts val="600"/>
              </a:spcAft>
            </a:pPr>
            <a:r>
              <a:rPr lang="fr-FR" sz="2400">
                <a:solidFill>
                  <a:schemeClr val="tx1"/>
                </a:solidFill>
              </a:rPr>
              <a:t>Pour </a:t>
            </a:r>
            <a:r>
              <a:rPr lang="fr-FR" sz="2400">
                <a:solidFill>
                  <a:srgbClr val="F79646"/>
                </a:solidFill>
              </a:rPr>
              <a:t>chercher remplacer du texte encodé </a:t>
            </a:r>
            <a:r>
              <a:rPr lang="fr-FR" sz="2400"/>
              <a:t>dans les données affichées dans la fenêtre centrale </a:t>
            </a:r>
          </a:p>
          <a:p>
            <a:pPr lvl="2">
              <a:spcAft>
                <a:spcPts val="600"/>
              </a:spcAft>
            </a:pPr>
            <a:r>
              <a:rPr lang="fr-FR" sz="2000"/>
              <a:t> Cliquer sur le bouton du haut</a:t>
            </a:r>
          </a:p>
          <a:p>
            <a:pPr marL="342900" lvl="1" indent="0">
              <a:spcAft>
                <a:spcPts val="600"/>
              </a:spcAft>
              <a:buNone/>
            </a:pPr>
            <a:r>
              <a:rPr lang="fr-FR">
                <a:sym typeface="Wingdings" panose="05000000000000000000" pitchFamily="2" charset="2"/>
              </a:rPr>
              <a:t> </a:t>
            </a:r>
            <a:r>
              <a:rPr lang="fr-FR" sz="1800"/>
              <a:t>Ne concerne que le </a:t>
            </a:r>
            <a:r>
              <a:rPr lang="fr-FR" sz="1800" err="1"/>
              <a:t>PCData</a:t>
            </a:r>
            <a:r>
              <a:rPr lang="fr-FR" sz="1800"/>
              <a:t> ,mais ni les attributs, ni les balises</a:t>
            </a:r>
            <a:endParaRPr lang="fr-FR" sz="1800">
              <a:solidFill>
                <a:schemeClr val="tx1"/>
              </a:solidFill>
            </a:endParaRPr>
          </a:p>
        </p:txBody>
      </p:sp>
      <p:pic>
        <p:nvPicPr>
          <p:cNvPr id="5" name="Image 1">
            <a:extLst>
              <a:ext uri="{FF2B5EF4-FFF2-40B4-BE49-F238E27FC236}">
                <a16:creationId xmlns:a16="http://schemas.microsoft.com/office/drawing/2014/main" id="{38630B54-BBFA-94B9-1D94-A00416F9320A}"/>
              </a:ext>
            </a:extLst>
          </p:cNvPr>
          <p:cNvPicPr>
            <a:picLocks noChangeAspect="1"/>
          </p:cNvPicPr>
          <p:nvPr/>
        </p:nvPicPr>
        <p:blipFill>
          <a:blip r:embed="rId2"/>
          <a:srcRect r="900"/>
          <a:stretch/>
        </p:blipFill>
        <p:spPr bwMode="auto">
          <a:xfrm>
            <a:off x="5912115" y="1165799"/>
            <a:ext cx="2520280" cy="2066925"/>
          </a:xfrm>
          <a:prstGeom prst="rect">
            <a:avLst/>
          </a:prstGeom>
          <a:effectLst>
            <a:outerShdw blurRad="50800" dist="38100" dir="13500000" algn="br" rotWithShape="0">
              <a:prstClr val="black">
                <a:alpha val="40000"/>
              </a:prstClr>
            </a:outerShdw>
          </a:effectLst>
        </p:spPr>
      </p:pic>
      <p:pic>
        <p:nvPicPr>
          <p:cNvPr id="6" name="Image 4">
            <a:extLst>
              <a:ext uri="{FF2B5EF4-FFF2-40B4-BE49-F238E27FC236}">
                <a16:creationId xmlns:a16="http://schemas.microsoft.com/office/drawing/2014/main" id="{75F09216-0DA7-2375-B1A8-1395CFA76C46}"/>
              </a:ext>
            </a:extLst>
          </p:cNvPr>
          <p:cNvPicPr>
            <a:picLocks noChangeAspect="1"/>
          </p:cNvPicPr>
          <p:nvPr/>
        </p:nvPicPr>
        <p:blipFill>
          <a:blip r:embed="rId3"/>
          <a:stretch/>
        </p:blipFill>
        <p:spPr bwMode="auto">
          <a:xfrm>
            <a:off x="6270426" y="4107937"/>
            <a:ext cx="1017768" cy="1447687"/>
          </a:xfrm>
          <a:prstGeom prst="rect">
            <a:avLst/>
          </a:prstGeom>
          <a:effectLst>
            <a:outerShdw blurRad="50800" dist="38100" dir="13500000" algn="br" rotWithShape="0">
              <a:prstClr val="black">
                <a:alpha val="40000"/>
              </a:prstClr>
            </a:outerShdw>
          </a:effectLst>
        </p:spPr>
      </p:pic>
      <p:sp>
        <p:nvSpPr>
          <p:cNvPr id="14" name="Espace réservé du contenu 1">
            <a:extLst>
              <a:ext uri="{FF2B5EF4-FFF2-40B4-BE49-F238E27FC236}">
                <a16:creationId xmlns:a16="http://schemas.microsoft.com/office/drawing/2014/main" id="{FC7AA3A0-A975-77A0-6D4A-FCFEBF327B9F}"/>
              </a:ext>
            </a:extLst>
          </p:cNvPr>
          <p:cNvSpPr txBox="1">
            <a:spLocks/>
          </p:cNvSpPr>
          <p:nvPr/>
        </p:nvSpPr>
        <p:spPr>
          <a:xfrm>
            <a:off x="262743" y="4185786"/>
            <a:ext cx="5354917" cy="1633145"/>
          </a:xfrm>
          <a:prstGeom prst="rect">
            <a:avLst/>
          </a:prstGeom>
        </p:spPr>
        <p:txBody>
          <a:bodyPr vert="horz" lIns="72000" tIns="45720" rIns="91440" bIns="45720" rtlCol="0">
            <a:normAutofit lnSpcReduction="10000"/>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spcAft>
                <a:spcPts val="600"/>
              </a:spcAft>
            </a:pPr>
            <a:r>
              <a:rPr lang="fr-FR" sz="2400">
                <a:solidFill>
                  <a:schemeClr val="tx1"/>
                </a:solidFill>
              </a:rPr>
              <a:t>Pour </a:t>
            </a:r>
            <a:r>
              <a:rPr lang="fr-FR" sz="2400">
                <a:solidFill>
                  <a:srgbClr val="F79646"/>
                </a:solidFill>
              </a:rPr>
              <a:t>trouver/remplacer une balise</a:t>
            </a:r>
            <a:r>
              <a:rPr lang="fr-FR" sz="2400">
                <a:solidFill>
                  <a:schemeClr val="tx1"/>
                </a:solidFill>
              </a:rPr>
              <a:t> :</a:t>
            </a:r>
          </a:p>
          <a:p>
            <a:pPr lvl="2">
              <a:spcAft>
                <a:spcPts val="600"/>
              </a:spcAft>
            </a:pPr>
            <a:r>
              <a:rPr lang="fr-FR" sz="2000">
                <a:solidFill>
                  <a:schemeClr val="tx1"/>
                </a:solidFill>
              </a:rPr>
              <a:t>Cliquer dans la balise</a:t>
            </a:r>
          </a:p>
          <a:p>
            <a:pPr lvl="2">
              <a:spcAft>
                <a:spcPts val="600"/>
              </a:spcAft>
            </a:pPr>
            <a:r>
              <a:rPr lang="fr-FR" sz="2000">
                <a:solidFill>
                  <a:schemeClr val="tx1"/>
                </a:solidFill>
              </a:rPr>
              <a:t>Sélectionner un autre élément dans le menu déroulant, en haut </a:t>
            </a:r>
          </a:p>
        </p:txBody>
      </p:sp>
      <p:pic>
        <p:nvPicPr>
          <p:cNvPr id="15" name="Image 7">
            <a:extLst>
              <a:ext uri="{FF2B5EF4-FFF2-40B4-BE49-F238E27FC236}">
                <a16:creationId xmlns:a16="http://schemas.microsoft.com/office/drawing/2014/main" id="{76F2AB63-80C6-2D85-AF20-6A12C89AF895}"/>
              </a:ext>
            </a:extLst>
          </p:cNvPr>
          <p:cNvPicPr>
            <a:picLocks noChangeAspect="1"/>
          </p:cNvPicPr>
          <p:nvPr/>
        </p:nvPicPr>
        <p:blipFill>
          <a:blip r:embed="rId4"/>
          <a:stretch/>
        </p:blipFill>
        <p:spPr bwMode="auto">
          <a:xfrm>
            <a:off x="4054688" y="2302901"/>
            <a:ext cx="1068364" cy="382698"/>
          </a:xfrm>
          <a:prstGeom prst="rect">
            <a:avLst/>
          </a:prstGeom>
        </p:spPr>
      </p:pic>
    </p:spTree>
    <p:extLst>
      <p:ext uri="{BB962C8B-B14F-4D97-AF65-F5344CB8AC3E}">
        <p14:creationId xmlns:p14="http://schemas.microsoft.com/office/powerpoint/2010/main" val="387657854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DCA53A2-E1D8-0B4C-1872-843A97126189}"/>
              </a:ext>
            </a:extLst>
          </p:cNvPr>
          <p:cNvSpPr>
            <a:spLocks noGrp="1"/>
          </p:cNvSpPr>
          <p:nvPr>
            <p:ph idx="1"/>
          </p:nvPr>
        </p:nvSpPr>
        <p:spPr/>
        <p:txBody>
          <a:bodyPr>
            <a:normAutofit/>
          </a:bodyPr>
          <a:lstStyle/>
          <a:p>
            <a:r>
              <a:rPr lang="fr-FR" sz="2800"/>
              <a:t>CTRL + Z </a:t>
            </a:r>
            <a:r>
              <a:rPr lang="fr-FR" sz="2800">
                <a:solidFill>
                  <a:schemeClr val="tx1"/>
                </a:solidFill>
              </a:rPr>
              <a:t>pour annuler les dernières modifications dans l’éditeur</a:t>
            </a:r>
          </a:p>
          <a:p>
            <a:pPr lvl="1"/>
            <a:r>
              <a:rPr lang="fr-FR" sz="2400"/>
              <a:t>       seulement jusqu’au dernier enregistrement…</a:t>
            </a:r>
          </a:p>
          <a:p>
            <a:endParaRPr lang="fr-FR" sz="2800"/>
          </a:p>
          <a:p>
            <a:r>
              <a:rPr lang="fr-FR" sz="2800">
                <a:solidFill>
                  <a:schemeClr val="tx1"/>
                </a:solidFill>
              </a:rPr>
              <a:t>Usage de la touche </a:t>
            </a:r>
            <a:r>
              <a:rPr lang="fr-FR" sz="2800"/>
              <a:t>« retour arrière » </a:t>
            </a:r>
            <a:r>
              <a:rPr lang="fr-FR" sz="2800">
                <a:solidFill>
                  <a:schemeClr val="tx1"/>
                </a:solidFill>
              </a:rPr>
              <a:t>du clavier</a:t>
            </a:r>
          </a:p>
          <a:p>
            <a:pPr lvl="1"/>
            <a:r>
              <a:rPr lang="fr-FR" sz="2400"/>
              <a:t>Supprimer une balise et son contenu</a:t>
            </a:r>
          </a:p>
          <a:p>
            <a:pPr lvl="2"/>
            <a:r>
              <a:rPr lang="fr-FR" sz="1800"/>
              <a:t>cliquer </a:t>
            </a:r>
            <a:r>
              <a:rPr lang="fr-FR" sz="1800" b="1">
                <a:solidFill>
                  <a:srgbClr val="F79646"/>
                </a:solidFill>
              </a:rPr>
              <a:t>sur</a:t>
            </a:r>
            <a:r>
              <a:rPr lang="fr-FR" sz="1800"/>
              <a:t> la balise ouvrante ou fermante</a:t>
            </a:r>
          </a:p>
          <a:p>
            <a:pPr lvl="2"/>
            <a:r>
              <a:rPr lang="fr-FR" sz="1800"/>
              <a:t>puis « retour arrière » (ou « Supprimer »)</a:t>
            </a:r>
          </a:p>
          <a:p>
            <a:endParaRPr lang="fr-FR" sz="2800"/>
          </a:p>
          <a:p>
            <a:pPr lvl="1"/>
            <a:r>
              <a:rPr lang="fr-FR" sz="2400"/>
              <a:t>Supprimer une balise (à l’intérieur d’une balise mixte) en conservant le texte</a:t>
            </a:r>
          </a:p>
          <a:p>
            <a:pPr lvl="2"/>
            <a:r>
              <a:rPr lang="fr-FR" sz="1800"/>
              <a:t>Cliquer </a:t>
            </a:r>
            <a:r>
              <a:rPr lang="fr-FR" sz="1800" b="1">
                <a:solidFill>
                  <a:srgbClr val="F79646"/>
                </a:solidFill>
              </a:rPr>
              <a:t>après</a:t>
            </a:r>
            <a:r>
              <a:rPr lang="fr-FR" sz="1800"/>
              <a:t> la balise fermante puis « retour arrière»</a:t>
            </a:r>
          </a:p>
        </p:txBody>
      </p:sp>
      <p:sp>
        <p:nvSpPr>
          <p:cNvPr id="3" name="Espace réservé du numéro de diapositive 2">
            <a:extLst>
              <a:ext uri="{FF2B5EF4-FFF2-40B4-BE49-F238E27FC236}">
                <a16:creationId xmlns:a16="http://schemas.microsoft.com/office/drawing/2014/main" id="{1CAB03A8-B2E6-4087-7136-D0545FCAAACA}"/>
              </a:ext>
            </a:extLst>
          </p:cNvPr>
          <p:cNvSpPr>
            <a:spLocks noGrp="1"/>
          </p:cNvSpPr>
          <p:nvPr>
            <p:ph type="sldNum" sz="quarter" idx="11"/>
          </p:nvPr>
        </p:nvSpPr>
        <p:spPr/>
        <p:txBody>
          <a:bodyPr/>
          <a:lstStyle/>
          <a:p>
            <a:fld id="{AD8045ED-DE0C-4527-8264-0379EF2BB254}" type="slidenum">
              <a:rPr lang="fr-FR" smtClean="0"/>
              <a:t>159</a:t>
            </a:fld>
            <a:endParaRPr lang="fr-FR"/>
          </a:p>
        </p:txBody>
      </p:sp>
      <p:sp>
        <p:nvSpPr>
          <p:cNvPr id="4" name="Titre 3">
            <a:extLst>
              <a:ext uri="{FF2B5EF4-FFF2-40B4-BE49-F238E27FC236}">
                <a16:creationId xmlns:a16="http://schemas.microsoft.com/office/drawing/2014/main" id="{2978912E-7A2D-F6B6-3070-ABA0BCA29321}"/>
              </a:ext>
            </a:extLst>
          </p:cNvPr>
          <p:cNvSpPr>
            <a:spLocks noGrp="1"/>
          </p:cNvSpPr>
          <p:nvPr>
            <p:ph type="title"/>
          </p:nvPr>
        </p:nvSpPr>
        <p:spPr/>
        <p:txBody>
          <a:bodyPr/>
          <a:lstStyle/>
          <a:p>
            <a:r>
              <a:rPr lang="fr-FR"/>
              <a:t>Astuce : annuler des modifications</a:t>
            </a:r>
          </a:p>
        </p:txBody>
      </p:sp>
      <p:pic>
        <p:nvPicPr>
          <p:cNvPr id="5" name="Picture 4" descr="Flèche large vers la gauche, croisée en son centre">
            <a:extLst>
              <a:ext uri="{FF2B5EF4-FFF2-40B4-BE49-F238E27FC236}">
                <a16:creationId xmlns:a16="http://schemas.microsoft.com/office/drawing/2014/main" id="{31B51163-E211-E692-F553-2E4D329A416E}"/>
              </a:ext>
            </a:extLst>
          </p:cNvPr>
          <p:cNvPicPr>
            <a:picLocks noChangeAspect="1" noChangeArrowheads="1"/>
          </p:cNvPicPr>
          <p:nvPr/>
        </p:nvPicPr>
        <p:blipFill>
          <a:blip r:embed="rId2"/>
          <a:stretch/>
        </p:blipFill>
        <p:spPr bwMode="auto">
          <a:xfrm>
            <a:off x="7784977" y="3134393"/>
            <a:ext cx="432048" cy="432048"/>
          </a:xfrm>
          <a:prstGeom prst="rect">
            <a:avLst/>
          </a:prstGeom>
          <a:noFill/>
        </p:spPr>
      </p:pic>
      <p:pic>
        <p:nvPicPr>
          <p:cNvPr id="6" name="Shape 1113">
            <a:extLst>
              <a:ext uri="{FF2B5EF4-FFF2-40B4-BE49-F238E27FC236}">
                <a16:creationId xmlns:a16="http://schemas.microsoft.com/office/drawing/2014/main" id="{EA110199-821E-2830-4D50-F293D7F25929}"/>
              </a:ext>
            </a:extLst>
          </p:cNvPr>
          <p:cNvPicPr>
            <a:picLocks noChangeAspect="1"/>
          </p:cNvPicPr>
          <p:nvPr/>
        </p:nvPicPr>
        <p:blipFill>
          <a:blip r:embed="rId3">
            <a:alphaModFix/>
          </a:blip>
          <a:stretch/>
        </p:blipFill>
        <p:spPr bwMode="auto">
          <a:xfrm>
            <a:off x="1199792" y="2155592"/>
            <a:ext cx="354888" cy="295775"/>
          </a:xfrm>
          <a:prstGeom prst="rect">
            <a:avLst/>
          </a:prstGeom>
          <a:noFill/>
          <a:ln>
            <a:noFill/>
          </a:ln>
        </p:spPr>
      </p:pic>
    </p:spTree>
    <p:extLst>
      <p:ext uri="{BB962C8B-B14F-4D97-AF65-F5344CB8AC3E}">
        <p14:creationId xmlns:p14="http://schemas.microsoft.com/office/powerpoint/2010/main" val="2844172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83FB077-8D6B-A34D-85F2-6FE0669527A9}"/>
              </a:ext>
            </a:extLst>
          </p:cNvPr>
          <p:cNvSpPr>
            <a:spLocks noGrp="1"/>
          </p:cNvSpPr>
          <p:nvPr>
            <p:ph idx="1"/>
          </p:nvPr>
        </p:nvSpPr>
        <p:spPr>
          <a:xfrm>
            <a:off x="135325" y="924068"/>
            <a:ext cx="8652731" cy="5652000"/>
          </a:xfrm>
        </p:spPr>
        <p:txBody>
          <a:bodyPr>
            <a:normAutofit/>
          </a:bodyPr>
          <a:lstStyle/>
          <a:p>
            <a:r>
              <a:rPr lang="fr-FR"/>
              <a:t>Lors de la visualisation/édition dans Calames pro</a:t>
            </a:r>
          </a:p>
          <a:p>
            <a:pPr lvl="1"/>
            <a:r>
              <a:rPr lang="fr-FR" sz="2200"/>
              <a:t>Elles sont impossibles pour un fichier mal formé et non valide</a:t>
            </a:r>
          </a:p>
          <a:p>
            <a:pPr lvl="1"/>
            <a:endParaRPr lang="fr-FR" sz="2000"/>
          </a:p>
          <a:p>
            <a:pPr lvl="1"/>
            <a:endParaRPr lang="fr-FR" sz="2000"/>
          </a:p>
          <a:p>
            <a:pPr lvl="1"/>
            <a:endParaRPr lang="fr-FR" sz="2000"/>
          </a:p>
          <a:p>
            <a:endParaRPr lang="fr-FR"/>
          </a:p>
          <a:p>
            <a:endParaRPr lang="fr-FR"/>
          </a:p>
          <a:p>
            <a:endParaRPr lang="fr-FR"/>
          </a:p>
          <a:p>
            <a:endParaRPr lang="fr-FR"/>
          </a:p>
          <a:p>
            <a:r>
              <a:rPr lang="fr-FR"/>
              <a:t>Lors de la publication dans Calames</a:t>
            </a:r>
          </a:p>
          <a:p>
            <a:pPr lvl="1"/>
            <a:r>
              <a:rPr lang="fr-FR" sz="2200"/>
              <a:t>Echec si le document n'est pas conforme</a:t>
            </a:r>
          </a:p>
          <a:p>
            <a:pPr lvl="1"/>
            <a:r>
              <a:rPr lang="fr-FR" sz="2200"/>
              <a:t>Il n’y a pas de contrôle de validité, mais les données perturbent l'affichage public en se collant au contenu de la balise EAD qui précède</a:t>
            </a:r>
            <a:endParaRPr lang="fr-FR"/>
          </a:p>
        </p:txBody>
      </p:sp>
      <p:sp>
        <p:nvSpPr>
          <p:cNvPr id="3" name="Espace réservé du numéro de diapositive 2">
            <a:extLst>
              <a:ext uri="{FF2B5EF4-FFF2-40B4-BE49-F238E27FC236}">
                <a16:creationId xmlns:a16="http://schemas.microsoft.com/office/drawing/2014/main" id="{8925BAC2-3AD1-EEAF-A37F-D92E0B52F497}"/>
              </a:ext>
            </a:extLst>
          </p:cNvPr>
          <p:cNvSpPr>
            <a:spLocks noGrp="1"/>
          </p:cNvSpPr>
          <p:nvPr>
            <p:ph type="sldNum" sz="quarter" idx="12"/>
          </p:nvPr>
        </p:nvSpPr>
        <p:spPr/>
        <p:txBody>
          <a:bodyPr/>
          <a:lstStyle/>
          <a:p>
            <a:fld id="{AD8045ED-DE0C-4527-8264-0379EF2BB254}" type="slidenum">
              <a:rPr lang="fr-FR" smtClean="0"/>
              <a:t>16</a:t>
            </a:fld>
            <a:endParaRPr lang="fr-FR"/>
          </a:p>
        </p:txBody>
      </p:sp>
      <p:sp>
        <p:nvSpPr>
          <p:cNvPr id="4" name="Titre 3">
            <a:extLst>
              <a:ext uri="{FF2B5EF4-FFF2-40B4-BE49-F238E27FC236}">
                <a16:creationId xmlns:a16="http://schemas.microsoft.com/office/drawing/2014/main" id="{253EAADC-E058-CD16-0A1E-0CD7DAB8ADC3}"/>
              </a:ext>
            </a:extLst>
          </p:cNvPr>
          <p:cNvSpPr>
            <a:spLocks noGrp="1"/>
          </p:cNvSpPr>
          <p:nvPr>
            <p:ph type="title"/>
          </p:nvPr>
        </p:nvSpPr>
        <p:spPr>
          <a:xfrm>
            <a:off x="749853" y="186825"/>
            <a:ext cx="7251148" cy="527538"/>
          </a:xfrm>
        </p:spPr>
        <p:txBody>
          <a:bodyPr/>
          <a:lstStyle/>
          <a:p>
            <a:r>
              <a:rPr lang="fr-FR"/>
              <a:t>Comment Calames gère l’XML et la DTD (2)</a:t>
            </a:r>
          </a:p>
        </p:txBody>
      </p:sp>
      <p:pic>
        <p:nvPicPr>
          <p:cNvPr id="6" name="Image 5">
            <a:extLst>
              <a:ext uri="{FF2B5EF4-FFF2-40B4-BE49-F238E27FC236}">
                <a16:creationId xmlns:a16="http://schemas.microsoft.com/office/drawing/2014/main" id="{21CFDA27-D51A-2752-6D9A-E1902FCD15D9}"/>
              </a:ext>
            </a:extLst>
          </p:cNvPr>
          <p:cNvPicPr>
            <a:picLocks noChangeAspect="1"/>
          </p:cNvPicPr>
          <p:nvPr/>
        </p:nvPicPr>
        <p:blipFill>
          <a:blip r:embed="rId3"/>
          <a:stretch>
            <a:fillRect/>
          </a:stretch>
        </p:blipFill>
        <p:spPr>
          <a:xfrm>
            <a:off x="3864862" y="1805028"/>
            <a:ext cx="4725301" cy="1945040"/>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16363257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Shape 1121"/>
          <p:cNvPicPr>
            <a:picLocks noGrp="1"/>
          </p:cNvPicPr>
          <p:nvPr>
            <p:ph type="body" idx="1"/>
          </p:nvPr>
        </p:nvPicPr>
        <p:blipFill>
          <a:blip r:embed="rId3">
            <a:alphaModFix/>
          </a:blip>
          <a:stretch/>
        </p:blipFill>
        <p:spPr bwMode="auto">
          <a:xfrm>
            <a:off x="4284662" y="1216025"/>
            <a:ext cx="4819649" cy="5453062"/>
          </a:xfrm>
          <a:prstGeom prst="rect">
            <a:avLst/>
          </a:prstGeom>
          <a:noFill/>
          <a:ln>
            <a:noFill/>
          </a:ln>
          <a:effectLst>
            <a:outerShdw blurRad="50800" dist="38100" dir="13500000" algn="br" rotWithShape="0">
              <a:prstClr val="black">
                <a:alpha val="40000"/>
              </a:prstClr>
            </a:outerShdw>
          </a:effectLst>
        </p:spPr>
      </p:pic>
      <p:sp>
        <p:nvSpPr>
          <p:cNvPr id="5" name="Shape 1122"/>
          <p:cNvSpPr>
            <a:spLocks/>
          </p:cNvSpPr>
          <p:nvPr/>
        </p:nvSpPr>
        <p:spPr bwMode="auto">
          <a:xfrm>
            <a:off x="683568" y="188640"/>
            <a:ext cx="7334365" cy="620688"/>
          </a:xfrm>
          <a:prstGeom prst="rect">
            <a:avLst/>
          </a:prstGeom>
          <a:noFill/>
          <a:ln w="9525" cap="flat" cmpd="sng">
            <a:noFill/>
            <a:prstDash val="solid"/>
            <a:round/>
            <a:headEnd type="none" w="med" len="med"/>
            <a:tailEnd type="none" w="med" len="med"/>
          </a:ln>
        </p:spPr>
        <p:txBody>
          <a:bodyPr lIns="90000" tIns="46800" rIns="90000" bIns="46800" anchor="t" anchorCtr="0">
            <a:noAutofit/>
          </a:bodyPr>
          <a:lstStyle/>
          <a:p>
            <a:pPr lvl="0" algn="r" defTabSz="342900">
              <a:spcBef>
                <a:spcPct val="0"/>
              </a:spcBef>
              <a:buSzPct val="25000"/>
              <a:defRPr/>
            </a:pPr>
            <a:r>
              <a:rPr lang="fr-FR" sz="2100" b="1" i="1">
                <a:solidFill>
                  <a:schemeClr val="tx2"/>
                </a:solidFill>
                <a:latin typeface="Arial Narrow" panose="020B0606020202030204" pitchFamily="34" charset="0"/>
                <a:ea typeface="+mj-ea"/>
                <a:cs typeface="+mj-cs"/>
              </a:rPr>
              <a:t>Astuce : Rafraîchir la liste </a:t>
            </a:r>
            <a:endParaRPr sz="2100" b="1" i="1">
              <a:solidFill>
                <a:schemeClr val="tx2"/>
              </a:solidFill>
              <a:latin typeface="Arial Narrow" panose="020B0606020202030204" pitchFamily="34" charset="0"/>
              <a:ea typeface="+mj-ea"/>
              <a:cs typeface="+mj-cs"/>
            </a:endParaRPr>
          </a:p>
        </p:txBody>
      </p:sp>
      <p:sp>
        <p:nvSpPr>
          <p:cNvPr id="6" name="Shape 1123"/>
          <p:cNvSpPr>
            <a:spLocks/>
          </p:cNvSpPr>
          <p:nvPr/>
        </p:nvSpPr>
        <p:spPr bwMode="auto">
          <a:xfrm>
            <a:off x="395287" y="1484312"/>
            <a:ext cx="3816349" cy="4608512"/>
          </a:xfrm>
          <a:prstGeom prst="rect">
            <a:avLst/>
          </a:prstGeom>
          <a:noFill/>
          <a:ln>
            <a:noFill/>
          </a:ln>
        </p:spPr>
        <p:txBody>
          <a:bodyPr lIns="90000" tIns="46800" rIns="90000" bIns="46800" anchor="t" anchorCtr="0">
            <a:noAutofit/>
          </a:bodyPr>
          <a:lstStyle/>
          <a:p>
            <a:pPr marL="341313" marR="0" lvl="0" indent="-163513" algn="l">
              <a:spcBef>
                <a:spcPts val="0"/>
              </a:spcBef>
              <a:spcAft>
                <a:spcPts val="0"/>
              </a:spcAft>
              <a:buClr>
                <a:schemeClr val="dk1"/>
              </a:buClr>
              <a:buFont typeface="Times New Roman"/>
              <a:buNone/>
              <a:defRPr/>
            </a:pPr>
            <a:endParaRPr sz="2800" b="0" i="0" u="none" strike="noStrike" cap="none">
              <a:solidFill>
                <a:srgbClr val="000000"/>
              </a:solidFill>
              <a:latin typeface="Calibri"/>
              <a:ea typeface="Calibri"/>
              <a:cs typeface="Calibri"/>
            </a:endParaRPr>
          </a:p>
        </p:txBody>
      </p:sp>
      <p:sp>
        <p:nvSpPr>
          <p:cNvPr id="2" name="Espace réservé du numéro de diapositive 2">
            <a:extLst>
              <a:ext uri="{FF2B5EF4-FFF2-40B4-BE49-F238E27FC236}">
                <a16:creationId xmlns:a16="http://schemas.microsoft.com/office/drawing/2014/main" id="{B48029F1-852A-AE85-BEF5-1E6C785A5CCC}"/>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160</a:t>
            </a:fld>
            <a:endParaRPr lang="fr-FR"/>
          </a:p>
        </p:txBody>
      </p:sp>
      <p:sp>
        <p:nvSpPr>
          <p:cNvPr id="3" name="Espace réservé du contenu 1">
            <a:extLst>
              <a:ext uri="{FF2B5EF4-FFF2-40B4-BE49-F238E27FC236}">
                <a16:creationId xmlns:a16="http://schemas.microsoft.com/office/drawing/2014/main" id="{D0BA972D-3212-7C05-EE11-171969DED6A9}"/>
              </a:ext>
            </a:extLst>
          </p:cNvPr>
          <p:cNvSpPr txBox="1">
            <a:spLocks/>
          </p:cNvSpPr>
          <p:nvPr/>
        </p:nvSpPr>
        <p:spPr>
          <a:xfrm>
            <a:off x="39689" y="1667669"/>
            <a:ext cx="3968107" cy="4528850"/>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spcAft>
                <a:spcPts val="600"/>
              </a:spcAft>
            </a:pPr>
            <a:r>
              <a:rPr lang="fr-FR" sz="2400">
                <a:solidFill>
                  <a:schemeClr val="tx1"/>
                </a:solidFill>
              </a:rPr>
              <a:t>Pour </a:t>
            </a:r>
            <a:r>
              <a:rPr lang="fr-FR" sz="2400">
                <a:solidFill>
                  <a:srgbClr val="F79646"/>
                </a:solidFill>
              </a:rPr>
              <a:t>réactualiser l’affichage de la hiérarchie dans l’arbre de gauche</a:t>
            </a:r>
          </a:p>
          <a:p>
            <a:pPr lvl="2">
              <a:spcAft>
                <a:spcPts val="600"/>
              </a:spcAft>
            </a:pPr>
            <a:r>
              <a:rPr lang="fr-FR" sz="2000">
                <a:solidFill>
                  <a:schemeClr val="tx1"/>
                </a:solidFill>
              </a:rPr>
              <a:t>Clic Droit depuis n’importe quel niveau de l’arbre + « Déplier (rafraîchir la liste) »</a:t>
            </a:r>
            <a:endParaRPr lang="fr-FR" sz="2000"/>
          </a:p>
          <a:p>
            <a:pPr lvl="1">
              <a:spcAft>
                <a:spcPts val="600"/>
              </a:spcAft>
              <a:buFont typeface="Wingdings" panose="05000000000000000000" pitchFamily="2" charset="2"/>
              <a:buChar char="è"/>
            </a:pPr>
            <a:r>
              <a:rPr lang="fr-FR">
                <a:solidFill>
                  <a:schemeClr val="tx1"/>
                </a:solidFill>
                <a:sym typeface="Wingdings" panose="05000000000000000000" pitchFamily="2" charset="2"/>
              </a:rPr>
              <a:t> Peut s’avérer nécessaire après plusieurs modification de structures qui ne semble pas prise en compte</a:t>
            </a:r>
          </a:p>
          <a:p>
            <a:pPr lvl="1">
              <a:spcAft>
                <a:spcPts val="600"/>
              </a:spcAft>
              <a:buFont typeface="Wingdings" panose="05000000000000000000" pitchFamily="2" charset="2"/>
              <a:buChar char="è"/>
            </a:pPr>
            <a:r>
              <a:rPr lang="fr-FR">
                <a:solidFill>
                  <a:srgbClr val="C00000"/>
                </a:solidFill>
                <a:sym typeface="Wingdings" panose="05000000000000000000" pitchFamily="2" charset="2"/>
              </a:rPr>
              <a:t>         N’est possible que si on est pas en édition</a:t>
            </a:r>
            <a:endParaRPr lang="fr-FR">
              <a:solidFill>
                <a:srgbClr val="C00000"/>
              </a:solidFill>
            </a:endParaRPr>
          </a:p>
        </p:txBody>
      </p:sp>
      <p:pic>
        <p:nvPicPr>
          <p:cNvPr id="8" name="Shape 1113">
            <a:extLst>
              <a:ext uri="{FF2B5EF4-FFF2-40B4-BE49-F238E27FC236}">
                <a16:creationId xmlns:a16="http://schemas.microsoft.com/office/drawing/2014/main" id="{E8F8ECCA-38D8-447C-C903-C8F1543A040C}"/>
              </a:ext>
            </a:extLst>
          </p:cNvPr>
          <p:cNvPicPr>
            <a:picLocks noChangeAspect="1"/>
          </p:cNvPicPr>
          <p:nvPr/>
        </p:nvPicPr>
        <p:blipFill>
          <a:blip r:embed="rId4">
            <a:alphaModFix/>
          </a:blip>
          <a:stretch/>
        </p:blipFill>
        <p:spPr bwMode="auto">
          <a:xfrm>
            <a:off x="800958" y="5373688"/>
            <a:ext cx="354888" cy="295775"/>
          </a:xfrm>
          <a:prstGeom prst="rect">
            <a:avLst/>
          </a:prstGeom>
          <a:noFill/>
          <a:ln>
            <a:noFill/>
          </a:ln>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hape 264"/>
          <p:cNvSpPr>
            <a:spLocks noGrp="1"/>
          </p:cNvSpPr>
          <p:nvPr>
            <p:ph type="title"/>
          </p:nvPr>
        </p:nvSpPr>
        <p:spPr/>
        <p:txBody>
          <a:bodyPr/>
          <a:lstStyle/>
          <a:p>
            <a:pPr lvl="0"/>
            <a:r>
              <a:rPr lang="fr-FR"/>
              <a:t>              Le choix d'un format de description : EAD</a:t>
            </a:r>
          </a:p>
        </p:txBody>
      </p:sp>
      <p:sp>
        <p:nvSpPr>
          <p:cNvPr id="2" name="Espace réservé du numéro de diapositive 2">
            <a:extLst>
              <a:ext uri="{FF2B5EF4-FFF2-40B4-BE49-F238E27FC236}">
                <a16:creationId xmlns:a16="http://schemas.microsoft.com/office/drawing/2014/main" id="{6B2E28C2-9FC7-8B52-8C14-22B722DE8F65}"/>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17</a:t>
            </a:fld>
            <a:endParaRPr lang="fr-FR"/>
          </a:p>
        </p:txBody>
      </p:sp>
      <p:sp>
        <p:nvSpPr>
          <p:cNvPr id="3" name="Shape 271">
            <a:extLst>
              <a:ext uri="{FF2B5EF4-FFF2-40B4-BE49-F238E27FC236}">
                <a16:creationId xmlns:a16="http://schemas.microsoft.com/office/drawing/2014/main" id="{BCA5CB10-C821-B911-A7D6-82B5D7BB5FC2}"/>
              </a:ext>
            </a:extLst>
          </p:cNvPr>
          <p:cNvSpPr txBox="1">
            <a:spLocks/>
          </p:cNvSpPr>
          <p:nvPr/>
        </p:nvSpPr>
        <p:spPr bwMode="auto">
          <a:xfrm>
            <a:off x="673736" y="1181654"/>
            <a:ext cx="8229600" cy="5282157"/>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fr-FR"/>
              <a:t>EAD est un format analytique, fidèle au principe de description unique de la norme ISAD(G) </a:t>
            </a:r>
          </a:p>
          <a:p>
            <a:pPr lvl="1"/>
            <a:r>
              <a:rPr lang="fr-FR" sz="2200">
                <a:sym typeface="Wingdings" panose="05000000000000000000" pitchFamily="2" charset="2"/>
              </a:rPr>
              <a:t>La philosophie d'EAD en bibliothèque et dans Calames vise à ne pas se limiter à un niveau synthétique courant dans les services d'archives</a:t>
            </a:r>
          </a:p>
          <a:p>
            <a:pPr marL="342900" lvl="1" indent="0">
              <a:buNone/>
            </a:pPr>
            <a:endParaRPr lang="fr-FR"/>
          </a:p>
          <a:p>
            <a:pPr>
              <a:buClr>
                <a:srgbClr val="C00000"/>
              </a:buClr>
              <a:buSzPct val="100000"/>
              <a:buFont typeface="Wingdings" panose="05000000000000000000" pitchFamily="2" charset="2"/>
              <a:buChar char="è"/>
            </a:pPr>
            <a:r>
              <a:rPr lang="fr-FR" i="0">
                <a:solidFill>
                  <a:schemeClr val="tx1"/>
                </a:solidFill>
                <a:sym typeface="Wingdings" panose="05000000000000000000" pitchFamily="2" charset="2"/>
              </a:rPr>
              <a:t>Le </a:t>
            </a:r>
            <a:r>
              <a:rPr lang="fr-FR" i="0">
                <a:solidFill>
                  <a:srgbClr val="C00000"/>
                </a:solidFill>
                <a:sym typeface="Wingdings" panose="05000000000000000000" pitchFamily="2" charset="2"/>
              </a:rPr>
              <a:t>fonds</a:t>
            </a:r>
            <a:r>
              <a:rPr lang="fr-FR" i="0">
                <a:solidFill>
                  <a:schemeClr val="tx1"/>
                </a:solidFill>
                <a:sym typeface="Wingdings" panose="05000000000000000000" pitchFamily="2" charset="2"/>
              </a:rPr>
              <a:t> est l'unité de base : le principe est un document EAD ou un fichier EAD par fonds</a:t>
            </a:r>
          </a:p>
          <a:p>
            <a:pPr lvl="1">
              <a:buSzPct val="100000"/>
              <a:buFont typeface="Arial" panose="020B0604020202020204" pitchFamily="34" charset="0"/>
              <a:buChar char="•"/>
            </a:pPr>
            <a:r>
              <a:rPr lang="fr-FR" sz="2200">
                <a:sym typeface="Wingdings" panose="05000000000000000000" pitchFamily="2" charset="2"/>
              </a:rPr>
              <a:t>Exception : si la taille de l'instrument de recherche propre à un fonds dépasse la limite technique de Calames (3,5 Mo/fichier EAD) =&gt; création de plusieurs fichiers liés entre eux </a:t>
            </a:r>
          </a:p>
          <a:p>
            <a:pPr marL="342900" lvl="1" indent="0">
              <a:buClr>
                <a:srgbClr val="C00000"/>
              </a:buClr>
              <a:buSzPct val="100000"/>
              <a:buNone/>
            </a:pPr>
            <a:endParaRPr lang="fr-FR" i="0">
              <a:solidFill>
                <a:schemeClr val="tx1"/>
              </a:solidFill>
              <a:sym typeface="Wingdings" panose="05000000000000000000" pitchFamily="2" charset="2"/>
            </a:endParaRPr>
          </a:p>
          <a:p>
            <a:pPr>
              <a:buClr>
                <a:srgbClr val="C00000"/>
              </a:buClr>
              <a:buSzPct val="100000"/>
              <a:buFont typeface="Wingdings" panose="05000000000000000000" pitchFamily="2" charset="2"/>
              <a:buChar char="è"/>
            </a:pPr>
            <a:r>
              <a:rPr lang="fr-FR" i="0">
                <a:solidFill>
                  <a:schemeClr val="tx1"/>
                </a:solidFill>
                <a:sym typeface="Wingdings" panose="05000000000000000000" pitchFamily="2" charset="2"/>
              </a:rPr>
              <a:t>On ne crée pas un fichier EAD pour un manuscrit isolé</a:t>
            </a:r>
          </a:p>
          <a:p>
            <a:pPr>
              <a:buClr>
                <a:srgbClr val="C00000"/>
              </a:buClr>
              <a:buSzPct val="100000"/>
              <a:buFont typeface="Arial" panose="020B0604020202020204" pitchFamily="34" charset="0"/>
              <a:buChar char="•"/>
            </a:pPr>
            <a:endParaRPr lang="fr-FR" i="0">
              <a:solidFill>
                <a:schemeClr val="tx1"/>
              </a:solidFill>
              <a:sym typeface="Wingdings" panose="05000000000000000000" pitchFamily="2" charset="2"/>
            </a:endParaRPr>
          </a:p>
          <a:p>
            <a:pPr lvl="1"/>
            <a:endParaRPr lang="fr-FR"/>
          </a:p>
        </p:txBody>
      </p:sp>
      <p:sp>
        <p:nvSpPr>
          <p:cNvPr id="5" name="Espace réservé du pied de page 3">
            <a:extLst>
              <a:ext uri="{FF2B5EF4-FFF2-40B4-BE49-F238E27FC236}">
                <a16:creationId xmlns:a16="http://schemas.microsoft.com/office/drawing/2014/main" id="{20E25722-25BF-4457-29F7-65A9DAF7B241}"/>
              </a:ext>
            </a:extLst>
          </p:cNvPr>
          <p:cNvSpPr txBox="1">
            <a:spLocks/>
          </p:cNvSpPr>
          <p:nvPr/>
        </p:nvSpPr>
        <p:spPr bwMode="auto">
          <a:xfrm>
            <a:off x="899592" y="6428579"/>
            <a:ext cx="7128792"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https://documentation.abes.fr/aidecalames/manuelcatalogageead/index.html#QuandCreerNouvelleInstance</a:t>
            </a:r>
          </a:p>
        </p:txBody>
      </p:sp>
    </p:spTree>
    <p:extLst>
      <p:ext uri="{BB962C8B-B14F-4D97-AF65-F5344CB8AC3E}">
        <p14:creationId xmlns:p14="http://schemas.microsoft.com/office/powerpoint/2010/main" val="1118202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413951-30AE-616C-FAFB-5B8C01667A97}"/>
              </a:ext>
            </a:extLst>
          </p:cNvPr>
          <p:cNvSpPr>
            <a:spLocks noGrp="1"/>
          </p:cNvSpPr>
          <p:nvPr>
            <p:ph type="ctrTitle"/>
          </p:nvPr>
        </p:nvSpPr>
        <p:spPr>
          <a:xfrm>
            <a:off x="0" y="1952058"/>
            <a:ext cx="8214902" cy="1470025"/>
          </a:xfrm>
        </p:spPr>
        <p:txBody>
          <a:bodyPr/>
          <a:lstStyle/>
          <a:p>
            <a:r>
              <a:rPr lang="fr-FR"/>
              <a:t>2- Calames dans son contexte institutionnel</a:t>
            </a:r>
          </a:p>
        </p:txBody>
      </p:sp>
      <p:sp>
        <p:nvSpPr>
          <p:cNvPr id="3" name="Sous-titre 2">
            <a:extLst>
              <a:ext uri="{FF2B5EF4-FFF2-40B4-BE49-F238E27FC236}">
                <a16:creationId xmlns:a16="http://schemas.microsoft.com/office/drawing/2014/main" id="{06213428-0DCA-F2FC-0E4D-D8371AA499F7}"/>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175958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algn="just"/>
            <a:r>
              <a:rPr lang="fr-FR"/>
              <a:t>CGM : 2001, début du projet d’informatisation du catalogue général des manuscrits (Culture + MENESR)</a:t>
            </a:r>
          </a:p>
          <a:p>
            <a:pPr marL="191700" indent="0" algn="just">
              <a:spcBef>
                <a:spcPts val="1800"/>
              </a:spcBef>
              <a:buNone/>
            </a:pPr>
            <a:r>
              <a:rPr lang="fr-FR" b="0" i="0">
                <a:solidFill>
                  <a:schemeClr val="tx1"/>
                </a:solidFill>
                <a:sym typeface="Wingdings" panose="05000000000000000000" pitchFamily="2" charset="2"/>
              </a:rPr>
              <a:t></a:t>
            </a:r>
            <a:r>
              <a:rPr lang="fr-FR" sz="2200" b="0" i="0">
                <a:solidFill>
                  <a:schemeClr val="tx1"/>
                </a:solidFill>
                <a:sym typeface="Wingdings" panose="05000000000000000000" pitchFamily="2" charset="2"/>
              </a:rPr>
              <a:t> </a:t>
            </a:r>
            <a:r>
              <a:rPr lang="fr-FR" sz="2200" b="0" i="0">
                <a:solidFill>
                  <a:schemeClr val="tx1"/>
                </a:solidFill>
              </a:rPr>
              <a:t>36 000 notices de manuscrits issues du CGM </a:t>
            </a:r>
            <a:r>
              <a:rPr lang="fr-FR" sz="2200" b="0" i="0" err="1">
                <a:solidFill>
                  <a:schemeClr val="tx1"/>
                </a:solidFill>
              </a:rPr>
              <a:t>rétroconverties</a:t>
            </a:r>
            <a:r>
              <a:rPr lang="fr-FR" sz="2200" b="0" i="0">
                <a:solidFill>
                  <a:schemeClr val="tx1"/>
                </a:solidFill>
              </a:rPr>
              <a:t> pour l’ESR</a:t>
            </a:r>
          </a:p>
          <a:p>
            <a:pPr algn="just"/>
            <a:endParaRPr lang="fr-FR"/>
          </a:p>
          <a:p>
            <a:pPr marL="191700" indent="0" algn="just">
              <a:buNone/>
            </a:pPr>
            <a:endParaRPr lang="fr-FR"/>
          </a:p>
          <a:p>
            <a:pPr algn="just"/>
            <a:r>
              <a:rPr lang="fr-FR"/>
              <a:t>PALME : Répertoire des manuscrits littéraires français du 20</a:t>
            </a:r>
            <a:r>
              <a:rPr lang="fr-FR" baseline="30000"/>
              <a:t>e</a:t>
            </a:r>
            <a:r>
              <a:rPr lang="fr-FR"/>
              <a:t> siècle, achevé en 2006</a:t>
            </a:r>
          </a:p>
          <a:p>
            <a:pPr algn="just"/>
            <a:endParaRPr lang="fr-FR"/>
          </a:p>
          <a:p>
            <a:pPr marL="191700" indent="0" algn="just">
              <a:buNone/>
            </a:pPr>
            <a:r>
              <a:rPr lang="fr-FR" sz="2200" i="0">
                <a:solidFill>
                  <a:schemeClr val="tx1"/>
                </a:solidFill>
                <a:sym typeface="Wingdings" panose="05000000000000000000" pitchFamily="2" charset="2"/>
              </a:rPr>
              <a:t> </a:t>
            </a:r>
            <a:r>
              <a:rPr lang="fr-FR" sz="2200" b="0" i="0">
                <a:solidFill>
                  <a:schemeClr val="tx1"/>
                </a:solidFill>
              </a:rPr>
              <a:t>Conversion des notices PALME d’</a:t>
            </a:r>
            <a:r>
              <a:rPr lang="fr-FR" sz="2200" b="0" i="0" err="1">
                <a:solidFill>
                  <a:schemeClr val="tx1"/>
                </a:solidFill>
              </a:rPr>
              <a:t>Intermarc</a:t>
            </a:r>
            <a:r>
              <a:rPr lang="fr-FR" sz="2200" b="0" i="0">
                <a:solidFill>
                  <a:schemeClr val="tx1"/>
                </a:solidFill>
              </a:rPr>
              <a:t> vers EAD effectuée par la BnF</a:t>
            </a:r>
          </a:p>
          <a:p>
            <a:pPr algn="just"/>
            <a:endParaRPr lang="fr-FR" sz="2200" b="0" i="0">
              <a:solidFill>
                <a:schemeClr val="tx1"/>
              </a:solidFill>
            </a:endParaRPr>
          </a:p>
          <a:p>
            <a:pPr marL="191700" indent="0" algn="just">
              <a:buNone/>
            </a:pPr>
            <a:r>
              <a:rPr lang="fr-FR" sz="2200" b="0" i="0">
                <a:solidFill>
                  <a:schemeClr val="tx1"/>
                </a:solidFill>
                <a:sym typeface="Wingdings" panose="05000000000000000000" pitchFamily="2" charset="2"/>
              </a:rPr>
              <a:t> </a:t>
            </a:r>
            <a:r>
              <a:rPr lang="fr-FR" sz="2200" b="0" i="0">
                <a:solidFill>
                  <a:schemeClr val="tx1"/>
                </a:solidFill>
              </a:rPr>
              <a:t>40 000 notices PALME signalent des manuscrits conservés par des établissements de l’ESR</a:t>
            </a:r>
          </a:p>
        </p:txBody>
      </p:sp>
      <p:sp>
        <p:nvSpPr>
          <p:cNvPr id="3" name="Espace réservé du numéro de diapositive 2"/>
          <p:cNvSpPr>
            <a:spLocks noGrp="1"/>
          </p:cNvSpPr>
          <p:nvPr>
            <p:ph type="sldNum" sz="quarter" idx="12"/>
          </p:nvPr>
        </p:nvSpPr>
        <p:spPr/>
        <p:txBody>
          <a:bodyPr/>
          <a:lstStyle/>
          <a:p>
            <a:fld id="{AD8045ED-DE0C-4527-8264-0379EF2BB254}" type="slidenum">
              <a:rPr lang="fr-FR" smtClean="0"/>
              <a:t>19</a:t>
            </a:fld>
            <a:endParaRPr lang="fr-FR"/>
          </a:p>
        </p:txBody>
      </p:sp>
      <p:sp>
        <p:nvSpPr>
          <p:cNvPr id="4" name="Titre 3"/>
          <p:cNvSpPr>
            <a:spLocks noGrp="1"/>
          </p:cNvSpPr>
          <p:nvPr>
            <p:ph type="title"/>
          </p:nvPr>
        </p:nvSpPr>
        <p:spPr/>
        <p:txBody>
          <a:bodyPr/>
          <a:lstStyle/>
          <a:p>
            <a:r>
              <a:rPr lang="fr-FR"/>
              <a:t>Aux origines : les données </a:t>
            </a:r>
            <a:r>
              <a:rPr lang="fr-FR" err="1"/>
              <a:t>rétroconverties</a:t>
            </a:r>
            <a:r>
              <a:rPr lang="fr-FR"/>
              <a:t> CGM et PALME</a:t>
            </a:r>
          </a:p>
        </p:txBody>
      </p:sp>
      <p:sp>
        <p:nvSpPr>
          <p:cNvPr id="5" name="Espace réservé du pied de page 3">
            <a:extLst>
              <a:ext uri="{FF2B5EF4-FFF2-40B4-BE49-F238E27FC236}">
                <a16:creationId xmlns:a16="http://schemas.microsoft.com/office/drawing/2014/main" id="{88895814-B113-F7B1-0A63-B74C74B1B889}"/>
              </a:ext>
            </a:extLst>
          </p:cNvPr>
          <p:cNvSpPr txBox="1">
            <a:spLocks/>
          </p:cNvSpPr>
          <p:nvPr/>
        </p:nvSpPr>
        <p:spPr bwMode="auto">
          <a:xfrm>
            <a:off x="899592" y="6428579"/>
            <a:ext cx="7128792"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https://documentation.abes.fr/aidecalames/manuelcatalogageead/index.html#RepriseRetro</a:t>
            </a:r>
          </a:p>
        </p:txBody>
      </p:sp>
    </p:spTree>
    <p:extLst>
      <p:ext uri="{BB962C8B-B14F-4D97-AF65-F5344CB8AC3E}">
        <p14:creationId xmlns:p14="http://schemas.microsoft.com/office/powerpoint/2010/main" val="1297556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5EDED5-8939-22F3-5404-39954D0E9DB6}"/>
              </a:ext>
            </a:extLst>
          </p:cNvPr>
          <p:cNvSpPr>
            <a:spLocks noGrp="1"/>
          </p:cNvSpPr>
          <p:nvPr>
            <p:ph type="title"/>
          </p:nvPr>
        </p:nvSpPr>
        <p:spPr>
          <a:xfrm>
            <a:off x="722313" y="4406900"/>
            <a:ext cx="7772400" cy="1362075"/>
          </a:xfrm>
        </p:spPr>
        <p:txBody>
          <a:bodyPr/>
          <a:lstStyle/>
          <a:p>
            <a:r>
              <a:rPr lang="fr-FR"/>
              <a:t>Tour de table</a:t>
            </a:r>
          </a:p>
        </p:txBody>
      </p:sp>
      <p:sp>
        <p:nvSpPr>
          <p:cNvPr id="3" name="Espace réservé du texte 2">
            <a:extLst>
              <a:ext uri="{FF2B5EF4-FFF2-40B4-BE49-F238E27FC236}">
                <a16:creationId xmlns:a16="http://schemas.microsoft.com/office/drawing/2014/main" id="{E9C4A9BC-4D9E-F87C-9D00-C1AC1CA9F58C}"/>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FD31C828-57C9-BA1B-CFED-52E236838B49}"/>
              </a:ext>
            </a:extLst>
          </p:cNvPr>
          <p:cNvSpPr>
            <a:spLocks noGrp="1"/>
          </p:cNvSpPr>
          <p:nvPr>
            <p:ph type="sldNum" sz="quarter" idx="12"/>
          </p:nvPr>
        </p:nvSpPr>
        <p:spPr/>
        <p:txBody>
          <a:bodyPr/>
          <a:lstStyle/>
          <a:p>
            <a:fld id="{AD8045ED-DE0C-4527-8264-0379EF2BB254}" type="slidenum">
              <a:rPr lang="fr-FR" smtClean="0"/>
              <a:t>2</a:t>
            </a:fld>
            <a:endParaRPr lang="fr-FR"/>
          </a:p>
        </p:txBody>
      </p:sp>
    </p:spTree>
    <p:extLst>
      <p:ext uri="{BB962C8B-B14F-4D97-AF65-F5344CB8AC3E}">
        <p14:creationId xmlns:p14="http://schemas.microsoft.com/office/powerpoint/2010/main" val="2917242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a:t>2006 : décision de développer un outil uniquement pour l’ESR, projet confié à l’Abes</a:t>
            </a:r>
          </a:p>
          <a:p>
            <a:pPr lvl="1"/>
            <a:r>
              <a:rPr lang="fr-FR" sz="2200"/>
              <a:t>Le Sous-groupe ESR du projet d’informatisation du CGM devient le GT Calames lors du développement de cet outil</a:t>
            </a:r>
          </a:p>
          <a:p>
            <a:pPr lvl="1"/>
            <a:endParaRPr lang="fr-FR"/>
          </a:p>
          <a:p>
            <a:pPr lvl="1"/>
            <a:endParaRPr lang="fr-FR"/>
          </a:p>
          <a:p>
            <a:r>
              <a:rPr lang="fr-FR"/>
              <a:t>Dès l'origine un groupe de 10 établissements suit de près le développement de l'outil</a:t>
            </a:r>
          </a:p>
          <a:p>
            <a:pPr lvl="1"/>
            <a:r>
              <a:rPr lang="fr-FR" sz="2200"/>
              <a:t>Il apporte l’expérience de la gestion des fonds qui manquait à l’Abes</a:t>
            </a:r>
          </a:p>
          <a:p>
            <a:pPr lvl="1"/>
            <a:r>
              <a:rPr lang="fr-FR" sz="2200"/>
              <a:t>Il contribue à la relecture et à la correction des données produites dans le cadre de la </a:t>
            </a:r>
            <a:r>
              <a:rPr lang="fr-FR" sz="2200" err="1"/>
              <a:t>rétroconversion</a:t>
            </a:r>
            <a:r>
              <a:rPr lang="fr-FR" sz="2200"/>
              <a:t> du CGM</a:t>
            </a:r>
          </a:p>
          <a:p>
            <a:pPr lvl="1"/>
            <a:r>
              <a:rPr lang="fr-FR" sz="2200"/>
              <a:t>Il contribue aux spécifications et aux tests de l’interface de catalogage et de l’interface publique de Calames </a:t>
            </a:r>
          </a:p>
        </p:txBody>
      </p:sp>
      <p:sp>
        <p:nvSpPr>
          <p:cNvPr id="3" name="Espace réservé du numéro de diapositive 2"/>
          <p:cNvSpPr>
            <a:spLocks noGrp="1"/>
          </p:cNvSpPr>
          <p:nvPr>
            <p:ph type="sldNum" sz="quarter" idx="12"/>
          </p:nvPr>
        </p:nvSpPr>
        <p:spPr/>
        <p:txBody>
          <a:bodyPr/>
          <a:lstStyle/>
          <a:p>
            <a:fld id="{AD8045ED-DE0C-4527-8264-0379EF2BB254}" type="slidenum">
              <a:rPr lang="fr-FR" smtClean="0"/>
              <a:t>20</a:t>
            </a:fld>
            <a:endParaRPr lang="fr-FR"/>
          </a:p>
        </p:txBody>
      </p:sp>
      <p:sp>
        <p:nvSpPr>
          <p:cNvPr id="4" name="Titre 3"/>
          <p:cNvSpPr>
            <a:spLocks noGrp="1"/>
          </p:cNvSpPr>
          <p:nvPr>
            <p:ph type="title"/>
          </p:nvPr>
        </p:nvSpPr>
        <p:spPr/>
        <p:txBody>
          <a:bodyPr/>
          <a:lstStyle/>
          <a:p>
            <a:r>
              <a:rPr lang="fr-FR"/>
              <a:t>Un outil développé pour et avec les établissements de l’ESR</a:t>
            </a:r>
          </a:p>
        </p:txBody>
      </p:sp>
      <p:sp>
        <p:nvSpPr>
          <p:cNvPr id="5" name="Espace réservé du pied de page 3">
            <a:extLst>
              <a:ext uri="{FF2B5EF4-FFF2-40B4-BE49-F238E27FC236}">
                <a16:creationId xmlns:a16="http://schemas.microsoft.com/office/drawing/2014/main" id="{FCD996AC-9448-D59F-AAC1-6BC0E5C46894}"/>
              </a:ext>
            </a:extLst>
          </p:cNvPr>
          <p:cNvSpPr txBox="1">
            <a:spLocks/>
          </p:cNvSpPr>
          <p:nvPr/>
        </p:nvSpPr>
        <p:spPr bwMode="auto">
          <a:xfrm>
            <a:off x="517366" y="6015391"/>
            <a:ext cx="7483635" cy="84260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fr-FR" sz="1050" b="1" i="1">
                <a:solidFill>
                  <a:schemeClr val="tx2"/>
                </a:solidFill>
                <a:latin typeface="Arial Narrow" panose="020B0606020202030204" pitchFamily="34" charset="0"/>
              </a:rPr>
              <a:t>Voir le début du parcours d’introduction </a:t>
            </a:r>
            <a:r>
              <a:rPr lang="fr-FR" sz="1050" i="1">
                <a:solidFill>
                  <a:schemeClr val="tx2"/>
                </a:solidFill>
                <a:latin typeface="Arial Narrow" panose="020B0606020202030204" pitchFamily="34" charset="0"/>
              </a:rPr>
              <a:t>: https://moodle.abes.fr/course/view.php?id=6</a:t>
            </a:r>
          </a:p>
          <a:p>
            <a:pPr algn="r">
              <a:defRPr/>
            </a:pPr>
            <a:r>
              <a:rPr lang="fr-FR" sz="1050" b="1" i="1">
                <a:solidFill>
                  <a:schemeClr val="tx2"/>
                </a:solidFill>
                <a:latin typeface="Arial Narrow" panose="020B0606020202030204" pitchFamily="34" charset="0"/>
              </a:rPr>
              <a:t>Histoire de Calames et ses objectifs à son lancement dans Arabesques (2008) : </a:t>
            </a:r>
            <a:r>
              <a:rPr lang="fr-FR" sz="1050">
                <a:solidFill>
                  <a:schemeClr val="tx2"/>
                </a:solidFill>
                <a:latin typeface="Arial Narrow" panose="020B0606020202030204" pitchFamily="34" charset="0"/>
                <a:hlinkClick r:id="rId3">
                  <a:extLst>
                    <a:ext uri="{A12FA001-AC4F-418D-AE19-62706E023703}">
                      <ahyp:hlinkClr xmlns:ahyp="http://schemas.microsoft.com/office/drawing/2018/hyperlinkcolor" val="tx"/>
                    </a:ext>
                  </a:extLst>
                </a:hlinkClick>
              </a:rPr>
              <a:t>https://publications-prairial.fr/arabesques/index.php?id=2611</a:t>
            </a:r>
            <a:endParaRPr lang="fr-FR" sz="1050">
              <a:solidFill>
                <a:schemeClr val="tx2"/>
              </a:solidFill>
              <a:latin typeface="Arial Narrow" panose="020B0606020202030204" pitchFamily="34" charset="0"/>
            </a:endParaRPr>
          </a:p>
          <a:p>
            <a:pPr algn="r">
              <a:defRPr/>
            </a:pPr>
            <a:r>
              <a:rPr lang="fr-FR" sz="1050">
                <a:solidFill>
                  <a:schemeClr val="tx2"/>
                </a:solidFill>
                <a:latin typeface="Arial Narrow" panose="020B0606020202030204" pitchFamily="34" charset="0"/>
              </a:rPr>
              <a:t>Et https://publications-prairial.fr/arabesques/index.php?id=2543</a:t>
            </a:r>
          </a:p>
        </p:txBody>
      </p:sp>
    </p:spTree>
    <p:extLst>
      <p:ext uri="{BB962C8B-B14F-4D97-AF65-F5344CB8AC3E}">
        <p14:creationId xmlns:p14="http://schemas.microsoft.com/office/powerpoint/2010/main" val="3633634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181655"/>
            <a:ext cx="8229600" cy="4328496"/>
          </a:xfrm>
        </p:spPr>
        <p:txBody>
          <a:bodyPr/>
          <a:lstStyle/>
          <a:p>
            <a:pPr algn="just"/>
            <a:r>
              <a:rPr lang="fr-FR"/>
              <a:t>Le GT Calames continue de se réunir depuis 2008 (déploiement du 1</a:t>
            </a:r>
            <a:r>
              <a:rPr lang="fr-FR" baseline="30000"/>
              <a:t>er</a:t>
            </a:r>
            <a:r>
              <a:rPr lang="fr-FR"/>
              <a:t> cercle d’établissements dans Calames)</a:t>
            </a:r>
          </a:p>
          <a:p>
            <a:pPr algn="just"/>
            <a:endParaRPr lang="fr-FR"/>
          </a:p>
          <a:p>
            <a:pPr algn="just"/>
            <a:endParaRPr lang="fr-FR"/>
          </a:p>
          <a:p>
            <a:pPr algn="just"/>
            <a:r>
              <a:rPr lang="fr-FR"/>
              <a:t>Le GT apporte son expertise et partage ses pratiques sur différents sujets :</a:t>
            </a:r>
          </a:p>
          <a:p>
            <a:pPr lvl="1" algn="just"/>
            <a:r>
              <a:rPr lang="fr-FR" sz="2200"/>
              <a:t>Fonctionnalités à créer dans Calames</a:t>
            </a:r>
          </a:p>
          <a:p>
            <a:pPr lvl="1" algn="just"/>
            <a:r>
              <a:rPr lang="fr-FR" sz="2200"/>
              <a:t>Intégration de Calames à des flux entrants et sortants avec d’autres outils (gestion des collections, bibliothèque numérique,…)</a:t>
            </a:r>
          </a:p>
          <a:p>
            <a:pPr lvl="1" algn="just"/>
            <a:r>
              <a:rPr lang="fr-FR" sz="2200"/>
              <a:t>Evolution des pratiques de signalement</a:t>
            </a:r>
          </a:p>
          <a:p>
            <a:pPr lvl="1" algn="just"/>
            <a:r>
              <a:rPr lang="fr-FR" sz="2200"/>
              <a:t>Règles de catalogage particulières à Calames</a:t>
            </a:r>
          </a:p>
        </p:txBody>
      </p:sp>
      <p:sp>
        <p:nvSpPr>
          <p:cNvPr id="3" name="Espace réservé du numéro de diapositive 2"/>
          <p:cNvSpPr>
            <a:spLocks noGrp="1"/>
          </p:cNvSpPr>
          <p:nvPr>
            <p:ph type="sldNum" sz="quarter" idx="12"/>
          </p:nvPr>
        </p:nvSpPr>
        <p:spPr/>
        <p:txBody>
          <a:bodyPr/>
          <a:lstStyle/>
          <a:p>
            <a:fld id="{AD8045ED-DE0C-4527-8264-0379EF2BB254}" type="slidenum">
              <a:rPr lang="fr-FR" smtClean="0"/>
              <a:t>21</a:t>
            </a:fld>
            <a:endParaRPr lang="fr-FR"/>
          </a:p>
        </p:txBody>
      </p:sp>
      <p:sp>
        <p:nvSpPr>
          <p:cNvPr id="4" name="Titre 3"/>
          <p:cNvSpPr>
            <a:spLocks noGrp="1"/>
          </p:cNvSpPr>
          <p:nvPr>
            <p:ph type="title"/>
          </p:nvPr>
        </p:nvSpPr>
        <p:spPr/>
        <p:txBody>
          <a:bodyPr/>
          <a:lstStyle/>
          <a:p>
            <a:r>
              <a:rPr lang="fr-FR"/>
              <a:t>Le rôle du GT Calames aujourd’hui</a:t>
            </a:r>
          </a:p>
        </p:txBody>
      </p:sp>
      <p:sp>
        <p:nvSpPr>
          <p:cNvPr id="5" name="Espace réservé du pied de page 3">
            <a:extLst>
              <a:ext uri="{FF2B5EF4-FFF2-40B4-BE49-F238E27FC236}">
                <a16:creationId xmlns:a16="http://schemas.microsoft.com/office/drawing/2014/main" id="{6B6E3316-632F-9DF3-1FE1-1FAA5DC27AD0}"/>
              </a:ext>
            </a:extLst>
          </p:cNvPr>
          <p:cNvSpPr txBox="1">
            <a:spLocks/>
          </p:cNvSpPr>
          <p:nvPr/>
        </p:nvSpPr>
        <p:spPr bwMode="auto">
          <a:xfrm>
            <a:off x="872209" y="6207433"/>
            <a:ext cx="7128792" cy="621503"/>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fr-FR" sz="1050" b="1" i="1">
                <a:solidFill>
                  <a:schemeClr val="tx2"/>
                </a:solidFill>
                <a:latin typeface="Arial Narrow" panose="020B0606020202030204" pitchFamily="34" charset="0"/>
              </a:rPr>
              <a:t>Voir la charte  </a:t>
            </a:r>
            <a:r>
              <a:rPr lang="fr-FR" sz="1050">
                <a:solidFill>
                  <a:schemeClr val="tx2"/>
                </a:solidFill>
                <a:latin typeface="Arial Narrow" panose="020B0606020202030204" pitchFamily="34" charset="0"/>
              </a:rPr>
              <a:t>: </a:t>
            </a:r>
            <a:r>
              <a:rPr lang="fr-FR" sz="1050">
                <a:solidFill>
                  <a:schemeClr val="tx2"/>
                </a:solidFill>
                <a:latin typeface="Arial Narrow" panose="020B0606020202030204" pitchFamily="34" charset="0"/>
                <a:hlinkClick r:id="rId3">
                  <a:extLst>
                    <a:ext uri="{A12FA001-AC4F-418D-AE19-62706E023703}">
                      <ahyp:hlinkClr xmlns:ahyp="http://schemas.microsoft.com/office/drawing/2018/hyperlinkcolor" val="tx"/>
                    </a:ext>
                  </a:extLst>
                </a:hlinkClick>
              </a:rPr>
              <a:t>https://documentation.abes.fr/aidecalames/ressources/groupedetravail/CharteDuGroupeDeTravailCalames16102020.pdf</a:t>
            </a:r>
            <a:endParaRPr lang="fr-FR" sz="1050">
              <a:solidFill>
                <a:schemeClr val="tx2"/>
              </a:solidFill>
              <a:latin typeface="Arial Narrow" panose="020B0606020202030204" pitchFamily="34" charset="0"/>
            </a:endParaRPr>
          </a:p>
          <a:p>
            <a:pPr algn="r">
              <a:spcBef>
                <a:spcPts val="600"/>
              </a:spcBef>
              <a:defRPr/>
            </a:pPr>
            <a:r>
              <a:rPr lang="fr-FR" sz="1050" b="1">
                <a:solidFill>
                  <a:schemeClr val="tx2"/>
                </a:solidFill>
                <a:latin typeface="Arial Narrow" panose="020B0606020202030204" pitchFamily="34" charset="0"/>
              </a:rPr>
              <a:t>Voir la composition et les Comptes-rendus </a:t>
            </a:r>
            <a:r>
              <a:rPr lang="fr-FR" sz="1050">
                <a:solidFill>
                  <a:schemeClr val="tx2"/>
                </a:solidFill>
                <a:latin typeface="Arial Narrow" panose="020B0606020202030204" pitchFamily="34" charset="0"/>
              </a:rPr>
              <a:t>: https://documentation.abes.fr/aidecalames/groupedetravail/index.html</a:t>
            </a:r>
          </a:p>
        </p:txBody>
      </p:sp>
    </p:spTree>
    <p:extLst>
      <p:ext uri="{BB962C8B-B14F-4D97-AF65-F5344CB8AC3E}">
        <p14:creationId xmlns:p14="http://schemas.microsoft.com/office/powerpoint/2010/main" val="1007478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677839" y="6514611"/>
            <a:ext cx="441569" cy="365125"/>
          </a:xfrm>
        </p:spPr>
        <p:txBody>
          <a:bodyPr/>
          <a:lstStyle/>
          <a:p>
            <a:fld id="{AD8045ED-DE0C-4527-8264-0379EF2BB254}" type="slidenum">
              <a:rPr lang="fr-FR" smtClean="0"/>
              <a:pPr/>
              <a:t>22</a:t>
            </a:fld>
            <a:endParaRPr lang="fr-FR"/>
          </a:p>
        </p:txBody>
      </p:sp>
      <p:sp>
        <p:nvSpPr>
          <p:cNvPr id="9" name="Titre 8"/>
          <p:cNvSpPr>
            <a:spLocks noGrp="1"/>
          </p:cNvSpPr>
          <p:nvPr>
            <p:ph type="title"/>
          </p:nvPr>
        </p:nvSpPr>
        <p:spPr/>
        <p:txBody>
          <a:bodyPr>
            <a:normAutofit/>
          </a:bodyPr>
          <a:lstStyle/>
          <a:p>
            <a:r>
              <a:rPr lang="fr-FR"/>
              <a:t>Des données soumises à un environnement normatif</a:t>
            </a:r>
          </a:p>
        </p:txBody>
      </p:sp>
      <p:pic>
        <p:nvPicPr>
          <p:cNvPr id="4" name="Image 3">
            <a:extLst>
              <a:ext uri="{FF2B5EF4-FFF2-40B4-BE49-F238E27FC236}">
                <a16:creationId xmlns:a16="http://schemas.microsoft.com/office/drawing/2014/main" id="{2F36C33F-A325-9DB2-4CFB-C802FBF38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728" y="5356198"/>
            <a:ext cx="1176409" cy="1107613"/>
          </a:xfrm>
          <a:prstGeom prst="rect">
            <a:avLst/>
          </a:prstGeom>
        </p:spPr>
      </p:pic>
      <p:sp>
        <p:nvSpPr>
          <p:cNvPr id="5" name="Ellipse 4">
            <a:extLst>
              <a:ext uri="{FF2B5EF4-FFF2-40B4-BE49-F238E27FC236}">
                <a16:creationId xmlns:a16="http://schemas.microsoft.com/office/drawing/2014/main" id="{A4EAF34B-25CA-A388-FE73-1FE483B6E707}"/>
              </a:ext>
            </a:extLst>
          </p:cNvPr>
          <p:cNvSpPr/>
          <p:nvPr/>
        </p:nvSpPr>
        <p:spPr bwMode="auto">
          <a:xfrm>
            <a:off x="1938546" y="4459111"/>
            <a:ext cx="3262488" cy="2004700"/>
          </a:xfrm>
          <a:prstGeom prst="ellipse">
            <a:avLst/>
          </a:prstGeom>
          <a:noFill/>
          <a:ln w="9525" cap="flat" cmpd="sng">
            <a:solidFill>
              <a:srgbClr val="EC6839">
                <a:alpha val="75000"/>
              </a:srgbClr>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ctr">
              <a:spcBef>
                <a:spcPts val="0"/>
              </a:spcBef>
              <a:spcAft>
                <a:spcPts val="0"/>
              </a:spcAft>
              <a:buSzPct val="25000"/>
              <a:buNone/>
            </a:pPr>
            <a:endParaRPr lang="fr-FR" sz="1200" b="0" i="0" u="none" strike="noStrike" cap="none">
              <a:latin typeface="Arial Narrow" panose="020B0606020202030204" pitchFamily="34" charset="0"/>
              <a:ea typeface="Arial"/>
              <a:cs typeface="Arial"/>
            </a:endParaRPr>
          </a:p>
        </p:txBody>
      </p:sp>
      <p:sp>
        <p:nvSpPr>
          <p:cNvPr id="6" name="Ellipse 5">
            <a:extLst>
              <a:ext uri="{FF2B5EF4-FFF2-40B4-BE49-F238E27FC236}">
                <a16:creationId xmlns:a16="http://schemas.microsoft.com/office/drawing/2014/main" id="{B54A666B-C604-D294-2A4D-02C7F8438A4E}"/>
              </a:ext>
            </a:extLst>
          </p:cNvPr>
          <p:cNvSpPr/>
          <p:nvPr/>
        </p:nvSpPr>
        <p:spPr bwMode="auto">
          <a:xfrm>
            <a:off x="1038578" y="3522133"/>
            <a:ext cx="5136444" cy="2969899"/>
          </a:xfrm>
          <a:prstGeom prst="ellipse">
            <a:avLst/>
          </a:prstGeom>
          <a:noFill/>
          <a:ln w="9525" cap="flat" cmpd="sng">
            <a:solidFill>
              <a:srgbClr val="EC6839">
                <a:alpha val="75000"/>
              </a:srgbClr>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ctr">
              <a:spcBef>
                <a:spcPts val="0"/>
              </a:spcBef>
              <a:spcAft>
                <a:spcPts val="0"/>
              </a:spcAft>
              <a:buSzPct val="25000"/>
              <a:buNone/>
            </a:pPr>
            <a:endParaRPr lang="fr-FR" sz="1200" b="0" i="0" u="none" strike="noStrike" cap="none">
              <a:latin typeface="Arial Narrow" panose="020B0606020202030204" pitchFamily="34" charset="0"/>
              <a:ea typeface="Arial"/>
              <a:cs typeface="Arial"/>
            </a:endParaRPr>
          </a:p>
        </p:txBody>
      </p:sp>
      <p:sp>
        <p:nvSpPr>
          <p:cNvPr id="7" name="Ellipse 6">
            <a:extLst>
              <a:ext uri="{FF2B5EF4-FFF2-40B4-BE49-F238E27FC236}">
                <a16:creationId xmlns:a16="http://schemas.microsoft.com/office/drawing/2014/main" id="{7EAD9B5C-D87D-84A0-5627-D958766AE0B4}"/>
              </a:ext>
            </a:extLst>
          </p:cNvPr>
          <p:cNvSpPr/>
          <p:nvPr/>
        </p:nvSpPr>
        <p:spPr bwMode="auto">
          <a:xfrm>
            <a:off x="355262" y="2573760"/>
            <a:ext cx="6705600" cy="3944979"/>
          </a:xfrm>
          <a:prstGeom prst="ellipse">
            <a:avLst/>
          </a:prstGeom>
          <a:noFill/>
          <a:ln w="9525" cap="flat" cmpd="sng">
            <a:solidFill>
              <a:srgbClr val="EC6839">
                <a:alpha val="75000"/>
              </a:srgbClr>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l">
              <a:spcBef>
                <a:spcPts val="0"/>
              </a:spcBef>
              <a:spcAft>
                <a:spcPts val="0"/>
              </a:spcAft>
              <a:buSzPct val="25000"/>
              <a:buNone/>
            </a:pPr>
            <a:endParaRPr lang="fr-FR" sz="1200" b="0" i="0" u="none" strike="noStrike" cap="none">
              <a:latin typeface="Arial Narrow" panose="020B0606020202030204" pitchFamily="34" charset="0"/>
              <a:ea typeface="Arial"/>
              <a:cs typeface="Arial"/>
            </a:endParaRPr>
          </a:p>
        </p:txBody>
      </p:sp>
      <p:sp>
        <p:nvSpPr>
          <p:cNvPr id="8" name="Ellipse 7">
            <a:extLst>
              <a:ext uri="{FF2B5EF4-FFF2-40B4-BE49-F238E27FC236}">
                <a16:creationId xmlns:a16="http://schemas.microsoft.com/office/drawing/2014/main" id="{516C741C-E126-053B-C493-D250057AFCAA}"/>
              </a:ext>
            </a:extLst>
          </p:cNvPr>
          <p:cNvSpPr/>
          <p:nvPr/>
        </p:nvSpPr>
        <p:spPr bwMode="auto">
          <a:xfrm>
            <a:off x="4111450" y="3199631"/>
            <a:ext cx="1472224" cy="1387001"/>
          </a:xfrm>
          <a:prstGeom prst="ellipse">
            <a:avLst/>
          </a:prstGeom>
          <a:solidFill>
            <a:schemeClr val="lt1"/>
          </a:solidFill>
          <a:ln w="9525" cap="flat" cmpd="sng">
            <a:solidFill>
              <a:srgbClr val="4D2B1A"/>
            </a:solidFill>
            <a:prstDash val="solid"/>
            <a:round/>
            <a:headEnd type="none" w="med" len="med"/>
            <a:tailEnd type="none" w="med" len="med"/>
          </a:ln>
          <a:effectLst>
            <a:outerShdw blurRad="50800" dist="38100" dir="13500000" algn="br" rotWithShape="0">
              <a:prstClr val="black">
                <a:alpha val="40000"/>
              </a:prstClr>
            </a:outerShdw>
          </a:effectLst>
        </p:spPr>
        <p:txBody>
          <a:bodyPr lIns="0" tIns="0" rIns="0" bIns="0" rtlCol="0" anchor="ctr" anchorCtr="0">
            <a:noAutofit/>
          </a:bodyPr>
          <a:lstStyle/>
          <a:p>
            <a:pPr marL="0" marR="0" indent="0" algn="ctr">
              <a:spcBef>
                <a:spcPts val="0"/>
              </a:spcBef>
              <a:spcAft>
                <a:spcPts val="0"/>
              </a:spcAft>
              <a:buSzPct val="25000"/>
              <a:buNone/>
            </a:pPr>
            <a:r>
              <a:rPr lang="fr-FR" sz="1600" b="0" i="0" u="none" strike="noStrike" cap="none">
                <a:solidFill>
                  <a:srgbClr val="EC6839"/>
                </a:solidFill>
                <a:latin typeface="Arial Narrow" panose="020B0606020202030204" pitchFamily="34" charset="0"/>
                <a:ea typeface="Arial"/>
                <a:cs typeface="Arial"/>
              </a:rPr>
              <a:t>Bonnes pratiques EAD en bibliothèques</a:t>
            </a:r>
          </a:p>
        </p:txBody>
      </p:sp>
      <p:sp>
        <p:nvSpPr>
          <p:cNvPr id="11" name="Ellipse 10">
            <a:extLst>
              <a:ext uri="{FF2B5EF4-FFF2-40B4-BE49-F238E27FC236}">
                <a16:creationId xmlns:a16="http://schemas.microsoft.com/office/drawing/2014/main" id="{7E5ACB9C-C533-8772-B369-B1A7E399C2C4}"/>
              </a:ext>
            </a:extLst>
          </p:cNvPr>
          <p:cNvSpPr/>
          <p:nvPr/>
        </p:nvSpPr>
        <p:spPr bwMode="auto">
          <a:xfrm>
            <a:off x="4161138" y="4908703"/>
            <a:ext cx="1261700" cy="1285063"/>
          </a:xfrm>
          <a:prstGeom prst="ellipse">
            <a:avLst/>
          </a:prstGeom>
          <a:solidFill>
            <a:schemeClr val="lt1"/>
          </a:solidFill>
          <a:ln w="9525" cap="flat" cmpd="sng">
            <a:solidFill>
              <a:srgbClr val="4D2B1A"/>
            </a:solidFill>
            <a:prstDash val="solid"/>
            <a:round/>
            <a:headEnd type="none" w="med" len="med"/>
            <a:tailEnd type="none" w="med" len="med"/>
          </a:ln>
          <a:effectLst>
            <a:outerShdw blurRad="50800" dist="38100" dir="13500000" algn="br" rotWithShape="0">
              <a:prstClr val="black">
                <a:alpha val="40000"/>
              </a:prstClr>
            </a:outerShdw>
          </a:effectLst>
        </p:spPr>
        <p:txBody>
          <a:bodyPr lIns="36000" tIns="36000" rIns="36000" bIns="36000" rtlCol="0" anchor="ctr" anchorCtr="0">
            <a:noAutofit/>
          </a:bodyPr>
          <a:lstStyle/>
          <a:p>
            <a:pPr marL="0" marR="0" indent="0" algn="ctr">
              <a:spcBef>
                <a:spcPts val="0"/>
              </a:spcBef>
              <a:spcAft>
                <a:spcPts val="0"/>
              </a:spcAft>
              <a:buSzPct val="25000"/>
              <a:buNone/>
            </a:pPr>
            <a:r>
              <a:rPr lang="fr-FR" sz="1600" b="0" i="0" u="none" strike="noStrike" cap="none">
                <a:solidFill>
                  <a:srgbClr val="EC6839"/>
                </a:solidFill>
                <a:latin typeface="Arial Narrow" panose="020B0606020202030204" pitchFamily="34" charset="0"/>
                <a:ea typeface="Arial"/>
                <a:cs typeface="Arial"/>
              </a:rPr>
              <a:t>Manuel catalogage EAD Calames</a:t>
            </a:r>
          </a:p>
        </p:txBody>
      </p:sp>
      <p:sp>
        <p:nvSpPr>
          <p:cNvPr id="12" name="Ellipse 11">
            <a:extLst>
              <a:ext uri="{FF2B5EF4-FFF2-40B4-BE49-F238E27FC236}">
                <a16:creationId xmlns:a16="http://schemas.microsoft.com/office/drawing/2014/main" id="{09994058-FA1E-77B6-D4AA-ABC06782ABC6}"/>
              </a:ext>
            </a:extLst>
          </p:cNvPr>
          <p:cNvSpPr/>
          <p:nvPr/>
        </p:nvSpPr>
        <p:spPr bwMode="auto">
          <a:xfrm>
            <a:off x="2475782" y="1962176"/>
            <a:ext cx="1899646" cy="1466824"/>
          </a:xfrm>
          <a:prstGeom prst="ellipse">
            <a:avLst/>
          </a:prstGeom>
          <a:solidFill>
            <a:schemeClr val="lt1"/>
          </a:solidFill>
          <a:ln w="9525" cap="flat" cmpd="sng">
            <a:solidFill>
              <a:srgbClr val="4D2B1A"/>
            </a:solidFill>
            <a:prstDash val="solid"/>
            <a:round/>
            <a:headEnd type="none" w="med" len="med"/>
            <a:tailEnd type="none" w="med" len="med"/>
          </a:ln>
          <a:effectLst>
            <a:outerShdw blurRad="50800" dist="38100" dir="13500000" algn="br" rotWithShape="0">
              <a:prstClr val="black">
                <a:alpha val="40000"/>
              </a:prstClr>
            </a:outerShdw>
          </a:effectLst>
        </p:spPr>
        <p:txBody>
          <a:bodyPr lIns="0" tIns="0" rIns="0" bIns="0" rtlCol="0" anchor="ctr" anchorCtr="0">
            <a:noAutofit/>
          </a:bodyPr>
          <a:lstStyle/>
          <a:p>
            <a:pPr marL="0" marR="0" indent="0" algn="ctr">
              <a:spcBef>
                <a:spcPts val="0"/>
              </a:spcBef>
              <a:spcAft>
                <a:spcPts val="0"/>
              </a:spcAft>
              <a:buSzPct val="25000"/>
              <a:buNone/>
            </a:pPr>
            <a:r>
              <a:rPr lang="fr-FR" sz="1600" b="0" i="0" u="none" strike="noStrike" cap="none">
                <a:solidFill>
                  <a:srgbClr val="EC6839"/>
                </a:solidFill>
                <a:latin typeface="Arial Narrow" panose="020B0606020202030204" pitchFamily="34" charset="0"/>
                <a:ea typeface="Arial"/>
                <a:cs typeface="Arial"/>
              </a:rPr>
              <a:t>Normes et recommandations nationales</a:t>
            </a:r>
          </a:p>
        </p:txBody>
      </p:sp>
      <p:sp>
        <p:nvSpPr>
          <p:cNvPr id="13" name="Shape 332">
            <a:extLst>
              <a:ext uri="{FF2B5EF4-FFF2-40B4-BE49-F238E27FC236}">
                <a16:creationId xmlns:a16="http://schemas.microsoft.com/office/drawing/2014/main" id="{535CF41D-F4BB-B71B-1445-39AFFCB2F01C}"/>
              </a:ext>
            </a:extLst>
          </p:cNvPr>
          <p:cNvSpPr>
            <a:spLocks/>
          </p:cNvSpPr>
          <p:nvPr/>
        </p:nvSpPr>
        <p:spPr bwMode="auto">
          <a:xfrm>
            <a:off x="7460989" y="4953859"/>
            <a:ext cx="1437635" cy="857993"/>
          </a:xfrm>
          <a:prstGeom prst="rect">
            <a:avLst/>
          </a:prstGeom>
          <a:solidFill>
            <a:schemeClr val="bg1"/>
          </a:solidFill>
          <a:ln>
            <a:solidFill>
              <a:srgbClr val="F79646"/>
            </a:solidFill>
          </a:ln>
          <a:effectLst>
            <a:outerShdw blurRad="50800" dist="38100" dir="13500000" algn="br" rotWithShape="0">
              <a:prstClr val="black">
                <a:alpha val="40000"/>
              </a:prstClr>
            </a:outerShdw>
          </a:effectLst>
        </p:spPr>
        <p:txBody>
          <a:bodyPr lIns="91425" tIns="45700" rIns="91425" bIns="45700" anchor="t" anchorCtr="0">
            <a:noAutofit/>
          </a:bodyPr>
          <a:lstStyle/>
          <a:p>
            <a:pPr marL="0" marR="0" lvl="0" indent="0" algn="l">
              <a:spcBef>
                <a:spcPts val="0"/>
              </a:spcBef>
              <a:spcAft>
                <a:spcPts val="0"/>
              </a:spcAft>
              <a:buSzPct val="25000"/>
              <a:buNone/>
              <a:defRPr/>
            </a:pPr>
            <a:r>
              <a:rPr lang="fr-FR" b="0" i="0" u="none" strike="noStrike" cap="none">
                <a:latin typeface="Arial Narrow" panose="020B0606020202030204" pitchFamily="34" charset="0"/>
                <a:ea typeface="Arial"/>
                <a:cs typeface="Arial"/>
              </a:rPr>
              <a:t>Par l'Abes après avis du GT Calames</a:t>
            </a:r>
            <a:endParaRPr sz="2000">
              <a:latin typeface="Arial Narrow" panose="020B0606020202030204" pitchFamily="34" charset="0"/>
            </a:endParaRPr>
          </a:p>
        </p:txBody>
      </p:sp>
      <p:cxnSp>
        <p:nvCxnSpPr>
          <p:cNvPr id="14" name="Shape 111">
            <a:extLst>
              <a:ext uri="{FF2B5EF4-FFF2-40B4-BE49-F238E27FC236}">
                <a16:creationId xmlns:a16="http://schemas.microsoft.com/office/drawing/2014/main" id="{62A17BC6-3A7A-CAF9-D827-4E01876D3D91}"/>
              </a:ext>
            </a:extLst>
          </p:cNvPr>
          <p:cNvCxnSpPr>
            <a:cxnSpLocks/>
            <a:stCxn id="11" idx="6"/>
            <a:endCxn id="13" idx="1"/>
          </p:cNvCxnSpPr>
          <p:nvPr/>
        </p:nvCxnSpPr>
        <p:spPr bwMode="auto">
          <a:xfrm flipV="1">
            <a:off x="5422838" y="5382856"/>
            <a:ext cx="2038151" cy="168379"/>
          </a:xfrm>
          <a:prstGeom prst="straightConnector1">
            <a:avLst/>
          </a:prstGeom>
          <a:noFill/>
          <a:ln w="25400" cap="flat" cmpd="sng">
            <a:solidFill>
              <a:srgbClr val="EC6839"/>
            </a:solidFill>
            <a:prstDash val="solid"/>
            <a:round/>
            <a:headEnd type="none" w="med" len="med"/>
            <a:tailEnd type="triangle" w="lg" len="lg"/>
          </a:ln>
        </p:spPr>
      </p:cxnSp>
      <p:sp>
        <p:nvSpPr>
          <p:cNvPr id="18" name="Shape 332">
            <a:extLst>
              <a:ext uri="{FF2B5EF4-FFF2-40B4-BE49-F238E27FC236}">
                <a16:creationId xmlns:a16="http://schemas.microsoft.com/office/drawing/2014/main" id="{6498F3A5-1E8C-CD84-B82B-A3105444FFA4}"/>
              </a:ext>
            </a:extLst>
          </p:cNvPr>
          <p:cNvSpPr>
            <a:spLocks/>
          </p:cNvSpPr>
          <p:nvPr/>
        </p:nvSpPr>
        <p:spPr bwMode="auto">
          <a:xfrm>
            <a:off x="7483965" y="3654780"/>
            <a:ext cx="1414659" cy="657577"/>
          </a:xfrm>
          <a:prstGeom prst="rect">
            <a:avLst/>
          </a:prstGeom>
          <a:solidFill>
            <a:schemeClr val="bg1"/>
          </a:solidFill>
          <a:ln>
            <a:solidFill>
              <a:srgbClr val="F79646"/>
            </a:solidFill>
          </a:ln>
          <a:effectLst>
            <a:outerShdw blurRad="50800" dist="38100" dir="13500000" algn="br" rotWithShape="0">
              <a:prstClr val="black">
                <a:alpha val="40000"/>
              </a:prstClr>
            </a:outerShdw>
          </a:effectLst>
        </p:spPr>
        <p:txBody>
          <a:bodyPr lIns="91425" tIns="45700" rIns="91425" bIns="45700" anchor="t" anchorCtr="0">
            <a:noAutofit/>
          </a:bodyPr>
          <a:lstStyle/>
          <a:p>
            <a:pPr marL="0" marR="0" lvl="0" indent="0" algn="l">
              <a:spcBef>
                <a:spcPts val="0"/>
              </a:spcBef>
              <a:spcAft>
                <a:spcPts val="0"/>
              </a:spcAft>
              <a:buSzPct val="25000"/>
              <a:buNone/>
              <a:defRPr/>
            </a:pPr>
            <a:r>
              <a:rPr lang="fr-FR" b="0" i="0" u="none" strike="noStrike" cap="none">
                <a:latin typeface="Arial Narrow" panose="020B0606020202030204" pitchFamily="34" charset="0"/>
                <a:ea typeface="Arial"/>
                <a:cs typeface="Arial"/>
              </a:rPr>
              <a:t>Par le GT EAD national</a:t>
            </a:r>
            <a:endParaRPr sz="2000">
              <a:latin typeface="Arial Narrow" panose="020B0606020202030204" pitchFamily="34" charset="0"/>
            </a:endParaRPr>
          </a:p>
        </p:txBody>
      </p:sp>
      <p:cxnSp>
        <p:nvCxnSpPr>
          <p:cNvPr id="19" name="Shape 111">
            <a:extLst>
              <a:ext uri="{FF2B5EF4-FFF2-40B4-BE49-F238E27FC236}">
                <a16:creationId xmlns:a16="http://schemas.microsoft.com/office/drawing/2014/main" id="{85DAF3BA-1E39-A7F7-EE78-047074290B30}"/>
              </a:ext>
            </a:extLst>
          </p:cNvPr>
          <p:cNvCxnSpPr>
            <a:cxnSpLocks/>
            <a:stCxn id="8" idx="6"/>
            <a:endCxn id="18" idx="1"/>
          </p:cNvCxnSpPr>
          <p:nvPr/>
        </p:nvCxnSpPr>
        <p:spPr bwMode="auto">
          <a:xfrm>
            <a:off x="5583674" y="3893132"/>
            <a:ext cx="1900291" cy="90437"/>
          </a:xfrm>
          <a:prstGeom prst="straightConnector1">
            <a:avLst/>
          </a:prstGeom>
          <a:noFill/>
          <a:ln w="25400" cap="flat" cmpd="sng">
            <a:solidFill>
              <a:srgbClr val="EC6839"/>
            </a:solidFill>
            <a:prstDash val="solid"/>
            <a:round/>
            <a:headEnd type="none" w="med" len="med"/>
            <a:tailEnd type="triangle" w="lg" len="lg"/>
          </a:ln>
        </p:spPr>
      </p:cxnSp>
      <p:sp>
        <p:nvSpPr>
          <p:cNvPr id="23" name="Shape 332">
            <a:extLst>
              <a:ext uri="{FF2B5EF4-FFF2-40B4-BE49-F238E27FC236}">
                <a16:creationId xmlns:a16="http://schemas.microsoft.com/office/drawing/2014/main" id="{0C422607-EABC-4401-F372-941A736896A1}"/>
              </a:ext>
            </a:extLst>
          </p:cNvPr>
          <p:cNvSpPr>
            <a:spLocks/>
          </p:cNvSpPr>
          <p:nvPr/>
        </p:nvSpPr>
        <p:spPr bwMode="auto">
          <a:xfrm>
            <a:off x="6538364" y="1062552"/>
            <a:ext cx="2433107" cy="1157969"/>
          </a:xfrm>
          <a:prstGeom prst="rect">
            <a:avLst/>
          </a:prstGeom>
          <a:solidFill>
            <a:schemeClr val="bg1"/>
          </a:solidFill>
          <a:ln>
            <a:solidFill>
              <a:srgbClr val="F79646"/>
            </a:solidFill>
          </a:ln>
          <a:effectLst>
            <a:outerShdw blurRad="50800" dist="38100" dir="13500000" algn="br" rotWithShape="0">
              <a:prstClr val="black">
                <a:alpha val="40000"/>
              </a:prstClr>
            </a:outerShdw>
          </a:effectLst>
        </p:spPr>
        <p:txBody>
          <a:bodyPr lIns="91425" tIns="45700" rIns="91425" bIns="45700" anchor="t" anchorCtr="0">
            <a:noAutofit/>
          </a:bodyPr>
          <a:lstStyle/>
          <a:p>
            <a:pPr marL="285750" marR="0" lvl="0" indent="-285750" algn="l">
              <a:spcBef>
                <a:spcPts val="0"/>
              </a:spcBef>
              <a:spcAft>
                <a:spcPts val="0"/>
              </a:spcAft>
              <a:buSzPct val="100000"/>
              <a:buFont typeface="Arial Narrow" panose="020B0606020202030204" pitchFamily="34" charset="0"/>
              <a:buChar char="•"/>
              <a:defRPr/>
            </a:pPr>
            <a:r>
              <a:rPr lang="fr-FR" b="0" i="0" u="none" strike="noStrike" cap="none">
                <a:latin typeface="Arial Narrow" panose="020B0606020202030204" pitchFamily="34" charset="0"/>
                <a:ea typeface="Arial"/>
                <a:cs typeface="Arial"/>
              </a:rPr>
              <a:t>ICA (normes et modèles) (RIC)</a:t>
            </a:r>
          </a:p>
          <a:p>
            <a:pPr marL="285750" marR="0" lvl="0" indent="-285750" algn="l">
              <a:spcBef>
                <a:spcPts val="0"/>
              </a:spcBef>
              <a:spcAft>
                <a:spcPts val="0"/>
              </a:spcAft>
              <a:buSzPct val="100000"/>
              <a:buFont typeface="Arial Narrow" panose="020B0606020202030204" pitchFamily="34" charset="0"/>
              <a:buChar char="•"/>
              <a:defRPr/>
            </a:pPr>
            <a:r>
              <a:rPr lang="fr-FR" b="0" i="0" u="none" strike="noStrike" cap="none">
                <a:latin typeface="Arial Narrow" panose="020B0606020202030204" pitchFamily="34" charset="0"/>
                <a:ea typeface="Arial"/>
                <a:cs typeface="Arial"/>
              </a:rPr>
              <a:t>TS-EAS de SAA (EAD)</a:t>
            </a:r>
          </a:p>
          <a:p>
            <a:pPr marL="0" marR="0" lvl="0" indent="0" algn="l">
              <a:spcBef>
                <a:spcPts val="0"/>
              </a:spcBef>
              <a:spcAft>
                <a:spcPts val="0"/>
              </a:spcAft>
              <a:buSzPct val="25000"/>
              <a:buNone/>
              <a:defRPr/>
            </a:pPr>
            <a:r>
              <a:rPr lang="fr-FR" sz="1400">
                <a:latin typeface="Arial Narrow" panose="020B0606020202030204" pitchFamily="34" charset="0"/>
                <a:cs typeface="Arial"/>
              </a:rPr>
              <a:t>Participation des AN</a:t>
            </a:r>
            <a:endParaRPr sz="1400">
              <a:latin typeface="Arial Narrow" panose="020B0606020202030204" pitchFamily="34" charset="0"/>
            </a:endParaRPr>
          </a:p>
        </p:txBody>
      </p:sp>
      <p:sp>
        <p:nvSpPr>
          <p:cNvPr id="24" name="Ellipse 23">
            <a:extLst>
              <a:ext uri="{FF2B5EF4-FFF2-40B4-BE49-F238E27FC236}">
                <a16:creationId xmlns:a16="http://schemas.microsoft.com/office/drawing/2014/main" id="{6ADC91FE-A9AD-0DC5-62D0-3E232F91E308}"/>
              </a:ext>
            </a:extLst>
          </p:cNvPr>
          <p:cNvSpPr/>
          <p:nvPr/>
        </p:nvSpPr>
        <p:spPr bwMode="auto">
          <a:xfrm>
            <a:off x="-1" y="1647808"/>
            <a:ext cx="7416127" cy="4866803"/>
          </a:xfrm>
          <a:prstGeom prst="ellipse">
            <a:avLst/>
          </a:prstGeom>
          <a:noFill/>
          <a:ln w="9525" cap="flat" cmpd="sng">
            <a:solidFill>
              <a:srgbClr val="EC6839">
                <a:alpha val="75000"/>
              </a:srgbClr>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l">
              <a:spcBef>
                <a:spcPts val="0"/>
              </a:spcBef>
              <a:spcAft>
                <a:spcPts val="0"/>
              </a:spcAft>
              <a:buSzPct val="25000"/>
              <a:buNone/>
            </a:pPr>
            <a:endParaRPr lang="fr-FR" sz="1200" b="0" i="0" u="none" strike="noStrike" cap="none">
              <a:latin typeface="Arial Narrow" panose="020B0606020202030204" pitchFamily="34" charset="0"/>
              <a:ea typeface="Arial"/>
              <a:cs typeface="Arial"/>
            </a:endParaRPr>
          </a:p>
        </p:txBody>
      </p:sp>
      <p:sp>
        <p:nvSpPr>
          <p:cNvPr id="25" name="Ellipse 24">
            <a:extLst>
              <a:ext uri="{FF2B5EF4-FFF2-40B4-BE49-F238E27FC236}">
                <a16:creationId xmlns:a16="http://schemas.microsoft.com/office/drawing/2014/main" id="{4E3BB967-5577-BF06-25D0-7769BC5551EF}"/>
              </a:ext>
            </a:extLst>
          </p:cNvPr>
          <p:cNvSpPr/>
          <p:nvPr/>
        </p:nvSpPr>
        <p:spPr bwMode="auto">
          <a:xfrm>
            <a:off x="854015" y="1485523"/>
            <a:ext cx="1513951" cy="1311094"/>
          </a:xfrm>
          <a:prstGeom prst="ellipse">
            <a:avLst/>
          </a:prstGeom>
          <a:solidFill>
            <a:schemeClr val="lt1"/>
          </a:solidFill>
          <a:ln w="9525" cap="flat" cmpd="sng">
            <a:solidFill>
              <a:srgbClr val="4D2B1A"/>
            </a:solidFill>
            <a:prstDash val="solid"/>
            <a:round/>
            <a:headEnd type="none" w="med" len="med"/>
            <a:tailEnd type="none" w="med" len="med"/>
          </a:ln>
          <a:effectLst>
            <a:outerShdw blurRad="50800" dist="38100" dir="13500000" algn="br" rotWithShape="0">
              <a:prstClr val="black">
                <a:alpha val="40000"/>
              </a:prstClr>
            </a:outerShdw>
          </a:effectLst>
        </p:spPr>
        <p:txBody>
          <a:bodyPr lIns="0" tIns="0" rIns="0" bIns="0" rtlCol="0" anchor="ctr" anchorCtr="0">
            <a:noAutofit/>
          </a:bodyPr>
          <a:lstStyle/>
          <a:p>
            <a:pPr marL="0" marR="0" indent="0" algn="ctr">
              <a:spcBef>
                <a:spcPts val="0"/>
              </a:spcBef>
              <a:spcAft>
                <a:spcPts val="0"/>
              </a:spcAft>
              <a:buSzPct val="25000"/>
              <a:buNone/>
            </a:pPr>
            <a:r>
              <a:rPr lang="fr-FR" sz="1600" b="0" i="0" u="none" strike="noStrike" cap="none">
                <a:solidFill>
                  <a:srgbClr val="EC6839"/>
                </a:solidFill>
                <a:latin typeface="Arial Narrow" panose="020B0606020202030204" pitchFamily="34" charset="0"/>
                <a:ea typeface="Arial"/>
                <a:cs typeface="Arial"/>
              </a:rPr>
              <a:t>Normes et formats internationaux</a:t>
            </a:r>
          </a:p>
        </p:txBody>
      </p:sp>
      <p:sp>
        <p:nvSpPr>
          <p:cNvPr id="26" name="Shape 332">
            <a:extLst>
              <a:ext uri="{FF2B5EF4-FFF2-40B4-BE49-F238E27FC236}">
                <a16:creationId xmlns:a16="http://schemas.microsoft.com/office/drawing/2014/main" id="{B25B232B-3774-F66A-D84A-A6E97E4E5D91}"/>
              </a:ext>
            </a:extLst>
          </p:cNvPr>
          <p:cNvSpPr>
            <a:spLocks/>
          </p:cNvSpPr>
          <p:nvPr/>
        </p:nvSpPr>
        <p:spPr bwMode="auto">
          <a:xfrm>
            <a:off x="7311215" y="2458290"/>
            <a:ext cx="1591452" cy="676653"/>
          </a:xfrm>
          <a:prstGeom prst="rect">
            <a:avLst/>
          </a:prstGeom>
          <a:solidFill>
            <a:schemeClr val="bg1"/>
          </a:solidFill>
          <a:ln>
            <a:solidFill>
              <a:srgbClr val="F79646"/>
            </a:solidFill>
          </a:ln>
          <a:effectLst>
            <a:outerShdw blurRad="50800" dist="38100" dir="13500000" algn="br" rotWithShape="0">
              <a:prstClr val="black">
                <a:alpha val="40000"/>
              </a:prstClr>
            </a:outerShdw>
          </a:effectLst>
        </p:spPr>
        <p:txBody>
          <a:bodyPr lIns="91425" tIns="45700" rIns="91425" bIns="45700" anchor="t" anchorCtr="0">
            <a:noAutofit/>
          </a:bodyPr>
          <a:lstStyle/>
          <a:p>
            <a:pPr marL="0" marR="0" lvl="0" indent="0" algn="l">
              <a:spcBef>
                <a:spcPts val="0"/>
              </a:spcBef>
              <a:spcAft>
                <a:spcPts val="0"/>
              </a:spcAft>
              <a:buSzPct val="25000"/>
              <a:buNone/>
              <a:defRPr/>
            </a:pPr>
            <a:r>
              <a:rPr lang="fr-FR" b="0" i="0" u="none" strike="noStrike" cap="none">
                <a:latin typeface="Arial Narrow" panose="020B0606020202030204" pitchFamily="34" charset="0"/>
                <a:ea typeface="Arial"/>
                <a:cs typeface="Arial"/>
              </a:rPr>
              <a:t>Afnor, groupes TB – RDA-</a:t>
            </a:r>
            <a:r>
              <a:rPr lang="fr-FR" b="0" i="0" u="none" strike="noStrike" cap="none" err="1">
                <a:latin typeface="Arial Narrow" panose="020B0606020202030204" pitchFamily="34" charset="0"/>
                <a:ea typeface="Arial"/>
                <a:cs typeface="Arial"/>
              </a:rPr>
              <a:t>fr</a:t>
            </a:r>
            <a:endParaRPr sz="2000">
              <a:latin typeface="Arial Narrow" panose="020B0606020202030204" pitchFamily="34" charset="0"/>
            </a:endParaRPr>
          </a:p>
        </p:txBody>
      </p:sp>
      <p:cxnSp>
        <p:nvCxnSpPr>
          <p:cNvPr id="27" name="Shape 111">
            <a:extLst>
              <a:ext uri="{FF2B5EF4-FFF2-40B4-BE49-F238E27FC236}">
                <a16:creationId xmlns:a16="http://schemas.microsoft.com/office/drawing/2014/main" id="{CC2A8FE7-9D9E-C9EC-E02B-E768B1AFF226}"/>
              </a:ext>
            </a:extLst>
          </p:cNvPr>
          <p:cNvCxnSpPr>
            <a:cxnSpLocks/>
            <a:stCxn id="12" idx="6"/>
            <a:endCxn id="26" idx="1"/>
          </p:cNvCxnSpPr>
          <p:nvPr/>
        </p:nvCxnSpPr>
        <p:spPr bwMode="auto">
          <a:xfrm>
            <a:off x="4375428" y="2695588"/>
            <a:ext cx="2935787" cy="101029"/>
          </a:xfrm>
          <a:prstGeom prst="straightConnector1">
            <a:avLst/>
          </a:prstGeom>
          <a:noFill/>
          <a:ln w="25400" cap="flat" cmpd="sng">
            <a:solidFill>
              <a:srgbClr val="EC6839"/>
            </a:solidFill>
            <a:prstDash val="solid"/>
            <a:round/>
            <a:headEnd type="none" w="med" len="med"/>
            <a:tailEnd type="triangle" w="lg" len="lg"/>
          </a:ln>
        </p:spPr>
      </p:cxnSp>
      <p:cxnSp>
        <p:nvCxnSpPr>
          <p:cNvPr id="33" name="Shape 111">
            <a:extLst>
              <a:ext uri="{FF2B5EF4-FFF2-40B4-BE49-F238E27FC236}">
                <a16:creationId xmlns:a16="http://schemas.microsoft.com/office/drawing/2014/main" id="{CCAD4A86-4E2F-E80E-51E6-7D992B78815D}"/>
              </a:ext>
            </a:extLst>
          </p:cNvPr>
          <p:cNvCxnSpPr>
            <a:cxnSpLocks/>
            <a:stCxn id="25" idx="7"/>
          </p:cNvCxnSpPr>
          <p:nvPr/>
        </p:nvCxnSpPr>
        <p:spPr bwMode="auto">
          <a:xfrm flipV="1">
            <a:off x="2146253" y="1647808"/>
            <a:ext cx="4392112" cy="29720"/>
          </a:xfrm>
          <a:prstGeom prst="straightConnector1">
            <a:avLst/>
          </a:prstGeom>
          <a:noFill/>
          <a:ln w="25400" cap="flat" cmpd="sng">
            <a:solidFill>
              <a:srgbClr val="EC6839"/>
            </a:solidFill>
            <a:prstDash val="solid"/>
            <a:round/>
            <a:headEnd type="none" w="med" len="med"/>
            <a:tailEnd type="triangle" w="lg" len="lg"/>
          </a:ln>
        </p:spPr>
      </p:cxnSp>
    </p:spTree>
    <p:extLst>
      <p:ext uri="{BB962C8B-B14F-4D97-AF65-F5344CB8AC3E}">
        <p14:creationId xmlns:p14="http://schemas.microsoft.com/office/powerpoint/2010/main" val="3208231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08">
            <a:extLst>
              <a:ext uri="{FF2B5EF4-FFF2-40B4-BE49-F238E27FC236}">
                <a16:creationId xmlns:a16="http://schemas.microsoft.com/office/drawing/2014/main" id="{E53D4CD5-B328-D3AA-AA09-44F20D6AAA79}"/>
              </a:ext>
            </a:extLst>
          </p:cNvPr>
          <p:cNvSpPr>
            <a:spLocks/>
          </p:cNvSpPr>
          <p:nvPr/>
        </p:nvSpPr>
        <p:spPr bwMode="auto">
          <a:xfrm>
            <a:off x="3415772" y="4498928"/>
            <a:ext cx="1836738" cy="660964"/>
          </a:xfrm>
          <a:prstGeom prst="rect">
            <a:avLst/>
          </a:prstGeom>
          <a:solidFill>
            <a:schemeClr val="lt1"/>
          </a:solidFill>
          <a:ln w="9525" cap="flat" cmpd="sng">
            <a:solidFill>
              <a:srgbClr val="8F569F"/>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r">
              <a:spcBef>
                <a:spcPts val="0"/>
              </a:spcBef>
              <a:spcAft>
                <a:spcPts val="0"/>
              </a:spcAft>
              <a:buSzPct val="25000"/>
              <a:buNone/>
              <a:defRPr/>
            </a:pPr>
            <a:r>
              <a:rPr lang="fr-FR" sz="1600" b="0" i="0" u="none" strike="noStrike" cap="none">
                <a:latin typeface="Arial Narrow" panose="020B0606020202030204" pitchFamily="34" charset="0"/>
                <a:ea typeface="Arial"/>
                <a:cs typeface="Arial"/>
              </a:rPr>
              <a:t>Répertoire des fonds </a:t>
            </a:r>
          </a:p>
          <a:p>
            <a:pPr marL="0" marR="0" lvl="0" indent="0" algn="r">
              <a:spcBef>
                <a:spcPts val="0"/>
              </a:spcBef>
              <a:spcAft>
                <a:spcPts val="0"/>
              </a:spcAft>
              <a:buSzPct val="25000"/>
              <a:buNone/>
              <a:defRPr/>
            </a:pPr>
            <a:r>
              <a:rPr lang="fr-FR" sz="1600" b="0" i="0" u="none" strike="noStrike" cap="none">
                <a:latin typeface="Arial Narrow" panose="020B0606020202030204" pitchFamily="34" charset="0"/>
                <a:ea typeface="Arial"/>
                <a:cs typeface="Arial"/>
              </a:rPr>
              <a:t>dans le CCFr</a:t>
            </a:r>
            <a:endParaRPr sz="2400">
              <a:latin typeface="Arial Narrow" panose="020B0606020202030204" pitchFamily="34" charset="0"/>
            </a:endParaRPr>
          </a:p>
        </p:txBody>
      </p:sp>
      <p:sp>
        <p:nvSpPr>
          <p:cNvPr id="2" name="Espace réservé du numéro de diapositive 1"/>
          <p:cNvSpPr>
            <a:spLocks noGrp="1"/>
          </p:cNvSpPr>
          <p:nvPr>
            <p:ph type="sldNum" sz="quarter" idx="12"/>
          </p:nvPr>
        </p:nvSpPr>
        <p:spPr/>
        <p:txBody>
          <a:bodyPr/>
          <a:lstStyle/>
          <a:p>
            <a:fld id="{AD8045ED-DE0C-4527-8264-0379EF2BB254}" type="slidenum">
              <a:rPr lang="fr-FR" smtClean="0"/>
              <a:pPr/>
              <a:t>23</a:t>
            </a:fld>
            <a:endParaRPr lang="fr-FR"/>
          </a:p>
        </p:txBody>
      </p:sp>
      <p:sp>
        <p:nvSpPr>
          <p:cNvPr id="9" name="Titre 8"/>
          <p:cNvSpPr>
            <a:spLocks noGrp="1"/>
          </p:cNvSpPr>
          <p:nvPr>
            <p:ph type="title"/>
          </p:nvPr>
        </p:nvSpPr>
        <p:spPr/>
        <p:txBody>
          <a:bodyPr>
            <a:normAutofit/>
          </a:bodyPr>
          <a:lstStyle/>
          <a:p>
            <a:r>
              <a:rPr lang="fr-FR"/>
              <a:t>Des outils partenaires</a:t>
            </a:r>
          </a:p>
        </p:txBody>
      </p:sp>
      <p:pic>
        <p:nvPicPr>
          <p:cNvPr id="20" name="Image 19" descr="Une image contenant texte&#10;&#10;Description générée automatiquement">
            <a:extLst>
              <a:ext uri="{FF2B5EF4-FFF2-40B4-BE49-F238E27FC236}">
                <a16:creationId xmlns:a16="http://schemas.microsoft.com/office/drawing/2014/main" id="{482F070D-534E-6C42-841D-4B025A2E5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5772" y="5828802"/>
            <a:ext cx="4972744" cy="609685"/>
          </a:xfrm>
          <a:prstGeom prst="rect">
            <a:avLst/>
          </a:prstGeom>
          <a:effectLst>
            <a:outerShdw blurRad="50800" dist="38100" dir="13500000" algn="br" rotWithShape="0">
              <a:prstClr val="black">
                <a:alpha val="40000"/>
              </a:prstClr>
            </a:outerShdw>
          </a:effectLst>
        </p:spPr>
      </p:pic>
      <p:pic>
        <p:nvPicPr>
          <p:cNvPr id="29" name="Image 28">
            <a:extLst>
              <a:ext uri="{FF2B5EF4-FFF2-40B4-BE49-F238E27FC236}">
                <a16:creationId xmlns:a16="http://schemas.microsoft.com/office/drawing/2014/main" id="{0725E326-BB83-0B82-708E-CE6B4450CDC1}"/>
              </a:ext>
            </a:extLst>
          </p:cNvPr>
          <p:cNvPicPr>
            <a:picLocks noChangeAspect="1"/>
          </p:cNvPicPr>
          <p:nvPr/>
        </p:nvPicPr>
        <p:blipFill>
          <a:blip r:embed="rId4"/>
          <a:stretch>
            <a:fillRect/>
          </a:stretch>
        </p:blipFill>
        <p:spPr>
          <a:xfrm>
            <a:off x="7185823" y="4352286"/>
            <a:ext cx="1717513" cy="914528"/>
          </a:xfrm>
          <a:prstGeom prst="rect">
            <a:avLst/>
          </a:prstGeom>
          <a:effectLst>
            <a:outerShdw blurRad="50800" dist="38100" dir="13500000" algn="br" rotWithShape="0">
              <a:prstClr val="black">
                <a:alpha val="40000"/>
              </a:prstClr>
            </a:outerShdw>
          </a:effectLst>
        </p:spPr>
      </p:pic>
      <p:sp>
        <p:nvSpPr>
          <p:cNvPr id="31" name="Ellipse 30">
            <a:extLst>
              <a:ext uri="{FF2B5EF4-FFF2-40B4-BE49-F238E27FC236}">
                <a16:creationId xmlns:a16="http://schemas.microsoft.com/office/drawing/2014/main" id="{07857CC6-1850-2E1B-68B1-FA6ECD7D8C59}"/>
              </a:ext>
            </a:extLst>
          </p:cNvPr>
          <p:cNvSpPr/>
          <p:nvPr/>
        </p:nvSpPr>
        <p:spPr bwMode="auto">
          <a:xfrm>
            <a:off x="5433247" y="1592118"/>
            <a:ext cx="2104846" cy="2020592"/>
          </a:xfrm>
          <a:prstGeom prst="ellipse">
            <a:avLst/>
          </a:prstGeom>
          <a:solidFill>
            <a:schemeClr val="lt1"/>
          </a:solidFill>
          <a:ln w="9525" cap="flat" cmpd="sng">
            <a:solidFill>
              <a:srgbClr val="4D2B1A"/>
            </a:solidFill>
            <a:prstDash val="solid"/>
            <a:round/>
            <a:headEnd type="none" w="med" len="med"/>
            <a:tailEnd type="none" w="med" len="med"/>
          </a:ln>
          <a:effectLst>
            <a:outerShdw blurRad="50800" dist="38100" dir="13500000" algn="br" rotWithShape="0">
              <a:prstClr val="black">
                <a:alpha val="40000"/>
              </a:prstClr>
            </a:outerShdw>
          </a:effectLst>
        </p:spPr>
        <p:txBody>
          <a:bodyPr lIns="0" tIns="0" rIns="0" bIns="0" rtlCol="0" anchor="ctr" anchorCtr="0">
            <a:noAutofit/>
          </a:bodyPr>
          <a:lstStyle/>
          <a:p>
            <a:pPr marL="0" marR="0" indent="0" algn="ctr">
              <a:spcBef>
                <a:spcPts val="0"/>
              </a:spcBef>
              <a:spcAft>
                <a:spcPts val="0"/>
              </a:spcAft>
              <a:buSzPct val="25000"/>
              <a:buNone/>
            </a:pPr>
            <a:r>
              <a:rPr lang="fr-FR" sz="2400" b="0" i="0" u="none" strike="noStrike" cap="none">
                <a:solidFill>
                  <a:srgbClr val="EC6839"/>
                </a:solidFill>
                <a:latin typeface="Arial Narrow" panose="020B0606020202030204" pitchFamily="34" charset="0"/>
                <a:ea typeface="Arial"/>
                <a:cs typeface="Arial"/>
              </a:rPr>
              <a:t>Bonnes pratiques EAD en bibliothèques</a:t>
            </a:r>
          </a:p>
        </p:txBody>
      </p:sp>
      <p:cxnSp>
        <p:nvCxnSpPr>
          <p:cNvPr id="32" name="Shape 111">
            <a:extLst>
              <a:ext uri="{FF2B5EF4-FFF2-40B4-BE49-F238E27FC236}">
                <a16:creationId xmlns:a16="http://schemas.microsoft.com/office/drawing/2014/main" id="{20BF7734-D34A-D1FB-E28E-7DE2674903E3}"/>
              </a:ext>
            </a:extLst>
          </p:cNvPr>
          <p:cNvCxnSpPr>
            <a:cxnSpLocks/>
            <a:endCxn id="31" idx="3"/>
          </p:cNvCxnSpPr>
          <p:nvPr/>
        </p:nvCxnSpPr>
        <p:spPr bwMode="auto">
          <a:xfrm flipV="1">
            <a:off x="2829690" y="3316801"/>
            <a:ext cx="2911805" cy="698961"/>
          </a:xfrm>
          <a:prstGeom prst="straightConnector1">
            <a:avLst/>
          </a:prstGeom>
          <a:noFill/>
          <a:ln w="25400" cap="flat" cmpd="sng">
            <a:solidFill>
              <a:srgbClr val="EC6839"/>
            </a:solidFill>
            <a:prstDash val="solid"/>
            <a:round/>
            <a:headEnd type="triangle" w="lg" len="lg"/>
            <a:tailEnd type="none" w="lg" len="lg"/>
          </a:ln>
        </p:spPr>
      </p:cxnSp>
      <p:cxnSp>
        <p:nvCxnSpPr>
          <p:cNvPr id="36" name="Shape 111">
            <a:extLst>
              <a:ext uri="{FF2B5EF4-FFF2-40B4-BE49-F238E27FC236}">
                <a16:creationId xmlns:a16="http://schemas.microsoft.com/office/drawing/2014/main" id="{4FBE6658-D72B-3EFC-8965-72CB18BE2C56}"/>
              </a:ext>
            </a:extLst>
          </p:cNvPr>
          <p:cNvCxnSpPr>
            <a:cxnSpLocks/>
            <a:stCxn id="20" idx="0"/>
            <a:endCxn id="31" idx="4"/>
          </p:cNvCxnSpPr>
          <p:nvPr/>
        </p:nvCxnSpPr>
        <p:spPr bwMode="auto">
          <a:xfrm flipV="1">
            <a:off x="5902144" y="3612710"/>
            <a:ext cx="583526" cy="2216092"/>
          </a:xfrm>
          <a:prstGeom prst="straightConnector1">
            <a:avLst/>
          </a:prstGeom>
          <a:noFill/>
          <a:ln w="25400" cap="flat" cmpd="sng">
            <a:solidFill>
              <a:srgbClr val="EC6839"/>
            </a:solidFill>
            <a:prstDash val="solid"/>
            <a:round/>
            <a:headEnd type="triangle" w="lg" len="lg"/>
            <a:tailEnd type="none" w="lg" len="lg"/>
          </a:ln>
        </p:spPr>
      </p:cxnSp>
      <p:cxnSp>
        <p:nvCxnSpPr>
          <p:cNvPr id="39" name="Shape 111">
            <a:extLst>
              <a:ext uri="{FF2B5EF4-FFF2-40B4-BE49-F238E27FC236}">
                <a16:creationId xmlns:a16="http://schemas.microsoft.com/office/drawing/2014/main" id="{2F58B97B-AD86-CCC2-1387-29175528D8E9}"/>
              </a:ext>
            </a:extLst>
          </p:cNvPr>
          <p:cNvCxnSpPr>
            <a:cxnSpLocks/>
            <a:stCxn id="29" idx="0"/>
            <a:endCxn id="31" idx="5"/>
          </p:cNvCxnSpPr>
          <p:nvPr/>
        </p:nvCxnSpPr>
        <p:spPr bwMode="auto">
          <a:xfrm flipH="1" flipV="1">
            <a:off x="7229845" y="3316801"/>
            <a:ext cx="814735" cy="1035485"/>
          </a:xfrm>
          <a:prstGeom prst="straightConnector1">
            <a:avLst/>
          </a:prstGeom>
          <a:noFill/>
          <a:ln w="25400" cap="flat" cmpd="sng">
            <a:solidFill>
              <a:srgbClr val="EC6839"/>
            </a:solidFill>
            <a:prstDash val="solid"/>
            <a:round/>
            <a:headEnd type="triangle" w="lg" len="lg"/>
            <a:tailEnd type="none" w="lg" len="lg"/>
          </a:ln>
        </p:spPr>
      </p:cxnSp>
      <p:sp>
        <p:nvSpPr>
          <p:cNvPr id="44" name="Rectangle : coins arrondis 43">
            <a:extLst>
              <a:ext uri="{FF2B5EF4-FFF2-40B4-BE49-F238E27FC236}">
                <a16:creationId xmlns:a16="http://schemas.microsoft.com/office/drawing/2014/main" id="{D90B6E4B-B024-C42A-0B0A-A0E510D6C375}"/>
              </a:ext>
            </a:extLst>
          </p:cNvPr>
          <p:cNvSpPr/>
          <p:nvPr/>
        </p:nvSpPr>
        <p:spPr bwMode="auto">
          <a:xfrm>
            <a:off x="375690" y="634142"/>
            <a:ext cx="6910444" cy="669223"/>
          </a:xfrm>
          <a:prstGeom prst="roundRect">
            <a:avLst/>
          </a:prstGeom>
          <a:solidFill>
            <a:schemeClr val="lt1"/>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l">
              <a:spcBef>
                <a:spcPts val="0"/>
              </a:spcBef>
              <a:spcAft>
                <a:spcPts val="0"/>
              </a:spcAft>
              <a:buSzPct val="25000"/>
              <a:buNone/>
            </a:pPr>
            <a:r>
              <a:rPr lang="fr-FR" sz="2400" b="0" i="0" u="none" strike="noStrike" cap="none">
                <a:solidFill>
                  <a:srgbClr val="EC6839"/>
                </a:solidFill>
                <a:latin typeface="Arial Narrow" panose="020B0606020202030204" pitchFamily="34" charset="0"/>
                <a:ea typeface="Arial"/>
                <a:cs typeface="Arial"/>
              </a:rPr>
              <a:t>Conseil stratégique bibliographique (CSB) : </a:t>
            </a:r>
          </a:p>
          <a:p>
            <a:pPr marL="0" marR="0" indent="0" algn="l">
              <a:spcBef>
                <a:spcPts val="0"/>
              </a:spcBef>
              <a:spcAft>
                <a:spcPts val="0"/>
              </a:spcAft>
              <a:buSzPct val="25000"/>
              <a:buNone/>
            </a:pPr>
            <a:r>
              <a:rPr lang="fr-FR" b="0" i="0" u="none" strike="noStrike" cap="none">
                <a:latin typeface="Arial Narrow" panose="020B0606020202030204" pitchFamily="34" charset="0"/>
                <a:ea typeface="Arial"/>
                <a:cs typeface="Arial"/>
              </a:rPr>
              <a:t>les 2 ministères MESRI et MCC et les 2 agences bibliographiques Abes et BNF</a:t>
            </a:r>
            <a:endParaRPr lang="fr-FR" sz="2000" b="0" i="0" u="none" strike="noStrike" cap="none">
              <a:latin typeface="Arial Narrow" panose="020B0606020202030204" pitchFamily="34" charset="0"/>
              <a:ea typeface="Arial"/>
              <a:cs typeface="Arial"/>
            </a:endParaRPr>
          </a:p>
        </p:txBody>
      </p:sp>
      <p:sp>
        <p:nvSpPr>
          <p:cNvPr id="56" name="Flèche : droite 55">
            <a:extLst>
              <a:ext uri="{FF2B5EF4-FFF2-40B4-BE49-F238E27FC236}">
                <a16:creationId xmlns:a16="http://schemas.microsoft.com/office/drawing/2014/main" id="{8110F5C8-3D77-6E9C-FBEF-442FDE70DCC1}"/>
              </a:ext>
            </a:extLst>
          </p:cNvPr>
          <p:cNvSpPr/>
          <p:nvPr/>
        </p:nvSpPr>
        <p:spPr bwMode="auto">
          <a:xfrm>
            <a:off x="4787660" y="2466476"/>
            <a:ext cx="645587" cy="256274"/>
          </a:xfrm>
          <a:prstGeom prst="rightArrow">
            <a:avLst/>
          </a:prstGeom>
          <a:solidFill>
            <a:srgbClr val="EC6839"/>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l">
              <a:spcBef>
                <a:spcPts val="0"/>
              </a:spcBef>
              <a:spcAft>
                <a:spcPts val="0"/>
              </a:spcAft>
              <a:buSzPct val="25000"/>
              <a:buNone/>
            </a:pPr>
            <a:endParaRPr lang="fr-FR" sz="1200" b="0" i="0" u="none" strike="noStrike" cap="none">
              <a:latin typeface="Arial Narrow" panose="020B0606020202030204" pitchFamily="34" charset="0"/>
              <a:ea typeface="Arial"/>
              <a:cs typeface="Arial"/>
            </a:endParaRPr>
          </a:p>
        </p:txBody>
      </p:sp>
      <p:sp>
        <p:nvSpPr>
          <p:cNvPr id="42" name="Shape 332">
            <a:extLst>
              <a:ext uri="{FF2B5EF4-FFF2-40B4-BE49-F238E27FC236}">
                <a16:creationId xmlns:a16="http://schemas.microsoft.com/office/drawing/2014/main" id="{756A4D74-8102-47A1-3686-ED7A12AD6BDB}"/>
              </a:ext>
            </a:extLst>
          </p:cNvPr>
          <p:cNvSpPr>
            <a:spLocks/>
          </p:cNvSpPr>
          <p:nvPr/>
        </p:nvSpPr>
        <p:spPr bwMode="auto">
          <a:xfrm>
            <a:off x="202974" y="1653800"/>
            <a:ext cx="4584686" cy="1850652"/>
          </a:xfrm>
          <a:prstGeom prst="rect">
            <a:avLst/>
          </a:prstGeom>
          <a:solidFill>
            <a:schemeClr val="bg1"/>
          </a:solidFill>
          <a:ln>
            <a:solidFill>
              <a:srgbClr val="F79646"/>
            </a:solidFill>
          </a:ln>
          <a:effectLst>
            <a:outerShdw blurRad="50800" dist="38100" dir="13500000" algn="br" rotWithShape="0">
              <a:prstClr val="black">
                <a:alpha val="40000"/>
              </a:prstClr>
            </a:outerShdw>
          </a:effectLst>
        </p:spPr>
        <p:txBody>
          <a:bodyPr lIns="91425" tIns="45700" rIns="91425" bIns="45700" anchor="t" anchorCtr="0">
            <a:noAutofit/>
          </a:bodyPr>
          <a:lstStyle/>
          <a:p>
            <a:pPr marL="0" marR="0" lvl="0" indent="0" algn="l">
              <a:spcBef>
                <a:spcPts val="0"/>
              </a:spcBef>
              <a:spcAft>
                <a:spcPts val="0"/>
              </a:spcAft>
              <a:buSzPct val="25000"/>
              <a:buNone/>
              <a:defRPr/>
            </a:pPr>
            <a:r>
              <a:rPr lang="fr-FR" sz="2400" b="0" i="0" u="none" strike="noStrike" cap="none">
                <a:solidFill>
                  <a:srgbClr val="EC6839"/>
                </a:solidFill>
                <a:latin typeface="Arial Narrow" panose="020B0606020202030204" pitchFamily="34" charset="0"/>
                <a:ea typeface="Arial"/>
                <a:cs typeface="Arial"/>
              </a:rPr>
              <a:t>Dans le GT EAD : </a:t>
            </a:r>
            <a:r>
              <a:rPr lang="fr-FR" sz="1500" b="0" i="0" u="none" strike="noStrike" cap="none">
                <a:latin typeface="Arial Narrow" panose="020B0606020202030204" pitchFamily="34" charset="0"/>
                <a:ea typeface="Arial"/>
                <a:cs typeface="Arial"/>
              </a:rPr>
              <a:t>avec la participation du Ministère</a:t>
            </a:r>
          </a:p>
          <a:p>
            <a:pPr algn="r">
              <a:buSzPct val="25000"/>
              <a:defRPr/>
            </a:pPr>
            <a:r>
              <a:rPr lang="fr-FR" sz="1500" b="0" i="0" u="none" strike="noStrike" cap="none">
                <a:latin typeface="Arial Narrow" panose="020B0606020202030204" pitchFamily="34" charset="0"/>
                <a:ea typeface="Arial"/>
                <a:cs typeface="Arial"/>
              </a:rPr>
              <a:t>Abes                                                                         de la Culture</a:t>
            </a:r>
          </a:p>
          <a:p>
            <a:pPr>
              <a:buSzPct val="25000"/>
              <a:defRPr/>
            </a:pPr>
            <a:r>
              <a:rPr lang="fr-FR" sz="1500" b="0" i="0" u="none" strike="noStrike" cap="none">
                <a:latin typeface="Arial Narrow" panose="020B0606020202030204" pitchFamily="34" charset="0"/>
                <a:ea typeface="Arial"/>
                <a:cs typeface="Arial"/>
              </a:rPr>
              <a:t>BnF-département des métadonnées	</a:t>
            </a:r>
            <a:endParaRPr lang="fr-FR" sz="2400" b="0" i="0" u="none" strike="noStrike" cap="none">
              <a:solidFill>
                <a:srgbClr val="EC6839"/>
              </a:solidFill>
              <a:latin typeface="Arial Narrow" panose="020B0606020202030204" pitchFamily="34" charset="0"/>
              <a:ea typeface="Arial"/>
              <a:cs typeface="Arial"/>
            </a:endParaRPr>
          </a:p>
          <a:p>
            <a:pPr marL="0" marR="0" lvl="0" indent="0" algn="l">
              <a:spcBef>
                <a:spcPts val="0"/>
              </a:spcBef>
              <a:spcAft>
                <a:spcPts val="0"/>
              </a:spcAft>
              <a:buSzPct val="25000"/>
              <a:buNone/>
              <a:defRPr/>
            </a:pPr>
            <a:r>
              <a:rPr lang="fr-FR" sz="1500" b="0" i="0" u="none" strike="noStrike" cap="none">
                <a:latin typeface="Arial Narrow" panose="020B0606020202030204" pitchFamily="34" charset="0"/>
                <a:ea typeface="Arial"/>
                <a:cs typeface="Arial"/>
              </a:rPr>
              <a:t>BnF-CCFr (département de la coopération)</a:t>
            </a:r>
          </a:p>
          <a:p>
            <a:pPr marL="0" marR="0" lvl="0" indent="0" algn="l">
              <a:spcBef>
                <a:spcPts val="0"/>
              </a:spcBef>
              <a:spcAft>
                <a:spcPts val="0"/>
              </a:spcAft>
              <a:buSzPct val="25000"/>
              <a:buNone/>
              <a:defRPr/>
            </a:pPr>
            <a:r>
              <a:rPr lang="fr-FR" sz="1500">
                <a:latin typeface="Arial Narrow" panose="020B0606020202030204" pitchFamily="34" charset="0"/>
                <a:ea typeface="Arial"/>
                <a:cs typeface="Arial"/>
              </a:rPr>
              <a:t>Un </a:t>
            </a:r>
            <a:r>
              <a:rPr lang="fr-FR" sz="1500" b="0" i="0" u="none" strike="noStrike" cap="none">
                <a:latin typeface="Arial Narrow" panose="020B0606020202030204" pitchFamily="34" charset="0"/>
                <a:ea typeface="Arial"/>
                <a:cs typeface="Arial"/>
              </a:rPr>
              <a:t>représentant des établissemen</a:t>
            </a:r>
            <a:r>
              <a:rPr lang="fr-FR" sz="1500">
                <a:latin typeface="Arial Narrow" panose="020B0606020202030204" pitchFamily="34" charset="0"/>
                <a:ea typeface="Arial"/>
                <a:cs typeface="Arial"/>
              </a:rPr>
              <a:t>ts ESR</a:t>
            </a:r>
          </a:p>
          <a:p>
            <a:pPr>
              <a:buSzPct val="25000"/>
              <a:defRPr/>
            </a:pPr>
            <a:r>
              <a:rPr lang="fr-FR" sz="1500">
                <a:latin typeface="Arial Narrow" panose="020B0606020202030204" pitchFamily="34" charset="0"/>
                <a:cs typeface="Arial"/>
              </a:rPr>
              <a:t>Un représentant BnF : </a:t>
            </a:r>
            <a:r>
              <a:rPr lang="fr-FR" sz="1500">
                <a:latin typeface="Arial Narrow" panose="020B0606020202030204" pitchFamily="34" charset="0"/>
                <a:ea typeface="Arial"/>
                <a:cs typeface="Arial"/>
              </a:rPr>
              <a:t>département des manuscrits</a:t>
            </a:r>
            <a:endParaRPr lang="fr-FR" sz="1500" b="0" i="0" u="none" strike="noStrike" cap="none">
              <a:latin typeface="Arial Narrow" panose="020B0606020202030204" pitchFamily="34" charset="0"/>
              <a:ea typeface="Arial"/>
              <a:cs typeface="Arial"/>
            </a:endParaRPr>
          </a:p>
          <a:p>
            <a:pPr marL="0" marR="0" lvl="0" indent="0" algn="l">
              <a:spcBef>
                <a:spcPts val="0"/>
              </a:spcBef>
              <a:spcAft>
                <a:spcPts val="0"/>
              </a:spcAft>
              <a:buSzPct val="25000"/>
              <a:buNone/>
              <a:defRPr/>
            </a:pPr>
            <a:r>
              <a:rPr lang="fr-FR" sz="1500">
                <a:latin typeface="Arial Narrow" panose="020B0606020202030204" pitchFamily="34" charset="0"/>
                <a:ea typeface="Arial"/>
                <a:cs typeface="Arial"/>
              </a:rPr>
              <a:t>Un représentant des BM classées</a:t>
            </a:r>
          </a:p>
          <a:p>
            <a:pPr marL="0" marR="0" lvl="0" indent="0" algn="l">
              <a:spcBef>
                <a:spcPts val="0"/>
              </a:spcBef>
              <a:spcAft>
                <a:spcPts val="0"/>
              </a:spcAft>
              <a:buSzPct val="25000"/>
              <a:buNone/>
              <a:defRPr/>
            </a:pPr>
            <a:endParaRPr sz="1500">
              <a:latin typeface="Arial Narrow" panose="020B0606020202030204" pitchFamily="34" charset="0"/>
            </a:endParaRPr>
          </a:p>
        </p:txBody>
      </p:sp>
      <p:sp>
        <p:nvSpPr>
          <p:cNvPr id="57" name="Rectangle 56">
            <a:extLst>
              <a:ext uri="{FF2B5EF4-FFF2-40B4-BE49-F238E27FC236}">
                <a16:creationId xmlns:a16="http://schemas.microsoft.com/office/drawing/2014/main" id="{B9D0F8FF-24C2-77E9-BD22-BAC770B57CFE}"/>
              </a:ext>
            </a:extLst>
          </p:cNvPr>
          <p:cNvSpPr/>
          <p:nvPr/>
        </p:nvSpPr>
        <p:spPr bwMode="auto">
          <a:xfrm>
            <a:off x="7538093" y="6239996"/>
            <a:ext cx="1144459" cy="547292"/>
          </a:xfrm>
          <a:prstGeom prst="rect">
            <a:avLst/>
          </a:prstGeom>
          <a:solidFill>
            <a:schemeClr val="lt1"/>
          </a:solidFill>
          <a:ln w="9525" cap="flat" cmpd="sng">
            <a:solidFill>
              <a:srgbClr val="60225B"/>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l">
              <a:spcBef>
                <a:spcPts val="0"/>
              </a:spcBef>
              <a:spcAft>
                <a:spcPts val="0"/>
              </a:spcAft>
              <a:buSzPct val="25000"/>
              <a:buNone/>
            </a:pPr>
            <a:r>
              <a:rPr lang="fr-FR" sz="2400" b="1" i="0" u="none" strike="noStrike" cap="none" err="1">
                <a:solidFill>
                  <a:srgbClr val="60225B"/>
                </a:solidFill>
                <a:effectLst>
                  <a:outerShdw blurRad="38100" dist="38100" dir="2700000" algn="tl">
                    <a:srgbClr val="000000">
                      <a:alpha val="43137"/>
                    </a:srgbClr>
                  </a:outerShdw>
                </a:effectLst>
                <a:latin typeface="Arial Narrow" panose="020B0606020202030204" pitchFamily="34" charset="0"/>
                <a:ea typeface="Arial"/>
                <a:cs typeface="Arial"/>
              </a:rPr>
              <a:t>PiXML</a:t>
            </a:r>
            <a:endParaRPr lang="fr-FR" sz="1200" b="1" i="0" u="none" strike="noStrike" cap="none">
              <a:solidFill>
                <a:srgbClr val="60225B"/>
              </a:solidFill>
              <a:effectLst>
                <a:outerShdw blurRad="38100" dist="38100" dir="2700000" algn="tl">
                  <a:srgbClr val="000000">
                    <a:alpha val="43137"/>
                  </a:srgbClr>
                </a:outerShdw>
              </a:effectLst>
              <a:latin typeface="Arial Narrow" panose="020B0606020202030204" pitchFamily="34" charset="0"/>
              <a:ea typeface="Arial"/>
              <a:cs typeface="Arial"/>
            </a:endParaRPr>
          </a:p>
        </p:txBody>
      </p:sp>
      <p:grpSp>
        <p:nvGrpSpPr>
          <p:cNvPr id="43" name="Groupe 42">
            <a:extLst>
              <a:ext uri="{FF2B5EF4-FFF2-40B4-BE49-F238E27FC236}">
                <a16:creationId xmlns:a16="http://schemas.microsoft.com/office/drawing/2014/main" id="{9D3BE966-2A4D-F315-F6A6-D1F110B452EC}"/>
              </a:ext>
            </a:extLst>
          </p:cNvPr>
          <p:cNvGrpSpPr/>
          <p:nvPr/>
        </p:nvGrpSpPr>
        <p:grpSpPr>
          <a:xfrm>
            <a:off x="123364" y="3738311"/>
            <a:ext cx="2932669" cy="1374687"/>
            <a:chOff x="123364" y="3608921"/>
            <a:chExt cx="2932669" cy="1374687"/>
          </a:xfrm>
        </p:grpSpPr>
        <p:sp>
          <p:nvSpPr>
            <p:cNvPr id="30" name="Shape 108">
              <a:extLst>
                <a:ext uri="{FF2B5EF4-FFF2-40B4-BE49-F238E27FC236}">
                  <a16:creationId xmlns:a16="http://schemas.microsoft.com/office/drawing/2014/main" id="{461FAB5B-D001-780D-0E30-E3599FD6B926}"/>
                </a:ext>
              </a:extLst>
            </p:cNvPr>
            <p:cNvSpPr>
              <a:spLocks/>
            </p:cNvSpPr>
            <p:nvPr/>
          </p:nvSpPr>
          <p:spPr bwMode="auto">
            <a:xfrm>
              <a:off x="123364" y="4081630"/>
              <a:ext cx="2932669" cy="901978"/>
            </a:xfrm>
            <a:prstGeom prst="rect">
              <a:avLst/>
            </a:prstGeom>
            <a:solidFill>
              <a:schemeClr val="lt1"/>
            </a:solidFill>
            <a:ln w="9525" cap="flat" cmpd="sng">
              <a:solidFill>
                <a:srgbClr val="8F569F"/>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l">
                <a:spcBef>
                  <a:spcPts val="0"/>
                </a:spcBef>
                <a:spcAft>
                  <a:spcPts val="0"/>
                </a:spcAft>
                <a:buSzPct val="25000"/>
                <a:buNone/>
                <a:defRPr/>
              </a:pPr>
              <a:r>
                <a:rPr lang="fr-FR" sz="1600" b="0" i="0" u="none" strike="noStrike" cap="none">
                  <a:latin typeface="Arial Narrow" panose="020B0606020202030204" pitchFamily="34" charset="0"/>
                  <a:ea typeface="Arial"/>
                  <a:cs typeface="Arial"/>
                </a:rPr>
                <a:t>Catalogue d'archives et manuscrits de BM et autres collectivités territoriales dans le </a:t>
              </a:r>
              <a:r>
                <a:rPr lang="fr-FR" sz="1600" b="0" i="0" u="none" strike="noStrike" cap="none" err="1">
                  <a:latin typeface="Arial Narrow" panose="020B0606020202030204" pitchFamily="34" charset="0"/>
                  <a:ea typeface="Arial"/>
                  <a:cs typeface="Arial"/>
                </a:rPr>
                <a:t>CCFr</a:t>
              </a:r>
              <a:endParaRPr sz="2400">
                <a:latin typeface="Arial Narrow" panose="020B0606020202030204" pitchFamily="34" charset="0"/>
              </a:endParaRPr>
            </a:p>
          </p:txBody>
        </p:sp>
        <p:pic>
          <p:nvPicPr>
            <p:cNvPr id="10" name="Image 9">
              <a:extLst>
                <a:ext uri="{FF2B5EF4-FFF2-40B4-BE49-F238E27FC236}">
                  <a16:creationId xmlns:a16="http://schemas.microsoft.com/office/drawing/2014/main" id="{D4D13C93-E74B-1ECA-CFF0-B9EE3D4B599A}"/>
                </a:ext>
              </a:extLst>
            </p:cNvPr>
            <p:cNvPicPr>
              <a:picLocks noChangeAspect="1"/>
            </p:cNvPicPr>
            <p:nvPr/>
          </p:nvPicPr>
          <p:blipFill rotWithShape="1">
            <a:blip r:embed="rId5"/>
            <a:srcRect t="7471" b="14863"/>
            <a:stretch/>
          </p:blipFill>
          <p:spPr>
            <a:xfrm>
              <a:off x="829161" y="3608921"/>
              <a:ext cx="2000529" cy="554901"/>
            </a:xfrm>
            <a:prstGeom prst="rect">
              <a:avLst/>
            </a:prstGeom>
            <a:effectLst>
              <a:outerShdw blurRad="50800" dist="38100" dir="13500000" algn="br" rotWithShape="0">
                <a:prstClr val="black">
                  <a:alpha val="40000"/>
                </a:prstClr>
              </a:outerShdw>
            </a:effectLst>
          </p:spPr>
        </p:pic>
        <p:pic>
          <p:nvPicPr>
            <p:cNvPr id="15" name="Image 14">
              <a:extLst>
                <a:ext uri="{FF2B5EF4-FFF2-40B4-BE49-F238E27FC236}">
                  <a16:creationId xmlns:a16="http://schemas.microsoft.com/office/drawing/2014/main" id="{F08F3060-4F3B-325A-6824-2C08A0322C98}"/>
                </a:ext>
              </a:extLst>
            </p:cNvPr>
            <p:cNvPicPr>
              <a:picLocks noChangeAspect="1"/>
            </p:cNvPicPr>
            <p:nvPr/>
          </p:nvPicPr>
          <p:blipFill rotWithShape="1">
            <a:blip r:embed="rId6"/>
            <a:srcRect l="4789" t="16621" r="8217" b="14173"/>
            <a:stretch/>
          </p:blipFill>
          <p:spPr>
            <a:xfrm>
              <a:off x="2111201" y="3964983"/>
              <a:ext cx="775639" cy="224152"/>
            </a:xfrm>
            <a:prstGeom prst="rect">
              <a:avLst/>
            </a:prstGeom>
            <a:effectLst>
              <a:outerShdw blurRad="50800" dist="38100" dir="13500000" algn="br" rotWithShape="0">
                <a:prstClr val="black">
                  <a:alpha val="40000"/>
                </a:prstClr>
              </a:outerShdw>
            </a:effectLst>
          </p:spPr>
        </p:pic>
      </p:grpSp>
      <p:cxnSp>
        <p:nvCxnSpPr>
          <p:cNvPr id="28" name="Shape 111">
            <a:extLst>
              <a:ext uri="{FF2B5EF4-FFF2-40B4-BE49-F238E27FC236}">
                <a16:creationId xmlns:a16="http://schemas.microsoft.com/office/drawing/2014/main" id="{6D02277A-8A39-9B81-C0C4-ABC309BC4D59}"/>
              </a:ext>
            </a:extLst>
          </p:cNvPr>
          <p:cNvCxnSpPr>
            <a:cxnSpLocks/>
            <a:stCxn id="35" idx="0"/>
            <a:endCxn id="31" idx="3"/>
          </p:cNvCxnSpPr>
          <p:nvPr/>
        </p:nvCxnSpPr>
        <p:spPr bwMode="auto">
          <a:xfrm flipV="1">
            <a:off x="4089533" y="3316801"/>
            <a:ext cx="1651962" cy="802961"/>
          </a:xfrm>
          <a:prstGeom prst="straightConnector1">
            <a:avLst/>
          </a:prstGeom>
          <a:noFill/>
          <a:ln w="25400" cap="flat" cmpd="sng">
            <a:solidFill>
              <a:srgbClr val="EC6839"/>
            </a:solidFill>
            <a:prstDash val="solid"/>
            <a:round/>
            <a:headEnd type="triangle" w="lg" len="lg"/>
            <a:tailEnd type="none" w="lg" len="lg"/>
          </a:ln>
        </p:spPr>
      </p:cxnSp>
      <p:pic>
        <p:nvPicPr>
          <p:cNvPr id="35" name="Image 34">
            <a:extLst>
              <a:ext uri="{FF2B5EF4-FFF2-40B4-BE49-F238E27FC236}">
                <a16:creationId xmlns:a16="http://schemas.microsoft.com/office/drawing/2014/main" id="{EFC960CC-BFDE-8DCE-482F-3EB05EE658AA}"/>
              </a:ext>
            </a:extLst>
          </p:cNvPr>
          <p:cNvPicPr>
            <a:picLocks noChangeAspect="1"/>
          </p:cNvPicPr>
          <p:nvPr/>
        </p:nvPicPr>
        <p:blipFill>
          <a:blip r:embed="rId7"/>
          <a:stretch>
            <a:fillRect/>
          </a:stretch>
        </p:blipFill>
        <p:spPr>
          <a:xfrm>
            <a:off x="3296646" y="4119762"/>
            <a:ext cx="1585774" cy="511055"/>
          </a:xfrm>
          <a:prstGeom prst="rect">
            <a:avLst/>
          </a:prstGeom>
        </p:spPr>
      </p:pic>
      <p:pic>
        <p:nvPicPr>
          <p:cNvPr id="22" name="Image 21" descr="Une image contenant texte&#10;&#10;Description générée automatiquement">
            <a:extLst>
              <a:ext uri="{FF2B5EF4-FFF2-40B4-BE49-F238E27FC236}">
                <a16:creationId xmlns:a16="http://schemas.microsoft.com/office/drawing/2014/main" id="{96D905C1-30C9-3356-B064-F3EB22FF10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3384" y="4933580"/>
            <a:ext cx="1457528" cy="704948"/>
          </a:xfrm>
          <a:prstGeom prst="rect">
            <a:avLst/>
          </a:prstGeom>
          <a:effectLst>
            <a:outerShdw blurRad="50800" dist="38100" dir="13500000" algn="br" rotWithShape="0">
              <a:prstClr val="black">
                <a:alpha val="40000"/>
              </a:prstClr>
            </a:outerShdw>
          </a:effectLst>
        </p:spPr>
      </p:pic>
      <p:sp>
        <p:nvSpPr>
          <p:cNvPr id="53" name="Flèche : bas 52">
            <a:extLst>
              <a:ext uri="{FF2B5EF4-FFF2-40B4-BE49-F238E27FC236}">
                <a16:creationId xmlns:a16="http://schemas.microsoft.com/office/drawing/2014/main" id="{940C831D-7E46-E803-2576-3605FEE2CF53}"/>
              </a:ext>
            </a:extLst>
          </p:cNvPr>
          <p:cNvSpPr/>
          <p:nvPr/>
        </p:nvSpPr>
        <p:spPr bwMode="auto">
          <a:xfrm>
            <a:off x="2062667" y="1313492"/>
            <a:ext cx="400050" cy="376715"/>
          </a:xfrm>
          <a:prstGeom prst="downArrow">
            <a:avLst/>
          </a:prstGeom>
          <a:solidFill>
            <a:srgbClr val="EC6839"/>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l">
              <a:spcBef>
                <a:spcPts val="0"/>
              </a:spcBef>
              <a:spcAft>
                <a:spcPts val="0"/>
              </a:spcAft>
              <a:buSzPct val="25000"/>
              <a:buNone/>
            </a:pPr>
            <a:endParaRPr lang="fr-FR" sz="1200" b="0" i="0" u="none" strike="noStrike" cap="none">
              <a:latin typeface="Arial Narrow" panose="020B0606020202030204" pitchFamily="34" charset="0"/>
              <a:ea typeface="Arial"/>
              <a:cs typeface="Arial"/>
            </a:endParaRPr>
          </a:p>
        </p:txBody>
      </p:sp>
      <p:pic>
        <p:nvPicPr>
          <p:cNvPr id="5" name="Image 4" descr="Une image contenant Police, logo, symbole, Graphique&#10;&#10;Description générée automatiquement">
            <a:extLst>
              <a:ext uri="{FF2B5EF4-FFF2-40B4-BE49-F238E27FC236}">
                <a16:creationId xmlns:a16="http://schemas.microsoft.com/office/drawing/2014/main" id="{D12F0CB9-9FAE-B918-5BC6-D069F03F3D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0421" y="1273369"/>
            <a:ext cx="1438095" cy="942857"/>
          </a:xfrm>
          <a:prstGeom prst="rect">
            <a:avLst/>
          </a:prstGeom>
        </p:spPr>
      </p:pic>
      <p:cxnSp>
        <p:nvCxnSpPr>
          <p:cNvPr id="6" name="Shape 111">
            <a:extLst>
              <a:ext uri="{FF2B5EF4-FFF2-40B4-BE49-F238E27FC236}">
                <a16:creationId xmlns:a16="http://schemas.microsoft.com/office/drawing/2014/main" id="{56019D9C-E9F9-4618-24E4-08D561C79432}"/>
              </a:ext>
            </a:extLst>
          </p:cNvPr>
          <p:cNvCxnSpPr>
            <a:cxnSpLocks/>
          </p:cNvCxnSpPr>
          <p:nvPr/>
        </p:nvCxnSpPr>
        <p:spPr bwMode="auto">
          <a:xfrm flipH="1" flipV="1">
            <a:off x="7538094" y="2627422"/>
            <a:ext cx="506485" cy="84501"/>
          </a:xfrm>
          <a:prstGeom prst="straightConnector1">
            <a:avLst/>
          </a:prstGeom>
          <a:noFill/>
          <a:ln w="25400" cap="flat" cmpd="sng">
            <a:solidFill>
              <a:srgbClr val="EC6839"/>
            </a:solidFill>
            <a:prstDash val="solid"/>
            <a:round/>
            <a:headEnd type="triangle" w="lg" len="lg"/>
            <a:tailEnd type="none" w="lg" len="lg"/>
          </a:ln>
        </p:spPr>
      </p:cxnSp>
      <p:sp>
        <p:nvSpPr>
          <p:cNvPr id="12" name="Shape 108">
            <a:extLst>
              <a:ext uri="{FF2B5EF4-FFF2-40B4-BE49-F238E27FC236}">
                <a16:creationId xmlns:a16="http://schemas.microsoft.com/office/drawing/2014/main" id="{15BB78C6-E870-68E3-5D14-3CB89658DD4E}"/>
              </a:ext>
            </a:extLst>
          </p:cNvPr>
          <p:cNvSpPr>
            <a:spLocks/>
          </p:cNvSpPr>
          <p:nvPr/>
        </p:nvSpPr>
        <p:spPr bwMode="auto">
          <a:xfrm>
            <a:off x="8040331" y="2418242"/>
            <a:ext cx="1083790" cy="564104"/>
          </a:xfrm>
          <a:prstGeom prst="rect">
            <a:avLst/>
          </a:prstGeom>
          <a:solidFill>
            <a:schemeClr val="lt1"/>
          </a:solidFill>
          <a:ln w="9525" cap="flat" cmpd="sng">
            <a:solidFill>
              <a:srgbClr val="8F569F"/>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a:buSzPct val="25000"/>
              <a:defRPr/>
            </a:pPr>
            <a:r>
              <a:rPr lang="fr-FR" sz="1200" b="0" i="0" u="none">
                <a:solidFill>
                  <a:schemeClr val="tx1"/>
                </a:solidFill>
                <a:latin typeface="Arial Narrow"/>
                <a:ea typeface="Arial Narrow"/>
                <a:cs typeface="Arial Narrow"/>
              </a:rPr>
              <a:t>Divers établissements d'archives</a:t>
            </a:r>
            <a:endParaRPr lang="fr-FR" sz="800" b="1">
              <a:solidFill>
                <a:srgbClr val="60225B"/>
              </a:solidFill>
              <a:latin typeface="Arial Narrow"/>
              <a:ea typeface="Arial"/>
              <a:cs typeface="Arial"/>
            </a:endParaRPr>
          </a:p>
        </p:txBody>
      </p:sp>
      <p:pic>
        <p:nvPicPr>
          <p:cNvPr id="8" name="Image 7">
            <a:extLst>
              <a:ext uri="{FF2B5EF4-FFF2-40B4-BE49-F238E27FC236}">
                <a16:creationId xmlns:a16="http://schemas.microsoft.com/office/drawing/2014/main" id="{8444CF76-8FBF-230C-78FE-C371868A0880}"/>
              </a:ext>
            </a:extLst>
          </p:cNvPr>
          <p:cNvPicPr>
            <a:picLocks noChangeAspect="1"/>
          </p:cNvPicPr>
          <p:nvPr/>
        </p:nvPicPr>
        <p:blipFill>
          <a:blip r:embed="rId10"/>
          <a:stretch/>
        </p:blipFill>
        <p:spPr bwMode="auto">
          <a:xfrm>
            <a:off x="7803791" y="2952484"/>
            <a:ext cx="1169449" cy="418907"/>
          </a:xfrm>
          <a:prstGeom prst="rect">
            <a:avLst/>
          </a:prstGeom>
        </p:spPr>
      </p:pic>
    </p:spTree>
    <p:extLst>
      <p:ext uri="{BB962C8B-B14F-4D97-AF65-F5344CB8AC3E}">
        <p14:creationId xmlns:p14="http://schemas.microsoft.com/office/powerpoint/2010/main" val="3706103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normAutofit/>
          </a:bodyPr>
          <a:lstStyle/>
          <a:p>
            <a:r>
              <a:rPr lang="fr-FR"/>
              <a:t>Un outil inséré dans un réseau d'échanges de données</a:t>
            </a:r>
          </a:p>
        </p:txBody>
      </p:sp>
      <p:pic>
        <p:nvPicPr>
          <p:cNvPr id="10" name="Image 9">
            <a:extLst>
              <a:ext uri="{FF2B5EF4-FFF2-40B4-BE49-F238E27FC236}">
                <a16:creationId xmlns:a16="http://schemas.microsoft.com/office/drawing/2014/main" id="{53D8B9AB-FB33-99A3-7A51-D844A882BBCA}"/>
              </a:ext>
            </a:extLst>
          </p:cNvPr>
          <p:cNvPicPr>
            <a:picLocks noChangeAspect="1"/>
          </p:cNvPicPr>
          <p:nvPr/>
        </p:nvPicPr>
        <p:blipFill rotWithShape="1">
          <a:blip r:embed="rId3">
            <a:extLst>
              <a:ext uri="{28A0092B-C50C-407E-A947-70E740481C1C}">
                <a14:useLocalDpi xmlns:a14="http://schemas.microsoft.com/office/drawing/2010/main" val="0"/>
              </a:ext>
            </a:extLst>
          </a:blip>
          <a:srcRect r="3470"/>
          <a:stretch/>
        </p:blipFill>
        <p:spPr>
          <a:xfrm>
            <a:off x="0" y="857249"/>
            <a:ext cx="8502536" cy="4954603"/>
          </a:xfrm>
          <a:prstGeom prst="rect">
            <a:avLst/>
          </a:prstGeom>
        </p:spPr>
      </p:pic>
      <p:sp>
        <p:nvSpPr>
          <p:cNvPr id="15" name="Shape 332">
            <a:extLst>
              <a:ext uri="{FF2B5EF4-FFF2-40B4-BE49-F238E27FC236}">
                <a16:creationId xmlns:a16="http://schemas.microsoft.com/office/drawing/2014/main" id="{1963781D-1DA9-1FB1-91D0-6F916779DF61}"/>
              </a:ext>
            </a:extLst>
          </p:cNvPr>
          <p:cNvSpPr>
            <a:spLocks/>
          </p:cNvSpPr>
          <p:nvPr/>
        </p:nvSpPr>
        <p:spPr bwMode="auto">
          <a:xfrm>
            <a:off x="7665415" y="4953860"/>
            <a:ext cx="1301432" cy="421341"/>
          </a:xfrm>
          <a:prstGeom prst="rect">
            <a:avLst/>
          </a:prstGeom>
          <a:solidFill>
            <a:schemeClr val="bg1"/>
          </a:solidFill>
          <a:ln>
            <a:solidFill>
              <a:srgbClr val="F79646"/>
            </a:solidFill>
          </a:ln>
          <a:effectLst>
            <a:outerShdw blurRad="50800" dist="38100" dir="13500000" algn="br" rotWithShape="0">
              <a:prstClr val="black">
                <a:alpha val="40000"/>
              </a:prstClr>
            </a:outerShdw>
          </a:effectLst>
        </p:spPr>
        <p:txBody>
          <a:bodyPr lIns="91425" tIns="45700" rIns="91425" bIns="45700" anchor="t" anchorCtr="0">
            <a:noAutofit/>
          </a:bodyPr>
          <a:lstStyle/>
          <a:p>
            <a:pPr marL="0" marR="0" lvl="0" indent="0" algn="l">
              <a:spcBef>
                <a:spcPts val="0"/>
              </a:spcBef>
              <a:spcAft>
                <a:spcPts val="0"/>
              </a:spcAft>
              <a:buSzPct val="25000"/>
              <a:buNone/>
              <a:defRPr/>
            </a:pPr>
            <a:r>
              <a:rPr lang="fr-FR" sz="2000" b="0" i="0" u="none" strike="noStrike" cap="none">
                <a:latin typeface="Arial Narrow" panose="020B0606020202030204" pitchFamily="34" charset="0"/>
                <a:ea typeface="Arial"/>
                <a:cs typeface="Arial"/>
              </a:rPr>
              <a:t>Par la BNF</a:t>
            </a:r>
            <a:endParaRPr sz="2400">
              <a:latin typeface="Arial Narrow" panose="020B0606020202030204" pitchFamily="34" charset="0"/>
            </a:endParaRPr>
          </a:p>
        </p:txBody>
      </p:sp>
      <p:sp>
        <p:nvSpPr>
          <p:cNvPr id="17" name="Shape 332">
            <a:extLst>
              <a:ext uri="{FF2B5EF4-FFF2-40B4-BE49-F238E27FC236}">
                <a16:creationId xmlns:a16="http://schemas.microsoft.com/office/drawing/2014/main" id="{FB9706EF-6823-D2BD-FD69-95E802784148}"/>
              </a:ext>
            </a:extLst>
          </p:cNvPr>
          <p:cNvSpPr>
            <a:spLocks/>
          </p:cNvSpPr>
          <p:nvPr/>
        </p:nvSpPr>
        <p:spPr bwMode="auto">
          <a:xfrm>
            <a:off x="101940" y="5375200"/>
            <a:ext cx="1733982" cy="827191"/>
          </a:xfrm>
          <a:prstGeom prst="rect">
            <a:avLst/>
          </a:prstGeom>
          <a:solidFill>
            <a:schemeClr val="bg1"/>
          </a:solidFill>
          <a:ln>
            <a:solidFill>
              <a:srgbClr val="F79646"/>
            </a:solidFill>
          </a:ln>
          <a:effectLst>
            <a:outerShdw blurRad="50800" dist="38100" dir="13500000" algn="br" rotWithShape="0">
              <a:prstClr val="black">
                <a:alpha val="40000"/>
              </a:prstClr>
            </a:outerShdw>
          </a:effectLst>
        </p:spPr>
        <p:txBody>
          <a:bodyPr lIns="91425" tIns="45700" rIns="91425" bIns="45700" anchor="t" anchorCtr="0">
            <a:noAutofit/>
          </a:bodyPr>
          <a:lstStyle/>
          <a:p>
            <a:pPr marL="0" marR="0" lvl="0" indent="0" algn="l">
              <a:spcBef>
                <a:spcPts val="0"/>
              </a:spcBef>
              <a:spcAft>
                <a:spcPts val="0"/>
              </a:spcAft>
              <a:buSzPct val="25000"/>
              <a:buNone/>
              <a:defRPr/>
            </a:pPr>
            <a:r>
              <a:rPr lang="fr-FR" sz="2000" b="0" i="0" u="none" strike="noStrike" cap="none">
                <a:latin typeface="Arial Narrow" panose="020B0606020202030204" pitchFamily="34" charset="0"/>
                <a:ea typeface="Arial"/>
                <a:cs typeface="Arial"/>
              </a:rPr>
              <a:t>Dans les établissements</a:t>
            </a:r>
            <a:endParaRPr sz="2400">
              <a:latin typeface="Arial Narrow" panose="020B0606020202030204" pitchFamily="34" charset="0"/>
            </a:endParaRPr>
          </a:p>
        </p:txBody>
      </p:sp>
      <p:cxnSp>
        <p:nvCxnSpPr>
          <p:cNvPr id="20" name="Shape 111">
            <a:extLst>
              <a:ext uri="{FF2B5EF4-FFF2-40B4-BE49-F238E27FC236}">
                <a16:creationId xmlns:a16="http://schemas.microsoft.com/office/drawing/2014/main" id="{D6E4A678-0F1B-1A28-AC16-84413890125E}"/>
              </a:ext>
            </a:extLst>
          </p:cNvPr>
          <p:cNvCxnSpPr>
            <a:cxnSpLocks/>
            <a:endCxn id="17" idx="3"/>
          </p:cNvCxnSpPr>
          <p:nvPr/>
        </p:nvCxnSpPr>
        <p:spPr bwMode="auto">
          <a:xfrm flipH="1">
            <a:off x="1835922" y="5540188"/>
            <a:ext cx="952102" cy="248608"/>
          </a:xfrm>
          <a:prstGeom prst="straightConnector1">
            <a:avLst/>
          </a:prstGeom>
          <a:noFill/>
          <a:ln w="25400" cap="flat" cmpd="sng">
            <a:solidFill>
              <a:srgbClr val="C00000"/>
            </a:solidFill>
            <a:prstDash val="solid"/>
            <a:round/>
            <a:headEnd type="oval" w="med" len="med"/>
            <a:tailEnd type="triangle" w="lg" len="lg"/>
          </a:ln>
        </p:spPr>
      </p:cxnSp>
      <p:cxnSp>
        <p:nvCxnSpPr>
          <p:cNvPr id="30" name="Shape 111">
            <a:extLst>
              <a:ext uri="{FF2B5EF4-FFF2-40B4-BE49-F238E27FC236}">
                <a16:creationId xmlns:a16="http://schemas.microsoft.com/office/drawing/2014/main" id="{EFFF17F8-28A7-BD29-60DA-3AA7DC71CD9C}"/>
              </a:ext>
            </a:extLst>
          </p:cNvPr>
          <p:cNvCxnSpPr>
            <a:cxnSpLocks/>
            <a:endCxn id="15" idx="1"/>
          </p:cNvCxnSpPr>
          <p:nvPr/>
        </p:nvCxnSpPr>
        <p:spPr bwMode="auto">
          <a:xfrm>
            <a:off x="7351059" y="4879892"/>
            <a:ext cx="314356" cy="284639"/>
          </a:xfrm>
          <a:prstGeom prst="straightConnector1">
            <a:avLst/>
          </a:prstGeom>
          <a:noFill/>
          <a:ln w="25400" cap="flat" cmpd="sng">
            <a:solidFill>
              <a:srgbClr val="C00000"/>
            </a:solidFill>
            <a:prstDash val="solid"/>
            <a:round/>
            <a:headEnd type="oval" w="med" len="med"/>
            <a:tailEnd type="triangle" w="lg" len="lg"/>
          </a:ln>
        </p:spPr>
      </p:cxnSp>
      <p:cxnSp>
        <p:nvCxnSpPr>
          <p:cNvPr id="36" name="Shape 111">
            <a:extLst>
              <a:ext uri="{FF2B5EF4-FFF2-40B4-BE49-F238E27FC236}">
                <a16:creationId xmlns:a16="http://schemas.microsoft.com/office/drawing/2014/main" id="{C446ABA8-0196-9A3F-2E1E-3B8D6434EBCE}"/>
              </a:ext>
            </a:extLst>
          </p:cNvPr>
          <p:cNvCxnSpPr>
            <a:cxnSpLocks/>
            <a:endCxn id="15" idx="1"/>
          </p:cNvCxnSpPr>
          <p:nvPr/>
        </p:nvCxnSpPr>
        <p:spPr bwMode="auto">
          <a:xfrm flipV="1">
            <a:off x="7293084" y="5164531"/>
            <a:ext cx="372331" cy="249746"/>
          </a:xfrm>
          <a:prstGeom prst="straightConnector1">
            <a:avLst/>
          </a:prstGeom>
          <a:noFill/>
          <a:ln w="25400" cap="flat" cmpd="sng">
            <a:solidFill>
              <a:srgbClr val="C00000"/>
            </a:solidFill>
            <a:prstDash val="solid"/>
            <a:round/>
            <a:headEnd type="oval" w="med" len="med"/>
            <a:tailEnd type="triangle" w="lg" len="lg"/>
          </a:ln>
        </p:spPr>
      </p:cxnSp>
      <p:sp>
        <p:nvSpPr>
          <p:cNvPr id="38" name="Ellipse 37">
            <a:extLst>
              <a:ext uri="{FF2B5EF4-FFF2-40B4-BE49-F238E27FC236}">
                <a16:creationId xmlns:a16="http://schemas.microsoft.com/office/drawing/2014/main" id="{4C0A4DC5-752D-D9F1-E783-606C13A05F33}"/>
              </a:ext>
            </a:extLst>
          </p:cNvPr>
          <p:cNvSpPr/>
          <p:nvPr/>
        </p:nvSpPr>
        <p:spPr bwMode="auto">
          <a:xfrm>
            <a:off x="6916615" y="4648762"/>
            <a:ext cx="438352" cy="427330"/>
          </a:xfrm>
          <a:prstGeom prst="ellipse">
            <a:avLst/>
          </a:prstGeom>
          <a:noFill/>
          <a:ln w="15875" cap="flat" cmpd="sng">
            <a:solidFill>
              <a:srgbClr val="C00000"/>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l">
              <a:spcBef>
                <a:spcPts val="0"/>
              </a:spcBef>
              <a:spcAft>
                <a:spcPts val="0"/>
              </a:spcAft>
              <a:buSzPct val="25000"/>
              <a:buNone/>
            </a:pPr>
            <a:endParaRPr lang="fr-FR" sz="1200" b="0" i="0" u="none" strike="noStrike" cap="none">
              <a:latin typeface="Arial Narrow" panose="020B0606020202030204" pitchFamily="34" charset="0"/>
              <a:ea typeface="Arial"/>
              <a:cs typeface="Arial"/>
            </a:endParaRPr>
          </a:p>
        </p:txBody>
      </p:sp>
      <p:sp>
        <p:nvSpPr>
          <p:cNvPr id="39" name="Ellipse 38">
            <a:extLst>
              <a:ext uri="{FF2B5EF4-FFF2-40B4-BE49-F238E27FC236}">
                <a16:creationId xmlns:a16="http://schemas.microsoft.com/office/drawing/2014/main" id="{9152BA85-9AFB-9378-0464-E0B5D197594C}"/>
              </a:ext>
            </a:extLst>
          </p:cNvPr>
          <p:cNvSpPr/>
          <p:nvPr/>
        </p:nvSpPr>
        <p:spPr bwMode="auto">
          <a:xfrm>
            <a:off x="6869726" y="5195837"/>
            <a:ext cx="438352" cy="427330"/>
          </a:xfrm>
          <a:prstGeom prst="ellipse">
            <a:avLst/>
          </a:prstGeom>
          <a:noFill/>
          <a:ln w="15875" cap="flat" cmpd="sng">
            <a:solidFill>
              <a:srgbClr val="C00000"/>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l">
              <a:spcBef>
                <a:spcPts val="0"/>
              </a:spcBef>
              <a:spcAft>
                <a:spcPts val="0"/>
              </a:spcAft>
              <a:buSzPct val="25000"/>
              <a:buNone/>
            </a:pPr>
            <a:endParaRPr lang="fr-FR" sz="1200" b="0" i="0" u="none" strike="noStrike" cap="none">
              <a:latin typeface="Arial Narrow" panose="020B0606020202030204" pitchFamily="34" charset="0"/>
              <a:ea typeface="Arial"/>
              <a:cs typeface="Arial"/>
            </a:endParaRPr>
          </a:p>
        </p:txBody>
      </p:sp>
      <p:sp>
        <p:nvSpPr>
          <p:cNvPr id="40" name="Ellipse 39">
            <a:extLst>
              <a:ext uri="{FF2B5EF4-FFF2-40B4-BE49-F238E27FC236}">
                <a16:creationId xmlns:a16="http://schemas.microsoft.com/office/drawing/2014/main" id="{D26F53D1-1391-E648-DC04-795477B14057}"/>
              </a:ext>
            </a:extLst>
          </p:cNvPr>
          <p:cNvSpPr/>
          <p:nvPr/>
        </p:nvSpPr>
        <p:spPr bwMode="auto">
          <a:xfrm>
            <a:off x="4264248" y="3149648"/>
            <a:ext cx="438352" cy="427330"/>
          </a:xfrm>
          <a:prstGeom prst="ellipse">
            <a:avLst/>
          </a:prstGeom>
          <a:noFill/>
          <a:ln w="15875" cap="flat" cmpd="sng">
            <a:solidFill>
              <a:srgbClr val="C00000"/>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l">
              <a:spcBef>
                <a:spcPts val="0"/>
              </a:spcBef>
              <a:spcAft>
                <a:spcPts val="0"/>
              </a:spcAft>
              <a:buSzPct val="25000"/>
              <a:buNone/>
            </a:pPr>
            <a:endParaRPr lang="fr-FR" sz="1200" b="0" i="0" u="none" strike="noStrike" cap="none">
              <a:latin typeface="Arial Narrow" panose="020B0606020202030204" pitchFamily="34" charset="0"/>
              <a:ea typeface="Arial"/>
              <a:cs typeface="Arial"/>
            </a:endParaRPr>
          </a:p>
        </p:txBody>
      </p:sp>
      <p:sp>
        <p:nvSpPr>
          <p:cNvPr id="41" name="Shape 332">
            <a:extLst>
              <a:ext uri="{FF2B5EF4-FFF2-40B4-BE49-F238E27FC236}">
                <a16:creationId xmlns:a16="http://schemas.microsoft.com/office/drawing/2014/main" id="{690759AC-8A3F-2791-5BB4-195ED81E69F6}"/>
              </a:ext>
            </a:extLst>
          </p:cNvPr>
          <p:cNvSpPr>
            <a:spLocks/>
          </p:cNvSpPr>
          <p:nvPr/>
        </p:nvSpPr>
        <p:spPr bwMode="auto">
          <a:xfrm>
            <a:off x="7665415" y="3213904"/>
            <a:ext cx="1301433" cy="555839"/>
          </a:xfrm>
          <a:prstGeom prst="rect">
            <a:avLst/>
          </a:prstGeom>
          <a:solidFill>
            <a:schemeClr val="bg1"/>
          </a:solidFill>
          <a:ln>
            <a:solidFill>
              <a:srgbClr val="F79646"/>
            </a:solidFill>
          </a:ln>
          <a:effectLst>
            <a:outerShdw blurRad="50800" dist="38100" dir="13500000" algn="br" rotWithShape="0">
              <a:prstClr val="black">
                <a:alpha val="40000"/>
              </a:prstClr>
            </a:outerShdw>
          </a:effectLst>
        </p:spPr>
        <p:txBody>
          <a:bodyPr lIns="91425" tIns="45700" rIns="91425" bIns="45700" anchor="t" anchorCtr="0">
            <a:noAutofit/>
          </a:bodyPr>
          <a:lstStyle/>
          <a:p>
            <a:pPr marL="0" marR="0" lvl="0" indent="0" algn="l">
              <a:spcBef>
                <a:spcPts val="0"/>
              </a:spcBef>
              <a:spcAft>
                <a:spcPts val="0"/>
              </a:spcAft>
              <a:buSzPct val="25000"/>
              <a:buNone/>
              <a:defRPr/>
            </a:pPr>
            <a:r>
              <a:rPr lang="fr-FR" sz="2000" b="0" i="0" u="none" strike="noStrike" cap="none">
                <a:latin typeface="Arial Narrow" panose="020B0606020202030204" pitchFamily="34" charset="0"/>
                <a:ea typeface="Arial"/>
                <a:cs typeface="Arial"/>
              </a:rPr>
              <a:t>Par le SIAF</a:t>
            </a:r>
            <a:endParaRPr sz="2400">
              <a:latin typeface="Arial Narrow" panose="020B0606020202030204" pitchFamily="34" charset="0"/>
            </a:endParaRPr>
          </a:p>
        </p:txBody>
      </p:sp>
      <p:cxnSp>
        <p:nvCxnSpPr>
          <p:cNvPr id="42" name="Shape 111">
            <a:extLst>
              <a:ext uri="{FF2B5EF4-FFF2-40B4-BE49-F238E27FC236}">
                <a16:creationId xmlns:a16="http://schemas.microsoft.com/office/drawing/2014/main" id="{1F5786A5-FAEA-D6C9-D839-66EECDF5A27F}"/>
              </a:ext>
            </a:extLst>
          </p:cNvPr>
          <p:cNvCxnSpPr>
            <a:cxnSpLocks/>
            <a:stCxn id="40" idx="6"/>
            <a:endCxn id="41" idx="1"/>
          </p:cNvCxnSpPr>
          <p:nvPr/>
        </p:nvCxnSpPr>
        <p:spPr bwMode="auto">
          <a:xfrm>
            <a:off x="4702600" y="3363313"/>
            <a:ext cx="2962815" cy="128511"/>
          </a:xfrm>
          <a:prstGeom prst="straightConnector1">
            <a:avLst/>
          </a:prstGeom>
          <a:noFill/>
          <a:ln w="25400" cap="flat" cmpd="sng">
            <a:solidFill>
              <a:srgbClr val="C00000"/>
            </a:solidFill>
            <a:prstDash val="solid"/>
            <a:round/>
            <a:headEnd type="oval" w="med" len="med"/>
            <a:tailEnd type="triangle" w="lg" len="lg"/>
          </a:ln>
        </p:spPr>
      </p:cxnSp>
      <p:sp>
        <p:nvSpPr>
          <p:cNvPr id="45" name="Ellipse 44">
            <a:extLst>
              <a:ext uri="{FF2B5EF4-FFF2-40B4-BE49-F238E27FC236}">
                <a16:creationId xmlns:a16="http://schemas.microsoft.com/office/drawing/2014/main" id="{176B06A2-B52C-654D-FB17-FF8094FE157A}"/>
              </a:ext>
            </a:extLst>
          </p:cNvPr>
          <p:cNvSpPr/>
          <p:nvPr/>
        </p:nvSpPr>
        <p:spPr bwMode="auto">
          <a:xfrm>
            <a:off x="4966877" y="2304938"/>
            <a:ext cx="438352" cy="427330"/>
          </a:xfrm>
          <a:prstGeom prst="ellipse">
            <a:avLst/>
          </a:prstGeom>
          <a:noFill/>
          <a:ln w="25400" cap="flat" cmpd="sng">
            <a:solidFill>
              <a:schemeClr val="tx2">
                <a:lumMod val="75000"/>
              </a:schemeClr>
            </a:solidFill>
            <a:prstDash val="solid"/>
            <a:round/>
            <a:headEnd type="none" w="med" len="med"/>
            <a:tailEnd type="none" w="med" len="med"/>
          </a:ln>
          <a:effectLst>
            <a:outerShdw blurRad="50800" dist="38100" dir="13500000" algn="br" rotWithShape="0">
              <a:schemeClr val="tx2">
                <a:alpha val="40000"/>
              </a:schemeClr>
            </a:outerShdw>
          </a:effectLst>
        </p:spPr>
        <p:txBody>
          <a:bodyPr lIns="108000" tIns="108000" rIns="108000" bIns="108000" rtlCol="0" anchor="ctr" anchorCtr="0">
            <a:noAutofit/>
          </a:bodyPr>
          <a:lstStyle/>
          <a:p>
            <a:pPr marL="0" marR="0" indent="0" algn="l">
              <a:spcBef>
                <a:spcPts val="0"/>
              </a:spcBef>
              <a:spcAft>
                <a:spcPts val="0"/>
              </a:spcAft>
              <a:buSzPct val="25000"/>
              <a:buNone/>
            </a:pPr>
            <a:endParaRPr lang="fr-FR" sz="1200" b="0" i="0" u="none" strike="noStrike" cap="none">
              <a:latin typeface="Arial Narrow" panose="020B0606020202030204" pitchFamily="34" charset="0"/>
              <a:ea typeface="Arial"/>
              <a:cs typeface="Arial"/>
            </a:endParaRPr>
          </a:p>
        </p:txBody>
      </p:sp>
      <p:sp>
        <p:nvSpPr>
          <p:cNvPr id="2" name="Espace réservé du numéro de diapositive 1">
            <a:extLst>
              <a:ext uri="{FF2B5EF4-FFF2-40B4-BE49-F238E27FC236}">
                <a16:creationId xmlns:a16="http://schemas.microsoft.com/office/drawing/2014/main" id="{A5F721C1-A9AD-FE65-D26F-2B64162AFD5A}"/>
              </a:ext>
            </a:extLst>
          </p:cNvPr>
          <p:cNvSpPr>
            <a:spLocks noGrp="1"/>
          </p:cNvSpPr>
          <p:nvPr>
            <p:ph type="sldNum" sz="quarter" idx="12"/>
          </p:nvPr>
        </p:nvSpPr>
        <p:spPr>
          <a:xfrm>
            <a:off x="8677839" y="6514611"/>
            <a:ext cx="441569" cy="365125"/>
          </a:xfrm>
        </p:spPr>
        <p:txBody>
          <a:bodyPr/>
          <a:lstStyle/>
          <a:p>
            <a:fld id="{AD8045ED-DE0C-4527-8264-0379EF2BB254}" type="slidenum">
              <a:rPr lang="fr-FR" smtClean="0"/>
              <a:pPr/>
              <a:t>24</a:t>
            </a:fld>
            <a:endParaRPr lang="fr-FR"/>
          </a:p>
        </p:txBody>
      </p:sp>
    </p:spTree>
    <p:extLst>
      <p:ext uri="{BB962C8B-B14F-4D97-AF65-F5344CB8AC3E}">
        <p14:creationId xmlns:p14="http://schemas.microsoft.com/office/powerpoint/2010/main" val="263099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413951-30AE-616C-FAFB-5B8C01667A97}"/>
              </a:ext>
            </a:extLst>
          </p:cNvPr>
          <p:cNvSpPr>
            <a:spLocks noGrp="1"/>
          </p:cNvSpPr>
          <p:nvPr>
            <p:ph type="ctrTitle"/>
          </p:nvPr>
        </p:nvSpPr>
        <p:spPr>
          <a:xfrm>
            <a:off x="0" y="2067670"/>
            <a:ext cx="8214902" cy="1470025"/>
          </a:xfrm>
        </p:spPr>
        <p:txBody>
          <a:bodyPr/>
          <a:lstStyle/>
          <a:p>
            <a:r>
              <a:rPr lang="fr-FR"/>
              <a:t>3- Prise en main de l’interface</a:t>
            </a:r>
          </a:p>
        </p:txBody>
      </p:sp>
      <p:sp>
        <p:nvSpPr>
          <p:cNvPr id="3" name="Sous-titre 2">
            <a:extLst>
              <a:ext uri="{FF2B5EF4-FFF2-40B4-BE49-F238E27FC236}">
                <a16:creationId xmlns:a16="http://schemas.microsoft.com/office/drawing/2014/main" id="{06213428-0DCA-F2FC-0E4D-D8371AA499F7}"/>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1845174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5" name="Image 24"/>
          <p:cNvPicPr>
            <a:picLocks noChangeAspect="1"/>
          </p:cNvPicPr>
          <p:nvPr/>
        </p:nvPicPr>
        <p:blipFill>
          <a:blip r:embed="rId3"/>
          <a:stretch>
            <a:fillRect/>
          </a:stretch>
        </p:blipFill>
        <p:spPr>
          <a:xfrm>
            <a:off x="917257" y="2649754"/>
            <a:ext cx="2040814" cy="1421134"/>
          </a:xfrm>
          <a:prstGeom prst="rect">
            <a:avLst/>
          </a:prstGeom>
          <a:effectLst>
            <a:outerShdw blurRad="50800" dist="38100" dir="13500000" algn="br" rotWithShape="0">
              <a:prstClr val="black">
                <a:alpha val="40000"/>
              </a:prstClr>
            </a:outerShdw>
          </a:effectLst>
        </p:spPr>
      </p:pic>
      <p:sp>
        <p:nvSpPr>
          <p:cNvPr id="4" name="Shape 93"/>
          <p:cNvSpPr>
            <a:spLocks noGrp="1"/>
          </p:cNvSpPr>
          <p:nvPr>
            <p:ph type="body" idx="1"/>
          </p:nvPr>
        </p:nvSpPr>
        <p:spPr bwMode="auto">
          <a:xfrm>
            <a:off x="525391" y="665607"/>
            <a:ext cx="8280399" cy="5238751"/>
          </a:xfrm>
          <a:prstGeom prst="rect">
            <a:avLst/>
          </a:prstGeom>
          <a:noFill/>
          <a:ln>
            <a:noFill/>
          </a:ln>
        </p:spPr>
        <p:txBody>
          <a:bodyPr lIns="108000" tIns="108000" rIns="108000" bIns="108000" anchor="t" anchorCtr="0">
            <a:noAutofit/>
          </a:bodyPr>
          <a:lstStyle/>
          <a:p>
            <a:pPr marR="0" lvl="0" algn="l">
              <a:spcBef>
                <a:spcPts val="0"/>
              </a:spcBef>
              <a:spcAft>
                <a:spcPts val="0"/>
              </a:spcAft>
              <a:buClr>
                <a:schemeClr val="accent6"/>
              </a:buClr>
              <a:buSzPct val="100000"/>
              <a:defRPr/>
            </a:pPr>
            <a:r>
              <a:rPr lang="fr-FR" sz="2000" b="0" i="0" u="none" strike="noStrike" cap="none">
                <a:solidFill>
                  <a:schemeClr val="tx1"/>
                </a:solidFill>
                <a:ea typeface="Verdana"/>
                <a:cs typeface="Verdana"/>
              </a:rPr>
              <a:t>Installer les droits du plugin </a:t>
            </a:r>
            <a:r>
              <a:rPr lang="fr-FR" sz="2000" b="0" i="0" u="none" strike="noStrike" cap="none" err="1">
                <a:solidFill>
                  <a:schemeClr val="tx1"/>
                </a:solidFill>
                <a:ea typeface="Verdana"/>
                <a:cs typeface="Verdana"/>
              </a:rPr>
              <a:t>XMetal</a:t>
            </a:r>
            <a:r>
              <a:rPr lang="fr-FR" sz="2000" b="0" i="0" u="none" strike="noStrike" cap="none">
                <a:solidFill>
                  <a:schemeClr val="tx1"/>
                </a:solidFill>
                <a:ea typeface="Verdana"/>
                <a:cs typeface="Verdana"/>
              </a:rPr>
              <a:t> et de l’outil de catalogage en étant administrateur du poste</a:t>
            </a:r>
          </a:p>
          <a:p>
            <a:pPr marR="0" lvl="0" algn="l">
              <a:spcBef>
                <a:spcPts val="360"/>
              </a:spcBef>
              <a:spcAft>
                <a:spcPts val="0"/>
              </a:spcAft>
              <a:buClr>
                <a:schemeClr val="accent6"/>
              </a:buClr>
              <a:buSzPct val="100000"/>
              <a:defRPr/>
            </a:pPr>
            <a:r>
              <a:rPr lang="fr-FR" sz="2000" b="0" i="0" u="none" strike="noStrike" cap="none">
                <a:solidFill>
                  <a:schemeClr val="tx1"/>
                </a:solidFill>
                <a:ea typeface="Verdana"/>
                <a:cs typeface="Verdana"/>
              </a:rPr>
              <a:t>Activer l’ActiveX XMAX et la licence </a:t>
            </a:r>
            <a:r>
              <a:rPr lang="fr-FR" sz="2000" b="0" i="0" u="none" strike="noStrike" cap="none" err="1">
                <a:solidFill>
                  <a:schemeClr val="tx1"/>
                </a:solidFill>
                <a:ea typeface="Verdana"/>
                <a:cs typeface="Verdana"/>
              </a:rPr>
              <a:t>XMetal</a:t>
            </a:r>
            <a:endParaRPr lang="fr-FR" sz="2000" b="0" i="0">
              <a:solidFill>
                <a:schemeClr val="tx1"/>
              </a:solidFill>
            </a:endParaRPr>
          </a:p>
          <a:p>
            <a:pPr marL="0" marR="0" lvl="0" indent="0" algn="l">
              <a:spcBef>
                <a:spcPts val="0"/>
              </a:spcBef>
              <a:spcAft>
                <a:spcPts val="0"/>
              </a:spcAft>
              <a:buClr>
                <a:schemeClr val="dk1"/>
              </a:buClr>
              <a:buSzPct val="100000"/>
              <a:buNone/>
              <a:defRPr/>
            </a:pPr>
            <a:endParaRPr/>
          </a:p>
        </p:txBody>
      </p:sp>
      <p:sp>
        <p:nvSpPr>
          <p:cNvPr id="5" name="Shape 94"/>
          <p:cNvSpPr>
            <a:spLocks noGrp="1"/>
          </p:cNvSpPr>
          <p:nvPr>
            <p:ph type="title"/>
          </p:nvPr>
        </p:nvSpPr>
        <p:spPr bwMode="auto">
          <a:xfrm>
            <a:off x="2678020" y="184148"/>
            <a:ext cx="5328592" cy="576262"/>
          </a:xfrm>
          <a:prstGeom prst="rect">
            <a:avLst/>
          </a:prstGeom>
          <a:noFill/>
          <a:ln>
            <a:noFill/>
          </a:ln>
        </p:spPr>
        <p:txBody>
          <a:bodyPr lIns="84850" tIns="42425" rIns="84850" bIns="42425" anchor="ctr" anchorCtr="0">
            <a:noAutofit/>
          </a:bodyPr>
          <a:lstStyle/>
          <a:p>
            <a:pPr marL="0" marR="0" lvl="0" indent="0">
              <a:spcBef>
                <a:spcPts val="0"/>
              </a:spcBef>
              <a:spcAft>
                <a:spcPts val="0"/>
              </a:spcAft>
              <a:buSzPct val="25000"/>
              <a:buNone/>
              <a:defRPr/>
            </a:pPr>
            <a:r>
              <a:rPr lang="fr-FR" u="none" strike="noStrike" cap="none">
                <a:ea typeface="Verdana"/>
                <a:cs typeface="Verdana"/>
              </a:rPr>
              <a:t>Activation de l’éditeur </a:t>
            </a:r>
            <a:endParaRPr/>
          </a:p>
        </p:txBody>
      </p:sp>
      <p:pic>
        <p:nvPicPr>
          <p:cNvPr id="7" name="Shape 96"/>
          <p:cNvPicPr/>
          <p:nvPr/>
        </p:nvPicPr>
        <p:blipFill>
          <a:blip r:embed="rId4">
            <a:alphaModFix/>
          </a:blip>
          <a:srcRect l="26994" t="39501" r="57818" b="35500"/>
          <a:stretch/>
        </p:blipFill>
        <p:spPr bwMode="auto">
          <a:xfrm>
            <a:off x="7199784" y="2708919"/>
            <a:ext cx="1944216" cy="1800199"/>
          </a:xfrm>
          <a:prstGeom prst="rect">
            <a:avLst/>
          </a:prstGeom>
          <a:noFill/>
          <a:ln>
            <a:noFill/>
          </a:ln>
        </p:spPr>
      </p:pic>
      <p:sp>
        <p:nvSpPr>
          <p:cNvPr id="8" name="Shape 97"/>
          <p:cNvSpPr/>
          <p:nvPr/>
        </p:nvSpPr>
        <p:spPr bwMode="auto">
          <a:xfrm>
            <a:off x="4249430" y="1849885"/>
            <a:ext cx="977899" cy="484186"/>
          </a:xfrm>
          <a:prstGeom prst="rightArrow">
            <a:avLst>
              <a:gd name="adj1" fmla="val 50000"/>
              <a:gd name="adj2" fmla="val 50024"/>
            </a:avLst>
          </a:prstGeom>
          <a:solidFill>
            <a:srgbClr val="F79646"/>
          </a:solidFill>
          <a:ln w="9525" cap="flat" cmpd="sng">
            <a:solidFill>
              <a:srgbClr val="EC6839"/>
            </a:solidFill>
            <a:prstDash val="solid"/>
            <a:round/>
            <a:headEnd type="none" w="med" len="med"/>
            <a:tailEnd type="none" w="med" len="med"/>
          </a:ln>
        </p:spPr>
        <p:txBody>
          <a:bodyPr lIns="91425" tIns="45700" rIns="91425" bIns="45700" anchor="t" anchorCtr="0">
            <a:noAutofit/>
          </a:bodyPr>
          <a:lstStyle/>
          <a:p>
            <a:pPr marL="0" marR="0" lvl="0" indent="0" algn="l">
              <a:spcBef>
                <a:spcPts val="0"/>
              </a:spcBef>
              <a:spcAft>
                <a:spcPts val="0"/>
              </a:spcAft>
              <a:buNone/>
              <a:defRPr/>
            </a:pPr>
            <a:endParaRPr sz="1700" b="0" i="0" u="none" strike="noStrike" cap="none">
              <a:solidFill>
                <a:schemeClr val="dk1"/>
              </a:solidFill>
              <a:latin typeface="Calibri"/>
              <a:ea typeface="Calibri"/>
              <a:cs typeface="Calibri"/>
            </a:endParaRPr>
          </a:p>
        </p:txBody>
      </p:sp>
      <p:pic>
        <p:nvPicPr>
          <p:cNvPr id="9" name="Shape 98"/>
          <p:cNvPicPr/>
          <p:nvPr/>
        </p:nvPicPr>
        <p:blipFill>
          <a:blip r:embed="rId5">
            <a:alphaModFix/>
          </a:blip>
          <a:srcRect l="35505" t="35534" r="35567" b="38751"/>
          <a:stretch/>
        </p:blipFill>
        <p:spPr bwMode="auto">
          <a:xfrm>
            <a:off x="1299900" y="4309270"/>
            <a:ext cx="3240359" cy="1800199"/>
          </a:xfrm>
          <a:prstGeom prst="rect">
            <a:avLst/>
          </a:prstGeom>
          <a:noFill/>
          <a:ln>
            <a:noFill/>
          </a:ln>
          <a:effectLst>
            <a:outerShdw blurRad="50800" dist="38100" dir="13500000" algn="br" rotWithShape="0">
              <a:prstClr val="black">
                <a:alpha val="40000"/>
              </a:prstClr>
            </a:outerShdw>
          </a:effectLst>
        </p:spPr>
      </p:pic>
      <p:sp>
        <p:nvSpPr>
          <p:cNvPr id="10" name="Shape 99"/>
          <p:cNvSpPr/>
          <p:nvPr/>
        </p:nvSpPr>
        <p:spPr bwMode="auto">
          <a:xfrm rot="10800000">
            <a:off x="5968346" y="3293871"/>
            <a:ext cx="977899" cy="484186"/>
          </a:xfrm>
          <a:prstGeom prst="rightArrow">
            <a:avLst>
              <a:gd name="adj1" fmla="val 50000"/>
              <a:gd name="adj2" fmla="val 50024"/>
            </a:avLst>
          </a:prstGeom>
          <a:solidFill>
            <a:srgbClr val="F79646"/>
          </a:solidFill>
          <a:ln w="9525" cap="flat" cmpd="sng">
            <a:solidFill>
              <a:srgbClr val="EC6839"/>
            </a:solidFill>
            <a:prstDash val="solid"/>
            <a:round/>
            <a:headEnd type="none" w="med" len="med"/>
            <a:tailEnd type="none" w="med" len="med"/>
          </a:ln>
        </p:spPr>
        <p:txBody>
          <a:bodyPr lIns="91425" tIns="45700" rIns="91425" bIns="45700" anchor="t" anchorCtr="0">
            <a:noAutofit/>
          </a:bodyPr>
          <a:lstStyle/>
          <a:p>
            <a:pPr marL="0" marR="0" lvl="0" indent="0" algn="l">
              <a:spcBef>
                <a:spcPts val="0"/>
              </a:spcBef>
              <a:spcAft>
                <a:spcPts val="0"/>
              </a:spcAft>
              <a:buNone/>
              <a:defRPr/>
            </a:pPr>
            <a:endParaRPr sz="1700" b="0" i="0" u="none" strike="noStrike" cap="none">
              <a:solidFill>
                <a:schemeClr val="dk1"/>
              </a:solidFill>
              <a:latin typeface="Calibri"/>
              <a:ea typeface="Calibri"/>
              <a:cs typeface="Calibri"/>
            </a:endParaRPr>
          </a:p>
        </p:txBody>
      </p:sp>
      <p:sp>
        <p:nvSpPr>
          <p:cNvPr id="11" name="Shape 101"/>
          <p:cNvSpPr>
            <a:spLocks/>
          </p:cNvSpPr>
          <p:nvPr/>
        </p:nvSpPr>
        <p:spPr bwMode="auto">
          <a:xfrm>
            <a:off x="173721" y="1846524"/>
            <a:ext cx="3384375" cy="646331"/>
          </a:xfrm>
          <a:prstGeom prst="rect">
            <a:avLst/>
          </a:prstGeom>
          <a:solidFill>
            <a:schemeClr val="bg1"/>
          </a:solidFill>
          <a:ln w="9525" cap="flat" cmpd="sng">
            <a:solidFill>
              <a:srgbClr val="F79646"/>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a:buSzPct val="25000"/>
              <a:defRPr/>
            </a:pPr>
            <a:r>
              <a:rPr lang="fr-FR" sz="1400" b="0" i="0" u="none" strike="noStrike" cap="none">
                <a:solidFill>
                  <a:schemeClr val="dk1"/>
                </a:solidFill>
                <a:latin typeface="Arial Narrow" panose="020B0606020202030204" pitchFamily="34" charset="0"/>
                <a:ea typeface="Arial"/>
                <a:cs typeface="Arial"/>
              </a:rPr>
              <a:t>1. </a:t>
            </a:r>
            <a:r>
              <a:rPr lang="fr-FR" sz="1400" b="0" i="0" u="none" strike="noStrike" cap="none">
                <a:latin typeface="Arial Narrow" panose="020B0606020202030204" pitchFamily="34" charset="0"/>
                <a:ea typeface="Arial"/>
                <a:cs typeface="Arial"/>
              </a:rPr>
              <a:t>Clic droit sur « Documents EAD » dans l’arbre de gauche </a:t>
            </a:r>
            <a:r>
              <a:rPr lang="fr-FR" sz="1400">
                <a:solidFill>
                  <a:srgbClr val="EC6839"/>
                </a:solidFill>
                <a:latin typeface="Arial Narrow" panose="020B0606020202030204" pitchFamily="34" charset="0"/>
                <a:sym typeface="Wingdings" panose="05000000000000000000" pitchFamily="2" charset="2"/>
              </a:rPr>
              <a:t></a:t>
            </a:r>
            <a:r>
              <a:rPr lang="fr-FR" sz="1400">
                <a:latin typeface="Arial Narrow" panose="020B0606020202030204" pitchFamily="34" charset="0"/>
                <a:sym typeface="Wingdings" panose="05000000000000000000" pitchFamily="2" charset="2"/>
              </a:rPr>
              <a:t> </a:t>
            </a:r>
            <a:r>
              <a:rPr lang="fr-FR" sz="1400" b="0" i="0" u="none" strike="noStrike" cap="none">
                <a:latin typeface="Arial Narrow" panose="020B0606020202030204" pitchFamily="34" charset="0"/>
                <a:ea typeface="Arial"/>
                <a:cs typeface="Arial"/>
              </a:rPr>
              <a:t>choisir « Licence »</a:t>
            </a:r>
            <a:endParaRPr sz="2000">
              <a:latin typeface="Arial Narrow" panose="020B0606020202030204" pitchFamily="34" charset="0"/>
            </a:endParaRPr>
          </a:p>
        </p:txBody>
      </p:sp>
      <p:cxnSp>
        <p:nvCxnSpPr>
          <p:cNvPr id="12" name="Shape 102"/>
          <p:cNvCxnSpPr>
            <a:cxnSpLocks/>
            <a:endCxn id="13" idx="2"/>
          </p:cNvCxnSpPr>
          <p:nvPr/>
        </p:nvCxnSpPr>
        <p:spPr bwMode="auto">
          <a:xfrm>
            <a:off x="527041" y="2480020"/>
            <a:ext cx="435260" cy="1462929"/>
          </a:xfrm>
          <a:prstGeom prst="straightConnector1">
            <a:avLst/>
          </a:prstGeom>
          <a:noFill/>
          <a:ln w="25400" cap="flat" cmpd="sng">
            <a:solidFill>
              <a:srgbClr val="EC6839"/>
            </a:solidFill>
            <a:prstDash val="solid"/>
            <a:round/>
            <a:headEnd type="none" w="med" len="med"/>
            <a:tailEnd type="triangle" w="lg" len="lg"/>
          </a:ln>
        </p:spPr>
      </p:cxnSp>
      <p:sp>
        <p:nvSpPr>
          <p:cNvPr id="13" name="Shape 103"/>
          <p:cNvSpPr/>
          <p:nvPr/>
        </p:nvSpPr>
        <p:spPr bwMode="auto">
          <a:xfrm>
            <a:off x="962301" y="3798933"/>
            <a:ext cx="648071" cy="288032"/>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a:spcBef>
                <a:spcPts val="0"/>
              </a:spcBef>
              <a:spcAft>
                <a:spcPts val="0"/>
              </a:spcAft>
              <a:buNone/>
              <a:defRPr/>
            </a:pPr>
            <a:endParaRPr sz="1700" b="0" i="0" u="none" strike="noStrike" cap="none">
              <a:solidFill>
                <a:schemeClr val="lt1"/>
              </a:solidFill>
              <a:latin typeface="Arial"/>
              <a:ea typeface="Arial"/>
              <a:cs typeface="Arial"/>
            </a:endParaRPr>
          </a:p>
        </p:txBody>
      </p:sp>
      <p:sp>
        <p:nvSpPr>
          <p:cNvPr id="14" name="Shape 104"/>
          <p:cNvSpPr>
            <a:spLocks/>
          </p:cNvSpPr>
          <p:nvPr/>
        </p:nvSpPr>
        <p:spPr bwMode="auto">
          <a:xfrm>
            <a:off x="7236296" y="3068959"/>
            <a:ext cx="1512167" cy="353943"/>
          </a:xfrm>
          <a:prstGeom prst="rect">
            <a:avLst/>
          </a:prstGeom>
          <a:noFill/>
          <a:ln>
            <a:noFill/>
          </a:ln>
        </p:spPr>
        <p:txBody>
          <a:bodyPr lIns="91425" tIns="45700" rIns="91425" bIns="45700" anchor="t" anchorCtr="0">
            <a:noAutofit/>
          </a:bodyPr>
          <a:lstStyle/>
          <a:p>
            <a:pPr marL="0" marR="0" lvl="0" indent="0" algn="l">
              <a:spcBef>
                <a:spcPts val="0"/>
              </a:spcBef>
              <a:spcAft>
                <a:spcPts val="0"/>
              </a:spcAft>
              <a:buNone/>
              <a:defRPr/>
            </a:pPr>
            <a:endParaRPr sz="1700" b="0" i="0" u="none" strike="noStrike" cap="none">
              <a:solidFill>
                <a:schemeClr val="dk1"/>
              </a:solidFill>
              <a:latin typeface="Arial"/>
              <a:ea typeface="Arial"/>
              <a:cs typeface="Arial"/>
            </a:endParaRPr>
          </a:p>
        </p:txBody>
      </p:sp>
      <p:sp>
        <p:nvSpPr>
          <p:cNvPr id="15" name="Shape 105"/>
          <p:cNvSpPr>
            <a:spLocks/>
          </p:cNvSpPr>
          <p:nvPr/>
        </p:nvSpPr>
        <p:spPr bwMode="auto">
          <a:xfrm>
            <a:off x="5309464" y="1872407"/>
            <a:ext cx="3240359" cy="461664"/>
          </a:xfrm>
          <a:prstGeom prst="rect">
            <a:avLst/>
          </a:prstGeom>
          <a:solidFill>
            <a:schemeClr val="bg1"/>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l">
              <a:spcBef>
                <a:spcPts val="0"/>
              </a:spcBef>
              <a:spcAft>
                <a:spcPts val="0"/>
              </a:spcAft>
              <a:buSzPct val="25000"/>
              <a:buNone/>
              <a:defRPr/>
            </a:pPr>
            <a:r>
              <a:rPr lang="fr-FR" sz="1400" b="0" i="0" u="none" strike="noStrike" cap="none">
                <a:latin typeface="Arial Narrow" panose="020B0606020202030204" pitchFamily="34" charset="0"/>
                <a:ea typeface="Arial"/>
                <a:cs typeface="Arial"/>
              </a:rPr>
              <a:t>2. Cliquer sur   OK   : le n° de licence est alors copié dans le presse-papier</a:t>
            </a:r>
            <a:endParaRPr sz="2000">
              <a:latin typeface="Arial Narrow" panose="020B0606020202030204" pitchFamily="34" charset="0"/>
            </a:endParaRPr>
          </a:p>
        </p:txBody>
      </p:sp>
      <p:sp>
        <p:nvSpPr>
          <p:cNvPr id="16" name="Shape 106"/>
          <p:cNvSpPr>
            <a:spLocks/>
          </p:cNvSpPr>
          <p:nvPr/>
        </p:nvSpPr>
        <p:spPr bwMode="auto">
          <a:xfrm>
            <a:off x="3523776" y="5209369"/>
            <a:ext cx="3816424" cy="461664"/>
          </a:xfrm>
          <a:prstGeom prst="rect">
            <a:avLst/>
          </a:prstGeom>
          <a:solidFill>
            <a:schemeClr val="lt1"/>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l">
              <a:spcBef>
                <a:spcPts val="0"/>
              </a:spcBef>
              <a:spcAft>
                <a:spcPts val="0"/>
              </a:spcAft>
              <a:buSzPct val="25000"/>
              <a:buNone/>
              <a:defRPr/>
            </a:pPr>
            <a:r>
              <a:rPr lang="fr-FR" sz="1400" b="0" i="0" u="none" strike="noStrike" cap="none">
                <a:latin typeface="Arial Narrow" panose="020B0606020202030204" pitchFamily="34" charset="0"/>
                <a:ea typeface="Arial"/>
                <a:cs typeface="Arial"/>
              </a:rPr>
              <a:t>4. Saisir un nom d’utilisateur au choix, puis coller (</a:t>
            </a:r>
            <a:r>
              <a:rPr lang="fr-FR" sz="1400" b="0" i="0" u="none" strike="noStrike" cap="none" err="1">
                <a:latin typeface="Arial Narrow" panose="020B0606020202030204" pitchFamily="34" charset="0"/>
                <a:ea typeface="Arial"/>
                <a:cs typeface="Arial"/>
              </a:rPr>
              <a:t>ctrl+V</a:t>
            </a:r>
            <a:r>
              <a:rPr lang="fr-FR" sz="1400" b="0" i="0" u="none" strike="noStrike" cap="none">
                <a:latin typeface="Arial Narrow" panose="020B0606020202030204" pitchFamily="34" charset="0"/>
                <a:ea typeface="Arial"/>
                <a:cs typeface="Arial"/>
              </a:rPr>
              <a:t>) le numéro de licence</a:t>
            </a:r>
            <a:endParaRPr sz="2000">
              <a:latin typeface="Arial Narrow" panose="020B0606020202030204" pitchFamily="34" charset="0"/>
            </a:endParaRPr>
          </a:p>
        </p:txBody>
      </p:sp>
      <p:cxnSp>
        <p:nvCxnSpPr>
          <p:cNvPr id="17" name="Shape 107"/>
          <p:cNvCxnSpPr>
            <a:cxnSpLocks/>
            <a:stCxn id="15" idx="2"/>
          </p:cNvCxnSpPr>
          <p:nvPr/>
        </p:nvCxnSpPr>
        <p:spPr bwMode="auto">
          <a:xfrm>
            <a:off x="6929644" y="2334071"/>
            <a:ext cx="916498" cy="969568"/>
          </a:xfrm>
          <a:prstGeom prst="straightConnector1">
            <a:avLst/>
          </a:prstGeom>
          <a:noFill/>
          <a:ln w="25400" cap="flat" cmpd="sng">
            <a:solidFill>
              <a:srgbClr val="EC6839"/>
            </a:solidFill>
            <a:prstDash val="solid"/>
            <a:round/>
            <a:headEnd type="none" w="med" len="med"/>
            <a:tailEnd type="triangle" w="lg" len="lg"/>
          </a:ln>
        </p:spPr>
      </p:cxnSp>
      <p:pic>
        <p:nvPicPr>
          <p:cNvPr id="19" name="Shape 109"/>
          <p:cNvPicPr/>
          <p:nvPr/>
        </p:nvPicPr>
        <p:blipFill>
          <a:blip r:embed="rId6">
            <a:alphaModFix/>
          </a:blip>
          <a:srcRect l="2163" t="17233" r="82875" b="61767"/>
          <a:stretch/>
        </p:blipFill>
        <p:spPr bwMode="auto">
          <a:xfrm>
            <a:off x="3707903" y="2492896"/>
            <a:ext cx="1915376" cy="1512188"/>
          </a:xfrm>
          <a:prstGeom prst="rect">
            <a:avLst/>
          </a:prstGeom>
          <a:noFill/>
          <a:ln>
            <a:noFill/>
          </a:ln>
          <a:effectLst>
            <a:outerShdw blurRad="50800" dist="38100" dir="13500000" algn="br" rotWithShape="0">
              <a:prstClr val="black">
                <a:alpha val="40000"/>
              </a:prstClr>
            </a:outerShdw>
          </a:effectLst>
        </p:spPr>
      </p:pic>
      <p:sp>
        <p:nvSpPr>
          <p:cNvPr id="20" name="Shape 110"/>
          <p:cNvSpPr/>
          <p:nvPr/>
        </p:nvSpPr>
        <p:spPr bwMode="auto">
          <a:xfrm>
            <a:off x="4283967" y="3140967"/>
            <a:ext cx="504056" cy="288032"/>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a:spcBef>
                <a:spcPts val="0"/>
              </a:spcBef>
              <a:spcAft>
                <a:spcPts val="0"/>
              </a:spcAft>
              <a:buNone/>
              <a:defRPr/>
            </a:pPr>
            <a:endParaRPr sz="1700" b="0" i="0" u="none" strike="noStrike" cap="none">
              <a:solidFill>
                <a:schemeClr val="lt1"/>
              </a:solidFill>
              <a:latin typeface="Arial"/>
              <a:ea typeface="Arial"/>
              <a:cs typeface="Arial"/>
            </a:endParaRPr>
          </a:p>
        </p:txBody>
      </p:sp>
      <p:cxnSp>
        <p:nvCxnSpPr>
          <p:cNvPr id="21" name="Shape 111"/>
          <p:cNvCxnSpPr>
            <a:cxnSpLocks/>
            <a:stCxn id="18" idx="0"/>
          </p:cNvCxnSpPr>
          <p:nvPr/>
        </p:nvCxnSpPr>
        <p:spPr bwMode="auto">
          <a:xfrm flipH="1" flipV="1">
            <a:off x="4774891" y="3384952"/>
            <a:ext cx="1025648" cy="513949"/>
          </a:xfrm>
          <a:prstGeom prst="straightConnector1">
            <a:avLst/>
          </a:prstGeom>
          <a:noFill/>
          <a:ln w="25400" cap="flat" cmpd="sng">
            <a:solidFill>
              <a:srgbClr val="EC6839"/>
            </a:solidFill>
            <a:prstDash val="solid"/>
            <a:round/>
            <a:headEnd type="none" w="med" len="med"/>
            <a:tailEnd type="triangle" w="lg" len="lg"/>
          </a:ln>
        </p:spPr>
      </p:cxnSp>
      <p:sp>
        <p:nvSpPr>
          <p:cNvPr id="22" name="Shape 112"/>
          <p:cNvSpPr/>
          <p:nvPr/>
        </p:nvSpPr>
        <p:spPr bwMode="auto">
          <a:xfrm>
            <a:off x="3945122" y="4212658"/>
            <a:ext cx="486000" cy="979200"/>
          </a:xfrm>
          <a:prstGeom prst="downArrow">
            <a:avLst>
              <a:gd name="adj1" fmla="val 50000"/>
              <a:gd name="adj2" fmla="val 50000"/>
            </a:avLst>
          </a:prstGeom>
          <a:solidFill>
            <a:srgbClr val="F79646"/>
          </a:solidFill>
          <a:ln w="12700" cap="flat" cmpd="sng">
            <a:solidFill>
              <a:srgbClr val="EC6839"/>
            </a:solidFill>
            <a:prstDash val="solid"/>
            <a:round/>
            <a:headEnd type="none" w="med" len="med"/>
            <a:tailEnd type="none" w="med" len="med"/>
          </a:ln>
        </p:spPr>
        <p:txBody>
          <a:bodyPr lIns="91425" tIns="45700" rIns="91425" bIns="45700" anchor="ctr" anchorCtr="0">
            <a:noAutofit/>
          </a:bodyPr>
          <a:lstStyle/>
          <a:p>
            <a:pPr marL="0" marR="0" lvl="0" indent="0" algn="ctr">
              <a:spcBef>
                <a:spcPts val="0"/>
              </a:spcBef>
              <a:spcAft>
                <a:spcPts val="0"/>
              </a:spcAft>
              <a:buNone/>
              <a:defRPr/>
            </a:pPr>
            <a:endParaRPr sz="1700" b="0" i="0" u="none" strike="noStrike" cap="none">
              <a:solidFill>
                <a:schemeClr val="lt1"/>
              </a:solidFill>
              <a:latin typeface="Arial"/>
              <a:ea typeface="Arial"/>
              <a:cs typeface="Arial"/>
            </a:endParaRPr>
          </a:p>
        </p:txBody>
      </p:sp>
      <p:sp>
        <p:nvSpPr>
          <p:cNvPr id="24" name="Espace réservé du pied de page 3"/>
          <p:cNvSpPr>
            <a:spLocks noGrp="1"/>
          </p:cNvSpPr>
          <p:nvPr>
            <p:ph type="ftr" idx="11"/>
          </p:nvPr>
        </p:nvSpPr>
        <p:spPr bwMode="auto">
          <a:xfrm>
            <a:off x="899592" y="6428579"/>
            <a:ext cx="7128792" cy="365125"/>
          </a:xfrm>
        </p:spPr>
        <p:txBody>
          <a:body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https://documentation.abes.fr/aidecalames/manuelcorrespondant/index.html#Installer</a:t>
            </a:r>
          </a:p>
        </p:txBody>
      </p:sp>
      <p:sp>
        <p:nvSpPr>
          <p:cNvPr id="2" name="Espace réservé du numéro de diapositive 2">
            <a:extLst>
              <a:ext uri="{FF2B5EF4-FFF2-40B4-BE49-F238E27FC236}">
                <a16:creationId xmlns:a16="http://schemas.microsoft.com/office/drawing/2014/main" id="{9540D819-E13D-317D-14E9-912848DDB607}"/>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26</a:t>
            </a:fld>
            <a:endParaRPr lang="fr-FR"/>
          </a:p>
        </p:txBody>
      </p:sp>
      <p:sp>
        <p:nvSpPr>
          <p:cNvPr id="26" name="Rectangle : coins arrondis 25">
            <a:extLst>
              <a:ext uri="{FF2B5EF4-FFF2-40B4-BE49-F238E27FC236}">
                <a16:creationId xmlns:a16="http://schemas.microsoft.com/office/drawing/2014/main" id="{B23F1EA6-5B28-707B-5C6A-945DA1429A8C}"/>
              </a:ext>
            </a:extLst>
          </p:cNvPr>
          <p:cNvSpPr>
            <a:spLocks/>
          </p:cNvSpPr>
          <p:nvPr/>
        </p:nvSpPr>
        <p:spPr bwMode="auto">
          <a:xfrm>
            <a:off x="6365686" y="1908075"/>
            <a:ext cx="348231" cy="176993"/>
          </a:xfrm>
          <a:prstGeom prst="roundRect">
            <a:avLst/>
          </a:prstGeom>
          <a:no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Shape 108"/>
          <p:cNvSpPr>
            <a:spLocks/>
          </p:cNvSpPr>
          <p:nvPr/>
        </p:nvSpPr>
        <p:spPr bwMode="auto">
          <a:xfrm>
            <a:off x="4364782" y="3898901"/>
            <a:ext cx="2871514" cy="564975"/>
          </a:xfrm>
          <a:prstGeom prst="rect">
            <a:avLst/>
          </a:prstGeom>
          <a:solidFill>
            <a:schemeClr val="lt1"/>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l">
              <a:spcBef>
                <a:spcPts val="0"/>
              </a:spcBef>
              <a:spcAft>
                <a:spcPts val="0"/>
              </a:spcAft>
              <a:buSzPct val="25000"/>
              <a:buNone/>
              <a:defRPr/>
            </a:pPr>
            <a:r>
              <a:rPr lang="fr-FR" sz="1400" b="0" i="0" u="none" strike="noStrike" cap="none">
                <a:latin typeface="Arial Narrow" panose="020B0606020202030204" pitchFamily="34" charset="0"/>
                <a:ea typeface="Arial"/>
                <a:cs typeface="Arial"/>
              </a:rPr>
              <a:t>3. Clic droit sur n’importe quel élément dans l’arborescence, puis « Voir ». </a:t>
            </a:r>
            <a:endParaRPr sz="2000">
              <a:latin typeface="Arial Narrow" panose="020B0606020202030204" pitchFamily="34" charset="0"/>
            </a:endParaRPr>
          </a:p>
        </p:txBody>
      </p:sp>
    </p:spTree>
    <p:extLst>
      <p:ext uri="{BB962C8B-B14F-4D97-AF65-F5344CB8AC3E}">
        <p14:creationId xmlns:p14="http://schemas.microsoft.com/office/powerpoint/2010/main" val="3985606516"/>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94"/>
          <p:cNvSpPr>
            <a:spLocks noGrp="1"/>
          </p:cNvSpPr>
          <p:nvPr>
            <p:ph type="title"/>
          </p:nvPr>
        </p:nvSpPr>
        <p:spPr bwMode="auto">
          <a:xfrm>
            <a:off x="2678020" y="184148"/>
            <a:ext cx="5328592" cy="576262"/>
          </a:xfrm>
          <a:prstGeom prst="rect">
            <a:avLst/>
          </a:prstGeom>
          <a:noFill/>
          <a:ln>
            <a:noFill/>
          </a:ln>
        </p:spPr>
        <p:txBody>
          <a:bodyPr lIns="84850" tIns="42425" rIns="84850" bIns="42425" anchor="ctr" anchorCtr="0">
            <a:noAutofit/>
          </a:bodyPr>
          <a:lstStyle/>
          <a:p>
            <a:pPr marL="0" marR="0" lvl="0" indent="0">
              <a:spcBef>
                <a:spcPts val="0"/>
              </a:spcBef>
              <a:spcAft>
                <a:spcPts val="0"/>
              </a:spcAft>
              <a:buSzPct val="25000"/>
              <a:buNone/>
              <a:defRPr/>
            </a:pPr>
            <a:r>
              <a:rPr lang="fr-FR" u="none" strike="noStrike" cap="none">
                <a:ea typeface="Verdana"/>
                <a:cs typeface="Verdana"/>
              </a:rPr>
              <a:t>Mettre Calames à jour</a:t>
            </a:r>
            <a:endParaRPr/>
          </a:p>
        </p:txBody>
      </p:sp>
      <p:sp>
        <p:nvSpPr>
          <p:cNvPr id="14" name="Shape 104"/>
          <p:cNvSpPr>
            <a:spLocks/>
          </p:cNvSpPr>
          <p:nvPr/>
        </p:nvSpPr>
        <p:spPr bwMode="auto">
          <a:xfrm>
            <a:off x="7236296" y="3068959"/>
            <a:ext cx="1512167" cy="353943"/>
          </a:xfrm>
          <a:prstGeom prst="rect">
            <a:avLst/>
          </a:prstGeom>
          <a:noFill/>
          <a:ln>
            <a:noFill/>
          </a:ln>
        </p:spPr>
        <p:txBody>
          <a:bodyPr lIns="91425" tIns="45700" rIns="91425" bIns="45700" anchor="t" anchorCtr="0">
            <a:noAutofit/>
          </a:bodyPr>
          <a:lstStyle/>
          <a:p>
            <a:pPr marL="0" marR="0" lvl="0" indent="0" algn="l">
              <a:spcBef>
                <a:spcPts val="0"/>
              </a:spcBef>
              <a:spcAft>
                <a:spcPts val="0"/>
              </a:spcAft>
              <a:buNone/>
              <a:defRPr/>
            </a:pPr>
            <a:endParaRPr sz="1700" b="0" i="0" u="none" strike="noStrike" cap="none">
              <a:solidFill>
                <a:schemeClr val="dk1"/>
              </a:solidFill>
              <a:latin typeface="Arial"/>
              <a:ea typeface="Arial"/>
              <a:cs typeface="Arial"/>
            </a:endParaRPr>
          </a:p>
        </p:txBody>
      </p:sp>
      <p:sp>
        <p:nvSpPr>
          <p:cNvPr id="24" name="Espace réservé du pied de page 3"/>
          <p:cNvSpPr>
            <a:spLocks noGrp="1"/>
          </p:cNvSpPr>
          <p:nvPr>
            <p:ph type="ftr" idx="11"/>
          </p:nvPr>
        </p:nvSpPr>
        <p:spPr bwMode="auto">
          <a:xfrm>
            <a:off x="899592" y="6428579"/>
            <a:ext cx="7128792" cy="365125"/>
          </a:xfrm>
        </p:spPr>
        <p:txBody>
          <a:body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https://documentation.abes.fr/aidecalames/manuelcorrespondant/index.html#miseajour</a:t>
            </a:r>
          </a:p>
        </p:txBody>
      </p:sp>
      <p:sp>
        <p:nvSpPr>
          <p:cNvPr id="2" name="Espace réservé du numéro de diapositive 2">
            <a:extLst>
              <a:ext uri="{FF2B5EF4-FFF2-40B4-BE49-F238E27FC236}">
                <a16:creationId xmlns:a16="http://schemas.microsoft.com/office/drawing/2014/main" id="{9540D819-E13D-317D-14E9-912848DDB607}"/>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27</a:t>
            </a:fld>
            <a:endParaRPr lang="fr-FR"/>
          </a:p>
        </p:txBody>
      </p:sp>
      <p:sp>
        <p:nvSpPr>
          <p:cNvPr id="3" name="Shape 300">
            <a:extLst>
              <a:ext uri="{FF2B5EF4-FFF2-40B4-BE49-F238E27FC236}">
                <a16:creationId xmlns:a16="http://schemas.microsoft.com/office/drawing/2014/main" id="{2EA7BA0D-9ADB-6BDB-D94F-41BC5F8834A3}"/>
              </a:ext>
            </a:extLst>
          </p:cNvPr>
          <p:cNvSpPr txBox="1">
            <a:spLocks/>
          </p:cNvSpPr>
          <p:nvPr/>
        </p:nvSpPr>
        <p:spPr bwMode="auto">
          <a:xfrm>
            <a:off x="457200" y="944766"/>
            <a:ext cx="8229600" cy="5282157"/>
          </a:xfrm>
          <a:prstGeom prst="rect">
            <a:avLst/>
          </a:prstGeom>
        </p:spPr>
        <p:txBody>
          <a:bodyPr vert="horz" lIns="72000" tIns="45720" rIns="91440" bIns="45720" rtlCol="0">
            <a:normAutofit lnSpcReduction="10000"/>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nSpc>
                <a:spcPct val="150000"/>
              </a:lnSpc>
            </a:pPr>
            <a:r>
              <a:rPr lang="fr-FR"/>
              <a:t>Toute mise à jour de l'application professionnelle annoncée sur la liste </a:t>
            </a:r>
            <a:r>
              <a:rPr lang="fr-FR">
                <a:solidFill>
                  <a:srgbClr val="C00000"/>
                </a:solidFill>
              </a:rPr>
              <a:t>DOIT</a:t>
            </a:r>
            <a:r>
              <a:rPr lang="fr-FR"/>
              <a:t> être installée sur son poste</a:t>
            </a:r>
          </a:p>
          <a:p>
            <a:pPr>
              <a:lnSpc>
                <a:spcPct val="150000"/>
              </a:lnSpc>
            </a:pPr>
            <a:endParaRPr lang="fr-FR"/>
          </a:p>
          <a:p>
            <a:pPr>
              <a:lnSpc>
                <a:spcPct val="150000"/>
              </a:lnSpc>
            </a:pPr>
            <a:endParaRPr lang="fr-FR"/>
          </a:p>
          <a:p>
            <a:pPr>
              <a:lnSpc>
                <a:spcPct val="150000"/>
              </a:lnSpc>
            </a:pPr>
            <a:endParaRPr lang="fr-FR"/>
          </a:p>
          <a:p>
            <a:pPr>
              <a:lnSpc>
                <a:spcPct val="150000"/>
              </a:lnSpc>
            </a:pPr>
            <a:endParaRPr lang="fr-FR"/>
          </a:p>
          <a:p>
            <a:pPr lvl="1">
              <a:lnSpc>
                <a:spcPct val="150000"/>
              </a:lnSpc>
            </a:pPr>
            <a:r>
              <a:rPr lang="fr-FR">
                <a:solidFill>
                  <a:schemeClr val="tx1">
                    <a:lumMod val="75000"/>
                    <a:lumOff val="25000"/>
                  </a:schemeClr>
                </a:solidFill>
              </a:rPr>
              <a:t>IMPERATIVEMENT et SYSTEMATIQUEMENT </a:t>
            </a:r>
            <a:r>
              <a:rPr lang="fr-FR"/>
              <a:t>saisir dans votre navigateur l'url </a:t>
            </a:r>
            <a:r>
              <a:rPr lang="fr-FR" i="1">
                <a:solidFill>
                  <a:srgbClr val="0000FF"/>
                </a:solidFill>
              </a:rPr>
              <a:t>https://calames.abes.fr/prod/CalamesGUI/setup.exe </a:t>
            </a:r>
            <a:r>
              <a:rPr lang="fr-FR"/>
              <a:t>et </a:t>
            </a:r>
            <a:r>
              <a:rPr lang="fr-FR" b="1">
                <a:solidFill>
                  <a:srgbClr val="C00000"/>
                </a:solidFill>
              </a:rPr>
              <a:t>exécuter le setup</a:t>
            </a:r>
            <a:r>
              <a:rPr lang="fr-FR"/>
              <a:t>,</a:t>
            </a:r>
          </a:p>
          <a:p>
            <a:pPr marL="685800" lvl="2" indent="0">
              <a:lnSpc>
                <a:spcPct val="150000"/>
              </a:lnSpc>
              <a:buNone/>
            </a:pPr>
            <a:r>
              <a:rPr lang="fr-FR"/>
              <a:t>quand la mise à jour n’est pas proposée automatiquement en raison des règles de sécurité et paramétrage des réseaux informatiques locaux</a:t>
            </a:r>
          </a:p>
          <a:p>
            <a:pPr>
              <a:lnSpc>
                <a:spcPct val="150000"/>
              </a:lnSpc>
            </a:pPr>
            <a:endParaRPr lang="fr-FR"/>
          </a:p>
        </p:txBody>
      </p:sp>
      <p:pic>
        <p:nvPicPr>
          <p:cNvPr id="23" name="Image 22" descr="Une image contenant texte, logiciel, Police, Page web&#10;&#10;Description générée automatiquement">
            <a:extLst>
              <a:ext uri="{FF2B5EF4-FFF2-40B4-BE49-F238E27FC236}">
                <a16:creationId xmlns:a16="http://schemas.microsoft.com/office/drawing/2014/main" id="{C26C94B6-7925-1DB3-E8A5-874B2B0A7D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741" y="2227678"/>
            <a:ext cx="4779595" cy="1744840"/>
          </a:xfrm>
          <a:prstGeom prst="rect">
            <a:avLst/>
          </a:prstGeom>
        </p:spPr>
      </p:pic>
      <p:sp>
        <p:nvSpPr>
          <p:cNvPr id="27" name="Shape 300">
            <a:extLst>
              <a:ext uri="{FF2B5EF4-FFF2-40B4-BE49-F238E27FC236}">
                <a16:creationId xmlns:a16="http://schemas.microsoft.com/office/drawing/2014/main" id="{3659290B-1ED2-443B-75CB-9629BCCB62FB}"/>
              </a:ext>
            </a:extLst>
          </p:cNvPr>
          <p:cNvSpPr txBox="1">
            <a:spLocks/>
          </p:cNvSpPr>
          <p:nvPr/>
        </p:nvSpPr>
        <p:spPr bwMode="auto">
          <a:xfrm>
            <a:off x="457200" y="2058234"/>
            <a:ext cx="3761012" cy="2592016"/>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lnSpc>
                <a:spcPct val="150000"/>
              </a:lnSpc>
            </a:pPr>
            <a:r>
              <a:rPr lang="fr-FR"/>
              <a:t>Le plus souvent l'application détecte automatiquement l'existence d'une mise à jour lorsqu'elle est lancée </a:t>
            </a:r>
          </a:p>
        </p:txBody>
      </p:sp>
      <p:sp>
        <p:nvSpPr>
          <p:cNvPr id="28" name="Shape 110">
            <a:extLst>
              <a:ext uri="{FF2B5EF4-FFF2-40B4-BE49-F238E27FC236}">
                <a16:creationId xmlns:a16="http://schemas.microsoft.com/office/drawing/2014/main" id="{F27C2C88-4B94-C200-5A6A-5085EC78D045}"/>
              </a:ext>
            </a:extLst>
          </p:cNvPr>
          <p:cNvSpPr/>
          <p:nvPr/>
        </p:nvSpPr>
        <p:spPr bwMode="auto">
          <a:xfrm>
            <a:off x="7342476" y="3584759"/>
            <a:ext cx="824061" cy="353943"/>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a:spcBef>
                <a:spcPts val="0"/>
              </a:spcBef>
              <a:spcAft>
                <a:spcPts val="0"/>
              </a:spcAft>
              <a:buNone/>
              <a:defRPr/>
            </a:pPr>
            <a:endParaRPr sz="1700" b="0" i="0" u="none" strike="noStrike" cap="none">
              <a:solidFill>
                <a:schemeClr val="lt1"/>
              </a:solidFill>
              <a:latin typeface="Arial"/>
              <a:ea typeface="Arial"/>
              <a:cs typeface="Arial"/>
            </a:endParaRPr>
          </a:p>
        </p:txBody>
      </p:sp>
      <p:sp>
        <p:nvSpPr>
          <p:cNvPr id="29" name="Shape 105">
            <a:extLst>
              <a:ext uri="{FF2B5EF4-FFF2-40B4-BE49-F238E27FC236}">
                <a16:creationId xmlns:a16="http://schemas.microsoft.com/office/drawing/2014/main" id="{F3094085-750D-3953-D77D-A1F990DA9A5B}"/>
              </a:ext>
            </a:extLst>
          </p:cNvPr>
          <p:cNvSpPr>
            <a:spLocks/>
          </p:cNvSpPr>
          <p:nvPr/>
        </p:nvSpPr>
        <p:spPr bwMode="auto">
          <a:xfrm>
            <a:off x="7435812" y="1867427"/>
            <a:ext cx="1359256" cy="461664"/>
          </a:xfrm>
          <a:prstGeom prst="rect">
            <a:avLst/>
          </a:prstGeom>
          <a:solidFill>
            <a:schemeClr val="bg1"/>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marL="0" marR="0" lvl="0" indent="0" algn="l">
              <a:spcBef>
                <a:spcPts val="0"/>
              </a:spcBef>
              <a:spcAft>
                <a:spcPts val="0"/>
              </a:spcAft>
              <a:buSzPct val="25000"/>
              <a:buNone/>
              <a:defRPr/>
            </a:pPr>
            <a:r>
              <a:rPr lang="fr-FR" sz="1400" b="0" i="0" u="none" strike="noStrike" cap="none">
                <a:latin typeface="Arial Narrow" panose="020B0606020202030204" pitchFamily="34" charset="0"/>
                <a:ea typeface="Arial"/>
                <a:cs typeface="Arial"/>
              </a:rPr>
              <a:t>Cliquer sur  OK</a:t>
            </a:r>
            <a:endParaRPr sz="2000">
              <a:latin typeface="Arial Narrow" panose="020B0606020202030204" pitchFamily="34" charset="0"/>
            </a:endParaRPr>
          </a:p>
        </p:txBody>
      </p:sp>
      <p:cxnSp>
        <p:nvCxnSpPr>
          <p:cNvPr id="30" name="Shape 107">
            <a:extLst>
              <a:ext uri="{FF2B5EF4-FFF2-40B4-BE49-F238E27FC236}">
                <a16:creationId xmlns:a16="http://schemas.microsoft.com/office/drawing/2014/main" id="{3572152E-1C65-B08F-E4E9-7AF66582203F}"/>
              </a:ext>
            </a:extLst>
          </p:cNvPr>
          <p:cNvCxnSpPr>
            <a:cxnSpLocks/>
            <a:stCxn id="29" idx="2"/>
            <a:endCxn id="28" idx="0"/>
          </p:cNvCxnSpPr>
          <p:nvPr/>
        </p:nvCxnSpPr>
        <p:spPr bwMode="auto">
          <a:xfrm flipH="1">
            <a:off x="7754507" y="2329091"/>
            <a:ext cx="360933" cy="1255668"/>
          </a:xfrm>
          <a:prstGeom prst="straightConnector1">
            <a:avLst/>
          </a:prstGeom>
          <a:noFill/>
          <a:ln w="25400" cap="flat" cmpd="sng">
            <a:solidFill>
              <a:srgbClr val="EC6839"/>
            </a:solidFill>
            <a:prstDash val="solid"/>
            <a:round/>
            <a:headEnd type="none" w="med" len="med"/>
            <a:tailEnd type="triangle" w="lg" len="lg"/>
          </a:ln>
        </p:spPr>
      </p:cxnSp>
    </p:spTree>
    <p:extLst>
      <p:ext uri="{BB962C8B-B14F-4D97-AF65-F5344CB8AC3E}">
        <p14:creationId xmlns:p14="http://schemas.microsoft.com/office/powerpoint/2010/main" val="2638426633"/>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3" name="Image 12">
            <a:extLst>
              <a:ext uri="{FF2B5EF4-FFF2-40B4-BE49-F238E27FC236}">
                <a16:creationId xmlns:a16="http://schemas.microsoft.com/office/drawing/2014/main" id="{3EE2A072-A271-BCEB-1227-FCD499D607D2}"/>
              </a:ext>
            </a:extLst>
          </p:cNvPr>
          <p:cNvPicPr>
            <a:picLocks noChangeAspect="1"/>
          </p:cNvPicPr>
          <p:nvPr/>
        </p:nvPicPr>
        <p:blipFill rotWithShape="1">
          <a:blip r:embed="rId3"/>
          <a:srcRect t="6810"/>
          <a:stretch/>
        </p:blipFill>
        <p:spPr>
          <a:xfrm>
            <a:off x="-81500" y="717755"/>
            <a:ext cx="9116697" cy="3994900"/>
          </a:xfrm>
          <a:prstGeom prst="rect">
            <a:avLst/>
          </a:prstGeom>
        </p:spPr>
      </p:pic>
      <p:sp>
        <p:nvSpPr>
          <p:cNvPr id="5" name="Shape 78"/>
          <p:cNvSpPr>
            <a:spLocks noGrp="1"/>
          </p:cNvSpPr>
          <p:nvPr>
            <p:ph type="title"/>
          </p:nvPr>
        </p:nvSpPr>
        <p:spPr bwMode="auto">
          <a:xfrm>
            <a:off x="912928" y="-73812"/>
            <a:ext cx="7200032" cy="1143000"/>
          </a:xfrm>
          <a:prstGeom prst="rect">
            <a:avLst/>
          </a:prstGeom>
          <a:noFill/>
          <a:ln>
            <a:noFill/>
          </a:ln>
        </p:spPr>
        <p:txBody>
          <a:bodyPr lIns="84850" tIns="42425" rIns="84850" bIns="42425" anchor="ctr" anchorCtr="0">
            <a:noAutofit/>
          </a:bodyPr>
          <a:lstStyle/>
          <a:p>
            <a:pPr lvl="0">
              <a:buSzPct val="25000"/>
              <a:defRPr/>
            </a:pPr>
            <a:r>
              <a:rPr lang="fr-FR" strike="noStrike" cap="none">
                <a:ea typeface="Verdana"/>
                <a:cs typeface="Verdana"/>
              </a:rPr>
              <a:t>Deux bases </a:t>
            </a:r>
            <a:r>
              <a:rPr lang="fr-FR">
                <a:ea typeface="Verdana"/>
                <a:cs typeface="Verdana"/>
              </a:rPr>
              <a:t>de travail disponibles</a:t>
            </a:r>
            <a:endParaRPr/>
          </a:p>
        </p:txBody>
      </p:sp>
      <p:sp>
        <p:nvSpPr>
          <p:cNvPr id="7" name="Espace réservé du numéro de diapositive 3"/>
          <p:cNvSpPr>
            <a:spLocks noGrp="1"/>
          </p:cNvSpPr>
          <p:nvPr>
            <p:ph type="sldNum" idx="4294967295"/>
          </p:nvPr>
        </p:nvSpPr>
        <p:spPr bwMode="auto">
          <a:xfrm>
            <a:off x="8244408" y="6356350"/>
            <a:ext cx="462423" cy="365125"/>
          </a:xfrm>
          <a:prstGeom prst="rect">
            <a:avLst/>
          </a:prstGeom>
        </p:spPr>
        <p:txBody>
          <a:bodyPr/>
          <a:lstStyle/>
          <a:p>
            <a:pPr algn="r">
              <a:buSzPct val="25000"/>
              <a:defRPr/>
            </a:pPr>
            <a:fld id="{20895A80-4D65-4AFE-987D-19F75B836CC7}" type="slidenum">
              <a:rPr lang="fr-FR">
                <a:solidFill>
                  <a:srgbClr val="888888"/>
                </a:solidFill>
                <a:latin typeface="Calibri"/>
                <a:ea typeface="Calibri"/>
                <a:cs typeface="Calibri"/>
              </a:rPr>
              <a:t>28</a:t>
            </a:fld>
            <a:endParaRPr lang="fr-FR">
              <a:solidFill>
                <a:srgbClr val="888888"/>
              </a:solidFill>
              <a:latin typeface="Calibri"/>
              <a:ea typeface="Calibri"/>
              <a:cs typeface="Calibri"/>
            </a:endParaRPr>
          </a:p>
        </p:txBody>
      </p:sp>
      <p:sp>
        <p:nvSpPr>
          <p:cNvPr id="2" name="Espace réservé du numéro de diapositive 2">
            <a:extLst>
              <a:ext uri="{FF2B5EF4-FFF2-40B4-BE49-F238E27FC236}">
                <a16:creationId xmlns:a16="http://schemas.microsoft.com/office/drawing/2014/main" id="{325F46FA-5F86-9112-FED8-1EF8D29A9EAE}"/>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28</a:t>
            </a:fld>
            <a:endParaRPr lang="fr-FR"/>
          </a:p>
        </p:txBody>
      </p:sp>
      <p:pic>
        <p:nvPicPr>
          <p:cNvPr id="6" name="Image 5">
            <a:extLst>
              <a:ext uri="{FF2B5EF4-FFF2-40B4-BE49-F238E27FC236}">
                <a16:creationId xmlns:a16="http://schemas.microsoft.com/office/drawing/2014/main" id="{D45A6028-D5B9-76C0-3187-C54B5414080C}"/>
              </a:ext>
            </a:extLst>
          </p:cNvPr>
          <p:cNvPicPr>
            <a:picLocks noChangeAspect="1"/>
          </p:cNvPicPr>
          <p:nvPr/>
        </p:nvPicPr>
        <p:blipFill>
          <a:blip r:embed="rId4"/>
          <a:stretch>
            <a:fillRect/>
          </a:stretch>
        </p:blipFill>
        <p:spPr>
          <a:xfrm>
            <a:off x="373868" y="1295102"/>
            <a:ext cx="2924583" cy="2133898"/>
          </a:xfrm>
          <a:prstGeom prst="rect">
            <a:avLst/>
          </a:prstGeom>
        </p:spPr>
      </p:pic>
      <p:sp>
        <p:nvSpPr>
          <p:cNvPr id="9" name="Rectangle à coins arrondis 1"/>
          <p:cNvSpPr/>
          <p:nvPr/>
        </p:nvSpPr>
        <p:spPr bwMode="auto">
          <a:xfrm>
            <a:off x="171533" y="3269693"/>
            <a:ext cx="8682820" cy="3588307"/>
          </a:xfrm>
          <a:prstGeom prst="roundRect">
            <a:avLst>
              <a:gd name="adj" fmla="val 16667"/>
            </a:avLst>
          </a:prstGeom>
          <a:solidFill>
            <a:schemeClr val="bg1"/>
          </a:solidFill>
          <a:ln w="3175"/>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1" indent="-342900">
              <a:buClr>
                <a:srgbClr val="EC6839"/>
              </a:buClr>
              <a:buSzPct val="100000"/>
              <a:buFont typeface="Wingdings" panose="05000000000000000000" pitchFamily="2" charset="2"/>
              <a:buChar char="ü"/>
              <a:defRPr/>
            </a:pPr>
            <a:r>
              <a:rPr lang="fr-FR" sz="2400">
                <a:solidFill>
                  <a:schemeClr val="tx1"/>
                </a:solidFill>
                <a:latin typeface="Arial Narrow" panose="020B0606020202030204" pitchFamily="34" charset="0"/>
                <a:ea typeface="Verdana"/>
                <a:cs typeface="Verdana"/>
              </a:rPr>
              <a:t>Base de </a:t>
            </a:r>
            <a:r>
              <a:rPr lang="fr-FR" sz="2400" b="1">
                <a:solidFill>
                  <a:schemeClr val="tx1"/>
                </a:solidFill>
                <a:latin typeface="Arial Narrow" panose="020B0606020202030204" pitchFamily="34" charset="0"/>
                <a:ea typeface="Verdana"/>
                <a:cs typeface="Verdana"/>
              </a:rPr>
              <a:t>production</a:t>
            </a:r>
            <a:r>
              <a:rPr lang="fr-FR" sz="2400">
                <a:solidFill>
                  <a:schemeClr val="tx1"/>
                </a:solidFill>
                <a:latin typeface="Arial Narrow" panose="020B0606020202030204" pitchFamily="34" charset="0"/>
                <a:ea typeface="Verdana"/>
                <a:cs typeface="Verdana"/>
              </a:rPr>
              <a:t> (</a:t>
            </a:r>
            <a:r>
              <a:rPr lang="fr-FR" sz="2400" err="1">
                <a:solidFill>
                  <a:schemeClr val="tx1"/>
                </a:solidFill>
                <a:latin typeface="Arial Narrow" panose="020B0606020202030204" pitchFamily="34" charset="0"/>
                <a:ea typeface="Verdana"/>
                <a:cs typeface="Verdana"/>
              </a:rPr>
              <a:t>Database</a:t>
            </a:r>
            <a:r>
              <a:rPr lang="fr-FR" sz="2400">
                <a:solidFill>
                  <a:schemeClr val="tx1"/>
                </a:solidFill>
                <a:latin typeface="Arial Narrow" panose="020B0606020202030204" pitchFamily="34" charset="0"/>
                <a:ea typeface="Verdana"/>
                <a:cs typeface="Verdana"/>
              </a:rPr>
              <a:t> « Calames ») </a:t>
            </a:r>
            <a:endParaRPr lang="fr-FR" sz="1200">
              <a:solidFill>
                <a:schemeClr val="tx1"/>
              </a:solidFill>
              <a:latin typeface="Arial Narrow" panose="020B0606020202030204" pitchFamily="34" charset="0"/>
            </a:endParaRPr>
          </a:p>
          <a:p>
            <a:pPr marL="1060450" lvl="2" indent="-222250">
              <a:spcBef>
                <a:spcPts val="440"/>
              </a:spcBef>
              <a:buClr>
                <a:schemeClr val="dk1"/>
              </a:buClr>
              <a:buSzPct val="100000"/>
              <a:buFont typeface="Arial"/>
              <a:buChar char="•"/>
              <a:defRPr/>
            </a:pPr>
            <a:r>
              <a:rPr lang="fr-FR" sz="2200">
                <a:solidFill>
                  <a:schemeClr val="tx1"/>
                </a:solidFill>
                <a:latin typeface="Arial Narrow" panose="020B0606020202030204" pitchFamily="34" charset="0"/>
                <a:ea typeface="Verdana"/>
                <a:cs typeface="Verdana"/>
              </a:rPr>
              <a:t> Données publiées sur</a:t>
            </a:r>
            <a:r>
              <a:rPr lang="fr-FR" sz="2200">
                <a:solidFill>
                  <a:schemeClr val="dk1"/>
                </a:solidFill>
                <a:latin typeface="Arial Narrow" panose="020B0606020202030204" pitchFamily="34" charset="0"/>
                <a:ea typeface="Verdana"/>
                <a:cs typeface="Verdana"/>
              </a:rPr>
              <a:t> </a:t>
            </a:r>
            <a:r>
              <a:rPr lang="fr-FR" sz="2200" b="1" u="sng">
                <a:solidFill>
                  <a:schemeClr val="accent2"/>
                </a:solidFill>
                <a:latin typeface="Arial Narrow" panose="020B0606020202030204" pitchFamily="34" charset="0"/>
                <a:ea typeface="Verdana"/>
                <a:cs typeface="Verdana"/>
              </a:rPr>
              <a:t>calames.abes.fr/pub/</a:t>
            </a:r>
            <a:r>
              <a:rPr lang="fr-FR" sz="2200">
                <a:solidFill>
                  <a:schemeClr val="dk1"/>
                </a:solidFill>
                <a:latin typeface="Arial Narrow" panose="020B0606020202030204" pitchFamily="34" charset="0"/>
                <a:ea typeface="Verdana"/>
                <a:cs typeface="Verdana"/>
              </a:rPr>
              <a:t> </a:t>
            </a:r>
          </a:p>
          <a:p>
            <a:pPr marL="838200" lvl="2">
              <a:spcBef>
                <a:spcPts val="440"/>
              </a:spcBef>
              <a:buClr>
                <a:schemeClr val="dk1"/>
              </a:buClr>
              <a:buSzPct val="100000"/>
              <a:defRPr/>
            </a:pPr>
            <a:endParaRPr lang="fr-FR" sz="1400">
              <a:latin typeface="Arial Narrow" panose="020B0606020202030204" pitchFamily="34" charset="0"/>
            </a:endParaRPr>
          </a:p>
          <a:p>
            <a:pPr marL="342900" lvl="1" indent="-342900">
              <a:spcBef>
                <a:spcPts val="800"/>
              </a:spcBef>
              <a:buClr>
                <a:srgbClr val="EC6839"/>
              </a:buClr>
              <a:buSzPct val="120000"/>
              <a:buFont typeface="Wingdings" panose="05000000000000000000" pitchFamily="2" charset="2"/>
              <a:buChar char="ü"/>
              <a:defRPr/>
            </a:pPr>
            <a:r>
              <a:rPr lang="fr-FR" sz="2400">
                <a:solidFill>
                  <a:schemeClr val="tx1"/>
                </a:solidFill>
                <a:latin typeface="Arial Narrow" panose="020B0606020202030204" pitchFamily="34" charset="0"/>
                <a:ea typeface="Verdana"/>
                <a:cs typeface="Verdana"/>
              </a:rPr>
              <a:t>Base de </a:t>
            </a:r>
            <a:r>
              <a:rPr lang="fr-FR" sz="2400" b="1">
                <a:solidFill>
                  <a:schemeClr val="tx1"/>
                </a:solidFill>
                <a:latin typeface="Arial Narrow" panose="020B0606020202030204" pitchFamily="34" charset="0"/>
                <a:ea typeface="Verdana"/>
                <a:cs typeface="Verdana"/>
              </a:rPr>
              <a:t>formation</a:t>
            </a:r>
            <a:r>
              <a:rPr lang="fr-FR" sz="2400">
                <a:solidFill>
                  <a:schemeClr val="tx1"/>
                </a:solidFill>
                <a:latin typeface="Arial Narrow" panose="020B0606020202030204" pitchFamily="34" charset="0"/>
                <a:ea typeface="Verdana"/>
                <a:cs typeface="Verdana"/>
              </a:rPr>
              <a:t> (</a:t>
            </a:r>
            <a:r>
              <a:rPr lang="fr-FR" sz="2400" err="1">
                <a:solidFill>
                  <a:schemeClr val="tx1"/>
                </a:solidFill>
                <a:latin typeface="Arial Narrow" panose="020B0606020202030204" pitchFamily="34" charset="0"/>
                <a:ea typeface="Verdana"/>
                <a:cs typeface="Verdana"/>
              </a:rPr>
              <a:t>Database</a:t>
            </a:r>
            <a:r>
              <a:rPr lang="fr-FR" sz="2400">
                <a:solidFill>
                  <a:schemeClr val="tx1"/>
                </a:solidFill>
                <a:latin typeface="Arial Narrow" panose="020B0606020202030204" pitchFamily="34" charset="0"/>
                <a:ea typeface="Verdana"/>
                <a:cs typeface="Verdana"/>
              </a:rPr>
              <a:t> « Formation </a:t>
            </a:r>
            <a:r>
              <a:rPr lang="fr-FR" sz="2800">
                <a:solidFill>
                  <a:schemeClr val="tx1"/>
                </a:solidFill>
                <a:latin typeface="Arial Narrow" panose="020B0606020202030204" pitchFamily="34" charset="0"/>
                <a:ea typeface="Verdana"/>
                <a:cs typeface="Verdana"/>
              </a:rPr>
              <a:t>»)</a:t>
            </a:r>
            <a:endParaRPr lang="fr-FR" sz="1400">
              <a:solidFill>
                <a:schemeClr val="tx1"/>
              </a:solidFill>
              <a:latin typeface="Arial Narrow" panose="020B0606020202030204" pitchFamily="34" charset="0"/>
            </a:endParaRPr>
          </a:p>
          <a:p>
            <a:pPr marL="1060450" lvl="2" indent="-222250" algn="just">
              <a:spcBef>
                <a:spcPts val="440"/>
              </a:spcBef>
              <a:buClr>
                <a:schemeClr val="dk1"/>
              </a:buClr>
              <a:buSzPct val="100000"/>
              <a:buFont typeface="Arial"/>
              <a:buChar char="•"/>
              <a:defRPr/>
            </a:pPr>
            <a:r>
              <a:rPr lang="fr-FR" sz="2200">
                <a:solidFill>
                  <a:schemeClr val="tx1"/>
                </a:solidFill>
                <a:latin typeface="Arial Narrow" panose="020B0606020202030204" pitchFamily="34" charset="0"/>
                <a:ea typeface="Verdana"/>
                <a:cs typeface="Verdana"/>
              </a:rPr>
              <a:t>pour la formation initiale ou continue au sein des établissements </a:t>
            </a:r>
            <a:endParaRPr lang="fr-FR" sz="2200">
              <a:solidFill>
                <a:schemeClr val="tx1"/>
              </a:solidFill>
              <a:latin typeface="Arial Narrow" panose="020B0606020202030204" pitchFamily="34" charset="0"/>
            </a:endParaRPr>
          </a:p>
          <a:p>
            <a:pPr marL="1060450" lvl="2" indent="-222250" algn="just">
              <a:spcBef>
                <a:spcPts val="440"/>
              </a:spcBef>
              <a:buClr>
                <a:schemeClr val="dk1"/>
              </a:buClr>
              <a:buSzPct val="100000"/>
              <a:buFont typeface="Arial"/>
              <a:buChar char="•"/>
              <a:defRPr/>
            </a:pPr>
            <a:r>
              <a:rPr lang="fr-FR" sz="2200">
                <a:solidFill>
                  <a:schemeClr val="tx1"/>
                </a:solidFill>
                <a:latin typeface="Arial Narrow" panose="020B0606020202030204" pitchFamily="34" charset="0"/>
                <a:ea typeface="Verdana"/>
                <a:cs typeface="Verdana"/>
              </a:rPr>
              <a:t>les données publiées sont visibles et interrogeables via une interface de consultation « secrète » :</a:t>
            </a:r>
          </a:p>
          <a:p>
            <a:pPr marL="838200" lvl="2" algn="just">
              <a:spcBef>
                <a:spcPts val="440"/>
              </a:spcBef>
              <a:buClr>
                <a:schemeClr val="dk1"/>
              </a:buClr>
              <a:buSzPct val="100000"/>
              <a:defRPr/>
            </a:pPr>
            <a:r>
              <a:rPr lang="fr-FR" sz="2200" b="1" u="sng">
                <a:solidFill>
                  <a:schemeClr val="accent2"/>
                </a:solidFill>
                <a:latin typeface="Arial Narrow" panose="020B0606020202030204" pitchFamily="34" charset="0"/>
                <a:ea typeface="Verdana"/>
                <a:cs typeface="Verdana"/>
              </a:rPr>
              <a:t>calames.abes.fr/pub/formation.aspx</a:t>
            </a:r>
            <a:endParaRPr lang="fr-FR" sz="2200">
              <a:latin typeface="Arial Narrow" panose="020B0606020202030204" pitchFamily="34" charset="0"/>
            </a:endParaRPr>
          </a:p>
        </p:txBody>
      </p:sp>
      <p:sp>
        <p:nvSpPr>
          <p:cNvPr id="14" name="Rectangle : coins arrondis 13">
            <a:extLst>
              <a:ext uri="{FF2B5EF4-FFF2-40B4-BE49-F238E27FC236}">
                <a16:creationId xmlns:a16="http://schemas.microsoft.com/office/drawing/2014/main" id="{B1F213D3-7E2D-1539-060A-406CAB4BA729}"/>
              </a:ext>
            </a:extLst>
          </p:cNvPr>
          <p:cNvSpPr/>
          <p:nvPr/>
        </p:nvSpPr>
        <p:spPr bwMode="auto">
          <a:xfrm>
            <a:off x="1199929" y="1738532"/>
            <a:ext cx="1663587" cy="788100"/>
          </a:xfrm>
          <a:prstGeom prst="round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007564CF-6B10-7404-4900-DD17EF000587}"/>
              </a:ext>
            </a:extLst>
          </p:cNvPr>
          <p:cNvSpPr/>
          <p:nvPr/>
        </p:nvSpPr>
        <p:spPr bwMode="auto">
          <a:xfrm>
            <a:off x="1199929" y="2587538"/>
            <a:ext cx="1098103" cy="624729"/>
          </a:xfrm>
          <a:prstGeom prst="round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2224337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1"/>
          <p:cNvPicPr>
            <a:picLocks noChangeAspect="1"/>
          </p:cNvPicPr>
          <p:nvPr/>
        </p:nvPicPr>
        <p:blipFill>
          <a:blip r:embed="rId3"/>
          <a:stretch/>
        </p:blipFill>
        <p:spPr bwMode="auto">
          <a:xfrm>
            <a:off x="0" y="2387030"/>
            <a:ext cx="9144000" cy="4172070"/>
          </a:xfrm>
          <a:prstGeom prst="rect">
            <a:avLst/>
          </a:prstGeom>
          <a:effectLst>
            <a:outerShdw blurRad="50800" dist="38100" dir="13500000" algn="br" rotWithShape="0">
              <a:prstClr val="black">
                <a:alpha val="40000"/>
              </a:prstClr>
            </a:outerShdw>
          </a:effectLst>
        </p:spPr>
      </p:pic>
      <p:cxnSp>
        <p:nvCxnSpPr>
          <p:cNvPr id="5" name="Shape 119"/>
          <p:cNvCxnSpPr>
            <a:cxnSpLocks/>
          </p:cNvCxnSpPr>
          <p:nvPr/>
        </p:nvCxnSpPr>
        <p:spPr bwMode="auto">
          <a:xfrm>
            <a:off x="0" y="1268760"/>
            <a:ext cx="2051720" cy="0"/>
          </a:xfrm>
          <a:prstGeom prst="straightConnector1">
            <a:avLst/>
          </a:prstGeom>
          <a:noFill/>
          <a:ln w="57150" cap="flat" cmpd="sng">
            <a:solidFill>
              <a:schemeClr val="tx2"/>
            </a:solidFill>
            <a:prstDash val="solid"/>
            <a:round/>
            <a:headEnd type="none" w="med" len="med"/>
            <a:tailEnd type="none" w="med" len="med"/>
          </a:ln>
        </p:spPr>
      </p:cxnSp>
      <p:cxnSp>
        <p:nvCxnSpPr>
          <p:cNvPr id="6" name="Shape 120"/>
          <p:cNvCxnSpPr>
            <a:cxnSpLocks/>
          </p:cNvCxnSpPr>
          <p:nvPr/>
        </p:nvCxnSpPr>
        <p:spPr bwMode="auto">
          <a:xfrm>
            <a:off x="2123728" y="1268760"/>
            <a:ext cx="7005134" cy="0"/>
          </a:xfrm>
          <a:prstGeom prst="straightConnector1">
            <a:avLst/>
          </a:prstGeom>
          <a:noFill/>
          <a:ln w="57150" cap="flat" cmpd="sng">
            <a:solidFill>
              <a:srgbClr val="EC6839"/>
            </a:solidFill>
            <a:prstDash val="solid"/>
            <a:round/>
            <a:headEnd type="none" w="med" len="med"/>
            <a:tailEnd type="none" w="med" len="med"/>
          </a:ln>
        </p:spPr>
      </p:cxnSp>
      <p:cxnSp>
        <p:nvCxnSpPr>
          <p:cNvPr id="7" name="Shape 121"/>
          <p:cNvCxnSpPr>
            <a:cxnSpLocks/>
          </p:cNvCxnSpPr>
          <p:nvPr/>
        </p:nvCxnSpPr>
        <p:spPr bwMode="auto">
          <a:xfrm>
            <a:off x="7308304" y="2048848"/>
            <a:ext cx="1820558" cy="0"/>
          </a:xfrm>
          <a:prstGeom prst="straightConnector1">
            <a:avLst/>
          </a:prstGeom>
          <a:noFill/>
          <a:ln w="38100" cap="flat" cmpd="sng">
            <a:solidFill>
              <a:schemeClr val="accent6">
                <a:lumMod val="50000"/>
              </a:schemeClr>
            </a:solidFill>
            <a:prstDash val="solid"/>
            <a:round/>
            <a:headEnd type="none" w="med" len="med"/>
            <a:tailEnd type="none" w="med" len="med"/>
          </a:ln>
        </p:spPr>
      </p:cxnSp>
      <p:cxnSp>
        <p:nvCxnSpPr>
          <p:cNvPr id="8" name="Shape 122"/>
          <p:cNvCxnSpPr>
            <a:cxnSpLocks/>
          </p:cNvCxnSpPr>
          <p:nvPr/>
        </p:nvCxnSpPr>
        <p:spPr bwMode="auto">
          <a:xfrm>
            <a:off x="2123728" y="2044838"/>
            <a:ext cx="4875872" cy="4010"/>
          </a:xfrm>
          <a:prstGeom prst="straightConnector1">
            <a:avLst/>
          </a:prstGeom>
          <a:noFill/>
          <a:ln w="38100" cap="flat" cmpd="sng">
            <a:solidFill>
              <a:srgbClr val="F79646"/>
            </a:solidFill>
            <a:prstDash val="solid"/>
            <a:round/>
            <a:headEnd type="none" w="med" len="med"/>
            <a:tailEnd type="none" w="med" len="med"/>
          </a:ln>
        </p:spPr>
      </p:cxnSp>
      <p:sp>
        <p:nvSpPr>
          <p:cNvPr id="9" name="Shape 123"/>
          <p:cNvSpPr>
            <a:spLocks/>
          </p:cNvSpPr>
          <p:nvPr/>
        </p:nvSpPr>
        <p:spPr bwMode="auto">
          <a:xfrm>
            <a:off x="120770" y="841039"/>
            <a:ext cx="1930950" cy="461961"/>
          </a:xfrm>
          <a:prstGeom prst="rect">
            <a:avLst/>
          </a:prstGeom>
          <a:noFill/>
          <a:ln>
            <a:noFill/>
          </a:ln>
        </p:spPr>
        <p:txBody>
          <a:bodyPr lIns="91425" tIns="45700" rIns="91425" bIns="45700" anchor="t" anchorCtr="0">
            <a:noAutofit/>
          </a:bodyPr>
          <a:lstStyle/>
          <a:p>
            <a:pPr marL="0" marR="0" lvl="0" indent="0" algn="l">
              <a:spcBef>
                <a:spcPts val="0"/>
              </a:spcBef>
              <a:spcAft>
                <a:spcPts val="0"/>
              </a:spcAft>
              <a:buSzPct val="25000"/>
              <a:buNone/>
              <a:defRPr/>
            </a:pPr>
            <a:r>
              <a:rPr lang="fr-FR" sz="2400" b="0" i="0" u="none" strike="noStrike" cap="none">
                <a:solidFill>
                  <a:schemeClr val="tx2"/>
                </a:solidFill>
                <a:latin typeface="Calibri"/>
                <a:ea typeface="Calibri"/>
                <a:cs typeface="Calibri"/>
              </a:rPr>
              <a:t>Arborescence</a:t>
            </a:r>
            <a:endParaRPr sz="2800">
              <a:solidFill>
                <a:schemeClr val="tx2"/>
              </a:solidFill>
            </a:endParaRPr>
          </a:p>
        </p:txBody>
      </p:sp>
      <p:sp>
        <p:nvSpPr>
          <p:cNvPr id="10" name="Shape 124"/>
          <p:cNvSpPr>
            <a:spLocks/>
          </p:cNvSpPr>
          <p:nvPr/>
        </p:nvSpPr>
        <p:spPr bwMode="auto">
          <a:xfrm>
            <a:off x="3355676" y="1620069"/>
            <a:ext cx="2668120" cy="353818"/>
          </a:xfrm>
          <a:prstGeom prst="rect">
            <a:avLst/>
          </a:prstGeom>
          <a:noFill/>
          <a:ln>
            <a:noFill/>
          </a:ln>
        </p:spPr>
        <p:txBody>
          <a:bodyPr lIns="91425" tIns="45700" rIns="91425" bIns="45700" anchor="t" anchorCtr="0">
            <a:noAutofit/>
          </a:bodyPr>
          <a:lstStyle/>
          <a:p>
            <a:pPr marL="0" marR="0" lvl="0" indent="0" algn="l">
              <a:spcBef>
                <a:spcPts val="0"/>
              </a:spcBef>
              <a:spcAft>
                <a:spcPts val="0"/>
              </a:spcAft>
              <a:buSzPct val="25000"/>
              <a:buNone/>
              <a:defRPr/>
            </a:pPr>
            <a:r>
              <a:rPr lang="fr-FR" sz="2400" b="0" i="0" u="none" strike="noStrike" cap="none">
                <a:solidFill>
                  <a:srgbClr val="F79646"/>
                </a:solidFill>
                <a:latin typeface="Calibri"/>
                <a:ea typeface="Calibri"/>
                <a:cs typeface="Calibri"/>
              </a:rPr>
              <a:t>Fenêtre d’édition</a:t>
            </a:r>
            <a:endParaRPr sz="2400">
              <a:solidFill>
                <a:srgbClr val="F79646"/>
              </a:solidFill>
            </a:endParaRPr>
          </a:p>
        </p:txBody>
      </p:sp>
      <p:sp>
        <p:nvSpPr>
          <p:cNvPr id="11" name="Shape 125"/>
          <p:cNvSpPr>
            <a:spLocks/>
          </p:cNvSpPr>
          <p:nvPr/>
        </p:nvSpPr>
        <p:spPr bwMode="auto">
          <a:xfrm>
            <a:off x="7218549" y="1270866"/>
            <a:ext cx="2000067" cy="746665"/>
          </a:xfrm>
          <a:prstGeom prst="rect">
            <a:avLst/>
          </a:prstGeom>
          <a:noFill/>
          <a:ln>
            <a:noFill/>
          </a:ln>
        </p:spPr>
        <p:txBody>
          <a:bodyPr lIns="91425" tIns="45700" rIns="91425" bIns="45700" anchor="t" anchorCtr="0">
            <a:noAutofit/>
          </a:bodyPr>
          <a:lstStyle/>
          <a:p>
            <a:pPr marL="0" marR="0" lvl="0" indent="0" algn="l">
              <a:spcBef>
                <a:spcPts val="0"/>
              </a:spcBef>
              <a:spcAft>
                <a:spcPts val="0"/>
              </a:spcAft>
              <a:buSzPct val="25000"/>
              <a:buNone/>
              <a:defRPr/>
            </a:pPr>
            <a:r>
              <a:rPr lang="fr-FR" sz="2400" b="0" i="0" u="none" strike="noStrike" cap="none">
                <a:solidFill>
                  <a:schemeClr val="accent6">
                    <a:lumMod val="50000"/>
                  </a:schemeClr>
                </a:solidFill>
                <a:latin typeface="Calibri"/>
                <a:ea typeface="Calibri"/>
                <a:cs typeface="Calibri"/>
              </a:rPr>
              <a:t>Listes </a:t>
            </a:r>
          </a:p>
          <a:p>
            <a:pPr marL="0" marR="0" lvl="0" indent="0" algn="l">
              <a:spcBef>
                <a:spcPts val="0"/>
              </a:spcBef>
              <a:spcAft>
                <a:spcPts val="0"/>
              </a:spcAft>
              <a:buSzPct val="25000"/>
              <a:buNone/>
              <a:defRPr/>
            </a:pPr>
            <a:r>
              <a:rPr lang="fr-FR" sz="2400" b="0" i="0" u="none" strike="noStrike" cap="none">
                <a:solidFill>
                  <a:schemeClr val="accent6">
                    <a:lumMod val="50000"/>
                  </a:schemeClr>
                </a:solidFill>
                <a:latin typeface="Calibri"/>
                <a:ea typeface="Calibri"/>
                <a:cs typeface="Calibri"/>
              </a:rPr>
              <a:t>contextuelles</a:t>
            </a:r>
            <a:endParaRPr sz="2400">
              <a:solidFill>
                <a:schemeClr val="accent6">
                  <a:lumMod val="50000"/>
                </a:schemeClr>
              </a:solidFill>
            </a:endParaRPr>
          </a:p>
        </p:txBody>
      </p:sp>
      <p:sp>
        <p:nvSpPr>
          <p:cNvPr id="12" name="Shape 126"/>
          <p:cNvSpPr>
            <a:spLocks/>
          </p:cNvSpPr>
          <p:nvPr/>
        </p:nvSpPr>
        <p:spPr bwMode="auto">
          <a:xfrm>
            <a:off x="4813540" y="841039"/>
            <a:ext cx="1210256" cy="461961"/>
          </a:xfrm>
          <a:prstGeom prst="rect">
            <a:avLst/>
          </a:prstGeom>
          <a:noFill/>
          <a:ln>
            <a:noFill/>
          </a:ln>
        </p:spPr>
        <p:txBody>
          <a:bodyPr lIns="91425" tIns="45700" rIns="91425" bIns="45700" anchor="t" anchorCtr="0">
            <a:noAutofit/>
          </a:bodyPr>
          <a:lstStyle/>
          <a:p>
            <a:pPr marL="0" marR="0" lvl="0" indent="0" algn="l">
              <a:spcBef>
                <a:spcPts val="0"/>
              </a:spcBef>
              <a:spcAft>
                <a:spcPts val="0"/>
              </a:spcAft>
              <a:buSzPct val="25000"/>
              <a:buNone/>
              <a:defRPr/>
            </a:pPr>
            <a:r>
              <a:rPr lang="fr-FR" sz="2400" b="0" i="0" u="none" strike="noStrike" cap="none" err="1">
                <a:solidFill>
                  <a:srgbClr val="EC6839"/>
                </a:solidFill>
                <a:latin typeface="Calibri"/>
                <a:ea typeface="Calibri"/>
                <a:cs typeface="Calibri"/>
              </a:rPr>
              <a:t>XMetal</a:t>
            </a:r>
            <a:endParaRPr lang="fr-FR" sz="2400" b="0" i="0" u="none" strike="noStrike" cap="none">
              <a:solidFill>
                <a:srgbClr val="EC6839"/>
              </a:solidFill>
              <a:latin typeface="Calibri"/>
              <a:ea typeface="Calibri"/>
              <a:cs typeface="Calibri"/>
            </a:endParaRPr>
          </a:p>
        </p:txBody>
      </p:sp>
      <p:sp>
        <p:nvSpPr>
          <p:cNvPr id="13" name="Shape 127"/>
          <p:cNvSpPr>
            <a:spLocks/>
          </p:cNvSpPr>
          <p:nvPr/>
        </p:nvSpPr>
        <p:spPr bwMode="auto">
          <a:xfrm>
            <a:off x="103782" y="1431230"/>
            <a:ext cx="2000067" cy="734635"/>
          </a:xfrm>
          <a:prstGeom prst="rect">
            <a:avLst/>
          </a:prstGeom>
          <a:noFill/>
          <a:ln>
            <a:noFill/>
          </a:ln>
        </p:spPr>
        <p:txBody>
          <a:bodyPr lIns="91425" tIns="45700" rIns="91425" bIns="45700" anchor="t" anchorCtr="0">
            <a:noAutofit/>
          </a:bodyPr>
          <a:lstStyle/>
          <a:p>
            <a:pPr marL="0" marR="0" lvl="0" indent="0" algn="l">
              <a:lnSpc>
                <a:spcPts val="1600"/>
              </a:lnSpc>
              <a:spcBef>
                <a:spcPts val="0"/>
              </a:spcBef>
              <a:spcAft>
                <a:spcPts val="0"/>
              </a:spcAft>
              <a:buSzPct val="25000"/>
              <a:buNone/>
              <a:defRPr/>
            </a:pPr>
            <a:r>
              <a:rPr lang="fr-FR" b="1" i="0" u="none" strike="noStrike" cap="none">
                <a:solidFill>
                  <a:schemeClr val="tx2"/>
                </a:solidFill>
                <a:latin typeface="Calibri"/>
                <a:ea typeface="Calibri"/>
                <a:cs typeface="Calibri"/>
              </a:rPr>
              <a:t>Par défaut :  </a:t>
            </a:r>
          </a:p>
          <a:p>
            <a:pPr marL="0" marR="0" lvl="0" indent="0" algn="l">
              <a:lnSpc>
                <a:spcPts val="1600"/>
              </a:lnSpc>
              <a:spcBef>
                <a:spcPts val="0"/>
              </a:spcBef>
              <a:spcAft>
                <a:spcPts val="0"/>
              </a:spcAft>
              <a:buSzPct val="25000"/>
              <a:buNone/>
              <a:defRPr/>
            </a:pPr>
            <a:r>
              <a:rPr lang="fr-FR" b="1" i="0" u="none" strike="noStrike" cap="none">
                <a:solidFill>
                  <a:schemeClr val="tx2"/>
                </a:solidFill>
                <a:latin typeface="Calibri"/>
                <a:ea typeface="Calibri"/>
                <a:cs typeface="Calibri"/>
              </a:rPr>
              <a:t>seulement</a:t>
            </a:r>
            <a:endParaRPr sz="2000">
              <a:solidFill>
                <a:schemeClr val="tx2"/>
              </a:solidFill>
            </a:endParaRPr>
          </a:p>
          <a:p>
            <a:pPr marL="0" marR="0" lvl="0" indent="0" algn="l">
              <a:lnSpc>
                <a:spcPts val="1600"/>
              </a:lnSpc>
              <a:spcBef>
                <a:spcPts val="0"/>
              </a:spcBef>
              <a:spcAft>
                <a:spcPts val="0"/>
              </a:spcAft>
              <a:buSzPct val="25000"/>
              <a:buNone/>
              <a:defRPr/>
            </a:pPr>
            <a:r>
              <a:rPr lang="fr-FR" b="1" i="1" u="none" strike="noStrike" cap="none">
                <a:solidFill>
                  <a:schemeClr val="tx2"/>
                </a:solidFill>
                <a:latin typeface="Calibri"/>
                <a:ea typeface="Calibri"/>
                <a:cs typeface="Calibri"/>
              </a:rPr>
              <a:t>mes</a:t>
            </a:r>
            <a:r>
              <a:rPr lang="fr-FR" b="1" i="0" u="none" strike="noStrike" cap="none">
                <a:solidFill>
                  <a:schemeClr val="tx2"/>
                </a:solidFill>
                <a:latin typeface="Calibri"/>
                <a:ea typeface="Calibri"/>
                <a:cs typeface="Calibri"/>
              </a:rPr>
              <a:t> documents</a:t>
            </a:r>
          </a:p>
        </p:txBody>
      </p:sp>
      <p:cxnSp>
        <p:nvCxnSpPr>
          <p:cNvPr id="14" name="Shape 128"/>
          <p:cNvCxnSpPr>
            <a:cxnSpLocks/>
            <a:stCxn id="15" idx="6"/>
          </p:cNvCxnSpPr>
          <p:nvPr/>
        </p:nvCxnSpPr>
        <p:spPr bwMode="auto">
          <a:xfrm>
            <a:off x="3635896" y="2914862"/>
            <a:ext cx="3804810" cy="464471"/>
          </a:xfrm>
          <a:prstGeom prst="straightConnector1">
            <a:avLst/>
          </a:prstGeom>
          <a:noFill/>
          <a:ln w="25400" cap="flat" cmpd="sng">
            <a:solidFill>
              <a:schemeClr val="accent6">
                <a:lumMod val="50000"/>
              </a:schemeClr>
            </a:solidFill>
            <a:prstDash val="solid"/>
            <a:round/>
            <a:headEnd type="none" w="med" len="med"/>
            <a:tailEnd type="triangle" w="lg" len="lg"/>
          </a:ln>
        </p:spPr>
      </p:cxnSp>
      <p:sp>
        <p:nvSpPr>
          <p:cNvPr id="15" name="Shape 131"/>
          <p:cNvSpPr/>
          <p:nvPr/>
        </p:nvSpPr>
        <p:spPr bwMode="auto">
          <a:xfrm>
            <a:off x="3059832" y="2799015"/>
            <a:ext cx="576064" cy="231693"/>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a:spcBef>
                <a:spcPts val="0"/>
              </a:spcBef>
              <a:spcAft>
                <a:spcPts val="0"/>
              </a:spcAft>
              <a:buNone/>
              <a:defRPr/>
            </a:pPr>
            <a:endParaRPr sz="1700" b="0" i="0" u="none" strike="noStrike" cap="none">
              <a:solidFill>
                <a:schemeClr val="lt1"/>
              </a:solidFill>
              <a:latin typeface="Arial"/>
              <a:ea typeface="Arial"/>
              <a:cs typeface="Arial"/>
            </a:endParaRPr>
          </a:p>
        </p:txBody>
      </p:sp>
      <p:sp>
        <p:nvSpPr>
          <p:cNvPr id="17" name="Shape 134"/>
          <p:cNvSpPr>
            <a:spLocks/>
          </p:cNvSpPr>
          <p:nvPr/>
        </p:nvSpPr>
        <p:spPr bwMode="auto">
          <a:xfrm>
            <a:off x="2242091" y="5364198"/>
            <a:ext cx="4005654" cy="1194902"/>
          </a:xfrm>
          <a:prstGeom prst="rect">
            <a:avLst/>
          </a:prstGeom>
          <a:noFill/>
          <a:ln>
            <a:noFill/>
          </a:ln>
        </p:spPr>
        <p:txBody>
          <a:bodyPr lIns="91425" tIns="45700" rIns="91425" bIns="45700" anchor="t" anchorCtr="0">
            <a:noAutofit/>
          </a:bodyPr>
          <a:lstStyle/>
          <a:p>
            <a:pPr marL="0" marR="0" lvl="0" indent="0" algn="l">
              <a:spcBef>
                <a:spcPts val="0"/>
              </a:spcBef>
              <a:spcAft>
                <a:spcPts val="0"/>
              </a:spcAft>
              <a:buSzPct val="25000"/>
              <a:buNone/>
              <a:defRPr/>
            </a:pPr>
            <a:r>
              <a:rPr lang="fr-FR" sz="2400" b="0" i="1" u="none" strike="noStrike" cap="none">
                <a:latin typeface="Arial Narrow" panose="020B0606020202030204" pitchFamily="34" charset="0"/>
                <a:ea typeface="Calibri"/>
                <a:cs typeface="Calibri"/>
              </a:rPr>
              <a:t>Affichage avec balises </a:t>
            </a:r>
            <a:endParaRPr sz="2400" i="1">
              <a:latin typeface="Arial Narrow" panose="020B0606020202030204" pitchFamily="34" charset="0"/>
            </a:endParaRPr>
          </a:p>
          <a:p>
            <a:pPr marL="0" marR="0" lvl="0" indent="0" algn="l">
              <a:spcBef>
                <a:spcPts val="0"/>
              </a:spcBef>
              <a:spcAft>
                <a:spcPts val="0"/>
              </a:spcAft>
              <a:buSzPct val="25000"/>
              <a:buNone/>
              <a:defRPr/>
            </a:pPr>
            <a:r>
              <a:rPr lang="fr-FR" sz="2400" b="0" i="1" u="none" strike="noStrike" cap="none">
                <a:latin typeface="Arial Narrow" panose="020B0606020202030204" pitchFamily="34" charset="0"/>
                <a:ea typeface="Calibri"/>
                <a:cs typeface="Calibri"/>
              </a:rPr>
              <a:t>(mais pas le code </a:t>
            </a:r>
          </a:p>
          <a:p>
            <a:pPr marL="0" marR="0" lvl="0" indent="0" algn="l">
              <a:spcBef>
                <a:spcPts val="0"/>
              </a:spcBef>
              <a:spcAft>
                <a:spcPts val="0"/>
              </a:spcAft>
              <a:buSzPct val="25000"/>
              <a:buNone/>
              <a:defRPr/>
            </a:pPr>
            <a:r>
              <a:rPr lang="fr-FR" sz="2400" b="0" i="1" u="none" strike="noStrike" cap="none">
                <a:latin typeface="Arial Narrow" panose="020B0606020202030204" pitchFamily="34" charset="0"/>
                <a:ea typeface="Calibri"/>
                <a:cs typeface="Calibri"/>
              </a:rPr>
              <a:t>source complet)</a:t>
            </a:r>
            <a:endParaRPr sz="2400" i="1">
              <a:latin typeface="Arial Narrow" panose="020B0606020202030204" pitchFamily="34" charset="0"/>
            </a:endParaRPr>
          </a:p>
        </p:txBody>
      </p:sp>
      <p:sp>
        <p:nvSpPr>
          <p:cNvPr id="18" name="Shape 142"/>
          <p:cNvSpPr>
            <a:spLocks noGrp="1"/>
          </p:cNvSpPr>
          <p:nvPr>
            <p:ph type="title"/>
          </p:nvPr>
        </p:nvSpPr>
        <p:spPr bwMode="auto">
          <a:xfrm>
            <a:off x="589857" y="255570"/>
            <a:ext cx="7416824" cy="461175"/>
          </a:xfrm>
          <a:prstGeom prst="rect">
            <a:avLst/>
          </a:prstGeom>
          <a:noFill/>
          <a:ln>
            <a:noFill/>
          </a:ln>
        </p:spPr>
        <p:txBody>
          <a:bodyPr lIns="91425" tIns="45700" rIns="91425" bIns="45700" anchor="t" anchorCtr="0">
            <a:noAutofit/>
          </a:bodyPr>
          <a:lstStyle/>
          <a:p>
            <a:pPr marL="0" marR="0" lvl="0" indent="0">
              <a:spcBef>
                <a:spcPts val="0"/>
              </a:spcBef>
              <a:spcAft>
                <a:spcPts val="0"/>
              </a:spcAft>
              <a:buSzPct val="25000"/>
              <a:buNone/>
              <a:defRPr/>
            </a:pPr>
            <a:r>
              <a:rPr lang="fr-FR">
                <a:ea typeface="Verdana"/>
                <a:cs typeface="Verdana"/>
              </a:rPr>
              <a:t>Vue générale</a:t>
            </a:r>
            <a:endParaRPr lang="fr-FR" b="0" u="none" strike="noStrike" cap="none">
              <a:ea typeface="Verdana"/>
              <a:cs typeface="Verdana"/>
            </a:endParaRPr>
          </a:p>
        </p:txBody>
      </p:sp>
      <p:sp>
        <p:nvSpPr>
          <p:cNvPr id="19" name="Shape 130"/>
          <p:cNvSpPr/>
          <p:nvPr/>
        </p:nvSpPr>
        <p:spPr bwMode="auto">
          <a:xfrm>
            <a:off x="7440706" y="2118190"/>
            <a:ext cx="1683416" cy="1121546"/>
          </a:xfrm>
          <a:prstGeom prst="roundRect">
            <a:avLst>
              <a:gd name="adj" fmla="val 16667"/>
            </a:avLst>
          </a:prstGeom>
          <a:solidFill>
            <a:schemeClr val="bg1"/>
          </a:solidFill>
          <a:ln w="28575">
            <a:solidFill>
              <a:schemeClr val="accent6">
                <a:lumMod val="50000"/>
              </a:schemeClr>
            </a:solidFill>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ctr">
              <a:spcBef>
                <a:spcPts val="0"/>
              </a:spcBef>
              <a:spcAft>
                <a:spcPts val="0"/>
              </a:spcAft>
              <a:buSzPct val="25000"/>
              <a:buNone/>
              <a:defRPr/>
            </a:pPr>
            <a:r>
              <a:rPr lang="fr-FR" b="0" i="0" u="none" strike="noStrike" cap="none">
                <a:solidFill>
                  <a:srgbClr val="002060"/>
                </a:solidFill>
                <a:latin typeface="Arial Narrow" panose="020B0606020202030204" pitchFamily="34" charset="0"/>
                <a:ea typeface="Arial"/>
                <a:cs typeface="Arial"/>
              </a:rPr>
              <a:t>Attributs de l’élément dans lequel se trouve le curseur </a:t>
            </a:r>
          </a:p>
        </p:txBody>
      </p:sp>
      <p:sp>
        <p:nvSpPr>
          <p:cNvPr id="20" name="Shape 129"/>
          <p:cNvSpPr/>
          <p:nvPr/>
        </p:nvSpPr>
        <p:spPr bwMode="auto">
          <a:xfrm>
            <a:off x="5960853" y="5507827"/>
            <a:ext cx="3088255" cy="1244035"/>
          </a:xfrm>
          <a:prstGeom prst="roundRect">
            <a:avLst>
              <a:gd name="adj" fmla="val 16667"/>
            </a:avLst>
          </a:prstGeom>
          <a:solidFill>
            <a:schemeClr val="bg1"/>
          </a:solidFill>
          <a:ln w="25400" cap="flat" cmpd="sng">
            <a:solidFill>
              <a:schemeClr val="accent6">
                <a:lumMod val="50000"/>
              </a:schemeClr>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ctr">
              <a:spcBef>
                <a:spcPts val="0"/>
              </a:spcBef>
              <a:spcAft>
                <a:spcPts val="0"/>
              </a:spcAft>
              <a:buSzPct val="25000"/>
              <a:buNone/>
              <a:defRPr/>
            </a:pPr>
            <a:r>
              <a:rPr lang="fr-FR" b="0" i="0" u="none" strike="noStrike" cap="none">
                <a:solidFill>
                  <a:srgbClr val="002060"/>
                </a:solidFill>
                <a:latin typeface="Arial Narrow" panose="020B0606020202030204" pitchFamily="34" charset="0"/>
                <a:ea typeface="Arial"/>
                <a:cs typeface="Arial"/>
              </a:rPr>
              <a:t>Sous-éléments EAD disponibles selon la DTD pouvant être insérés dans l’élément sélectionné (par un double clic)</a:t>
            </a:r>
            <a:endParaRPr sz="2800">
              <a:solidFill>
                <a:srgbClr val="002060"/>
              </a:solidFill>
              <a:latin typeface="Arial Narrow" panose="020B0606020202030204" pitchFamily="34" charset="0"/>
            </a:endParaRPr>
          </a:p>
        </p:txBody>
      </p:sp>
      <p:sp>
        <p:nvSpPr>
          <p:cNvPr id="3" name="Espace réservé du pied de page 3">
            <a:extLst>
              <a:ext uri="{FF2B5EF4-FFF2-40B4-BE49-F238E27FC236}">
                <a16:creationId xmlns:a16="http://schemas.microsoft.com/office/drawing/2014/main" id="{DD3100D1-2998-FABE-B02B-F29D281F397B}"/>
              </a:ext>
            </a:extLst>
          </p:cNvPr>
          <p:cNvSpPr txBox="1">
            <a:spLocks/>
          </p:cNvSpPr>
          <p:nvPr/>
        </p:nvSpPr>
        <p:spPr bwMode="auto">
          <a:xfrm>
            <a:off x="71500" y="6504729"/>
            <a:ext cx="712879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https://documentation.abes.fr/aidecalames/manueloutildecatalogage/index.html#PresentationInterface</a:t>
            </a:r>
          </a:p>
        </p:txBody>
      </p:sp>
      <p:sp>
        <p:nvSpPr>
          <p:cNvPr id="2" name="Espace réservé du numéro de diapositive 2">
            <a:extLst>
              <a:ext uri="{FF2B5EF4-FFF2-40B4-BE49-F238E27FC236}">
                <a16:creationId xmlns:a16="http://schemas.microsoft.com/office/drawing/2014/main" id="{48C06679-099B-60C2-1CDE-8DC5353AAB1E}"/>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29</a:t>
            </a:fld>
            <a:endParaRPr lang="fr-FR"/>
          </a:p>
        </p:txBody>
      </p:sp>
      <p:cxnSp>
        <p:nvCxnSpPr>
          <p:cNvPr id="23" name="Connecteur : en angle 22">
            <a:extLst>
              <a:ext uri="{FF2B5EF4-FFF2-40B4-BE49-F238E27FC236}">
                <a16:creationId xmlns:a16="http://schemas.microsoft.com/office/drawing/2014/main" id="{19F6B2AD-21D5-3261-756A-04393CA74208}"/>
              </a:ext>
            </a:extLst>
          </p:cNvPr>
          <p:cNvCxnSpPr>
            <a:cxnSpLocks/>
          </p:cNvCxnSpPr>
          <p:nvPr/>
        </p:nvCxnSpPr>
        <p:spPr>
          <a:xfrm rot="5400000" flipH="1" flipV="1">
            <a:off x="6438757" y="4561983"/>
            <a:ext cx="1332700" cy="406390"/>
          </a:xfrm>
          <a:prstGeom prst="bentConnector3">
            <a:avLst>
              <a:gd name="adj1" fmla="val 99841"/>
            </a:avLst>
          </a:prstGeom>
          <a:ln>
            <a:solidFill>
              <a:schemeClr val="accent6">
                <a:lumMod val="5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30" name="Rectangle : coins arrondis 29">
            <a:extLst>
              <a:ext uri="{FF2B5EF4-FFF2-40B4-BE49-F238E27FC236}">
                <a16:creationId xmlns:a16="http://schemas.microsoft.com/office/drawing/2014/main" id="{69A3E75F-F28E-9F3D-E193-F1D3B5665810}"/>
              </a:ext>
            </a:extLst>
          </p:cNvPr>
          <p:cNvSpPr/>
          <p:nvPr/>
        </p:nvSpPr>
        <p:spPr bwMode="auto">
          <a:xfrm>
            <a:off x="7526294" y="3313615"/>
            <a:ext cx="1452335" cy="249404"/>
          </a:xfrm>
          <a:prstGeom prst="round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C61DFF0-6806-B7D7-7193-BFC1C3047DD8}"/>
              </a:ext>
            </a:extLst>
          </p:cNvPr>
          <p:cNvSpPr>
            <a:spLocks noGrp="1"/>
          </p:cNvSpPr>
          <p:nvPr>
            <p:ph type="sldNum" sz="quarter" idx="12"/>
          </p:nvPr>
        </p:nvSpPr>
        <p:spPr/>
        <p:txBody>
          <a:bodyPr/>
          <a:lstStyle/>
          <a:p>
            <a:fld id="{AD8045ED-DE0C-4527-8264-0379EF2BB254}" type="slidenum">
              <a:rPr lang="fr-FR" smtClean="0"/>
              <a:t>3</a:t>
            </a:fld>
            <a:endParaRPr lang="fr-FR"/>
          </a:p>
        </p:txBody>
      </p:sp>
      <p:sp>
        <p:nvSpPr>
          <p:cNvPr id="4" name="ZoneTexte 3">
            <a:extLst>
              <a:ext uri="{FF2B5EF4-FFF2-40B4-BE49-F238E27FC236}">
                <a16:creationId xmlns:a16="http://schemas.microsoft.com/office/drawing/2014/main" id="{0D293F00-A923-09DE-76F0-1B4D2F6BB685}"/>
              </a:ext>
            </a:extLst>
          </p:cNvPr>
          <p:cNvSpPr txBox="1"/>
          <p:nvPr/>
        </p:nvSpPr>
        <p:spPr>
          <a:xfrm>
            <a:off x="639097" y="1292753"/>
            <a:ext cx="7767484" cy="2369880"/>
          </a:xfrm>
          <a:prstGeom prst="rect">
            <a:avLst/>
          </a:prstGeom>
          <a:noFill/>
        </p:spPr>
        <p:txBody>
          <a:bodyPr wrap="square">
            <a:spAutoFit/>
          </a:bodyPr>
          <a:lstStyle/>
          <a:p>
            <a:pPr algn="ctr"/>
            <a:r>
              <a:rPr lang="fr-FR" sz="4000" b="1">
                <a:solidFill>
                  <a:srgbClr val="EC6839"/>
                </a:solidFill>
                <a:latin typeface="Arial Narrow" panose="020B0606020202030204" pitchFamily="34" charset="0"/>
              </a:rPr>
              <a:t>CALAMES</a:t>
            </a:r>
            <a:br>
              <a:rPr lang="fr-FR" sz="4000">
                <a:latin typeface="Arial Narrow" panose="020B0606020202030204" pitchFamily="34" charset="0"/>
              </a:rPr>
            </a:br>
            <a:r>
              <a:rPr lang="fr-FR" sz="3600">
                <a:solidFill>
                  <a:srgbClr val="EC6839"/>
                </a:solidFill>
                <a:latin typeface="Arial Narrow" panose="020B0606020202030204" pitchFamily="34" charset="0"/>
              </a:rPr>
              <a:t>C</a:t>
            </a:r>
            <a:r>
              <a:rPr lang="fr-FR" sz="3600">
                <a:solidFill>
                  <a:schemeClr val="dk1"/>
                </a:solidFill>
                <a:latin typeface="Arial Narrow" panose="020B0606020202030204" pitchFamily="34" charset="0"/>
              </a:rPr>
              <a:t>a</a:t>
            </a:r>
            <a:r>
              <a:rPr lang="fr-FR" sz="3600">
                <a:latin typeface="Arial Narrow" panose="020B0606020202030204" pitchFamily="34" charset="0"/>
              </a:rPr>
              <a:t>talogue </a:t>
            </a:r>
            <a:r>
              <a:rPr lang="fr-FR" sz="3600">
                <a:solidFill>
                  <a:srgbClr val="EC6839"/>
                </a:solidFill>
                <a:latin typeface="Arial Narrow" panose="020B0606020202030204" pitchFamily="34" charset="0"/>
              </a:rPr>
              <a:t>a</a:t>
            </a:r>
            <a:r>
              <a:rPr lang="fr-FR" sz="3600">
                <a:solidFill>
                  <a:schemeClr val="dk1"/>
                </a:solidFill>
                <a:latin typeface="Arial Narrow" panose="020B0606020202030204" pitchFamily="34" charset="0"/>
              </a:rPr>
              <a:t>ccessible</a:t>
            </a:r>
            <a:r>
              <a:rPr lang="fr-FR" sz="3600">
                <a:solidFill>
                  <a:srgbClr val="FF6600"/>
                </a:solidFill>
                <a:latin typeface="Arial Narrow" panose="020B0606020202030204" pitchFamily="34" charset="0"/>
              </a:rPr>
              <a:t> </a:t>
            </a:r>
            <a:r>
              <a:rPr lang="fr-FR" sz="3600">
                <a:latin typeface="Arial Narrow" panose="020B0606020202030204" pitchFamily="34" charset="0"/>
              </a:rPr>
              <a:t>en </a:t>
            </a:r>
            <a:r>
              <a:rPr lang="fr-FR" sz="3600">
                <a:solidFill>
                  <a:srgbClr val="EC6839"/>
                </a:solidFill>
                <a:latin typeface="Arial Narrow" panose="020B0606020202030204" pitchFamily="34" charset="0"/>
              </a:rPr>
              <a:t>l</a:t>
            </a:r>
            <a:r>
              <a:rPr lang="fr-FR" sz="3600">
                <a:latin typeface="Arial Narrow" panose="020B0606020202030204" pitchFamily="34" charset="0"/>
              </a:rPr>
              <a:t>igne des </a:t>
            </a:r>
            <a:r>
              <a:rPr lang="fr-FR" sz="3600">
                <a:solidFill>
                  <a:srgbClr val="EC6839"/>
                </a:solidFill>
                <a:latin typeface="Arial Narrow" panose="020B0606020202030204" pitchFamily="34" charset="0"/>
              </a:rPr>
              <a:t>a</a:t>
            </a:r>
            <a:r>
              <a:rPr lang="fr-FR" sz="3600">
                <a:latin typeface="Arial Narrow" panose="020B0606020202030204" pitchFamily="34" charset="0"/>
              </a:rPr>
              <a:t>rchives et des </a:t>
            </a:r>
            <a:r>
              <a:rPr lang="fr-FR" sz="3600">
                <a:solidFill>
                  <a:srgbClr val="EC6839"/>
                </a:solidFill>
                <a:latin typeface="Arial Narrow" panose="020B0606020202030204" pitchFamily="34" charset="0"/>
              </a:rPr>
              <a:t>m</a:t>
            </a:r>
            <a:r>
              <a:rPr lang="fr-FR" sz="3600">
                <a:latin typeface="Arial Narrow" panose="020B0606020202030204" pitchFamily="34" charset="0"/>
              </a:rPr>
              <a:t>anuscrits de l’</a:t>
            </a:r>
            <a:r>
              <a:rPr lang="fr-FR" sz="3600">
                <a:solidFill>
                  <a:srgbClr val="EC6839"/>
                </a:solidFill>
                <a:latin typeface="Arial Narrow" panose="020B0606020202030204" pitchFamily="34" charset="0"/>
              </a:rPr>
              <a:t>e</a:t>
            </a:r>
            <a:r>
              <a:rPr lang="fr-FR" sz="3600">
                <a:latin typeface="Arial Narrow" panose="020B0606020202030204" pitchFamily="34" charset="0"/>
              </a:rPr>
              <a:t>nseignement </a:t>
            </a:r>
            <a:r>
              <a:rPr lang="fr-FR" sz="3600">
                <a:solidFill>
                  <a:srgbClr val="EC6839"/>
                </a:solidFill>
                <a:latin typeface="Arial Narrow" panose="020B0606020202030204" pitchFamily="34" charset="0"/>
              </a:rPr>
              <a:t>s</a:t>
            </a:r>
            <a:r>
              <a:rPr lang="fr-FR" sz="3600">
                <a:latin typeface="Arial Narrow" panose="020B0606020202030204" pitchFamily="34" charset="0"/>
              </a:rPr>
              <a:t>upérieur</a:t>
            </a:r>
          </a:p>
        </p:txBody>
      </p:sp>
      <p:pic>
        <p:nvPicPr>
          <p:cNvPr id="5" name="Image 1">
            <a:extLst>
              <a:ext uri="{FF2B5EF4-FFF2-40B4-BE49-F238E27FC236}">
                <a16:creationId xmlns:a16="http://schemas.microsoft.com/office/drawing/2014/main" id="{4D21AF2B-2833-AEE7-E9AC-F74C92A68342}"/>
              </a:ext>
            </a:extLst>
          </p:cNvPr>
          <p:cNvPicPr>
            <a:picLocks noChangeAspect="1"/>
          </p:cNvPicPr>
          <p:nvPr/>
        </p:nvPicPr>
        <p:blipFill>
          <a:blip r:embed="rId3"/>
          <a:stretch/>
        </p:blipFill>
        <p:spPr bwMode="auto">
          <a:xfrm>
            <a:off x="3694798" y="3903452"/>
            <a:ext cx="1754403" cy="1754403"/>
          </a:xfrm>
          <a:prstGeom prst="rect">
            <a:avLst/>
          </a:prstGeom>
        </p:spPr>
      </p:pic>
    </p:spTree>
    <p:extLst>
      <p:ext uri="{BB962C8B-B14F-4D97-AF65-F5344CB8AC3E}">
        <p14:creationId xmlns:p14="http://schemas.microsoft.com/office/powerpoint/2010/main" val="3393169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Image 3"/>
          <p:cNvPicPr>
            <a:picLocks noChangeAspect="1"/>
          </p:cNvPicPr>
          <p:nvPr/>
        </p:nvPicPr>
        <p:blipFill rotWithShape="1">
          <a:blip r:embed="rId3"/>
          <a:srcRect b="7179"/>
          <a:stretch/>
        </p:blipFill>
        <p:spPr bwMode="auto">
          <a:xfrm>
            <a:off x="4980692" y="886639"/>
            <a:ext cx="4035302" cy="5352416"/>
          </a:xfrm>
          <a:prstGeom prst="rect">
            <a:avLst/>
          </a:prstGeom>
          <a:effectLst>
            <a:outerShdw blurRad="50800" dist="38100" dir="13500000" algn="br" rotWithShape="0">
              <a:prstClr val="black">
                <a:alpha val="40000"/>
              </a:prstClr>
            </a:outerShdw>
          </a:effectLst>
        </p:spPr>
      </p:pic>
      <p:sp>
        <p:nvSpPr>
          <p:cNvPr id="4" name="Shape 154"/>
          <p:cNvSpPr>
            <a:spLocks noGrp="1"/>
          </p:cNvSpPr>
          <p:nvPr>
            <p:ph type="title"/>
          </p:nvPr>
        </p:nvSpPr>
        <p:spPr bwMode="auto">
          <a:xfrm>
            <a:off x="563517" y="278401"/>
            <a:ext cx="7403856" cy="418714"/>
          </a:xfrm>
          <a:prstGeom prst="rect">
            <a:avLst/>
          </a:prstGeom>
          <a:noFill/>
          <a:ln>
            <a:noFill/>
          </a:ln>
        </p:spPr>
        <p:txBody>
          <a:bodyPr lIns="84850" tIns="42425" rIns="84850" bIns="42425" anchor="t" anchorCtr="0">
            <a:noAutofit/>
          </a:bodyPr>
          <a:lstStyle/>
          <a:p>
            <a:pPr marL="0" marR="0" lvl="0" indent="0">
              <a:spcBef>
                <a:spcPts val="0"/>
              </a:spcBef>
              <a:spcAft>
                <a:spcPts val="0"/>
              </a:spcAft>
              <a:buSzPct val="25000"/>
              <a:buNone/>
              <a:defRPr/>
            </a:pPr>
            <a:r>
              <a:rPr lang="fr-FR" u="none" strike="noStrike" cap="none">
                <a:ea typeface="Verdana"/>
                <a:cs typeface="Verdana"/>
              </a:rPr>
              <a:t>Déplier l’arbre de gauche</a:t>
            </a:r>
            <a:endParaRPr/>
          </a:p>
        </p:txBody>
      </p:sp>
      <p:sp>
        <p:nvSpPr>
          <p:cNvPr id="5" name="Shape 155"/>
          <p:cNvSpPr>
            <a:spLocks noGrp="1"/>
          </p:cNvSpPr>
          <p:nvPr>
            <p:ph type="body" idx="1"/>
          </p:nvPr>
        </p:nvSpPr>
        <p:spPr bwMode="auto">
          <a:xfrm>
            <a:off x="128006" y="1114949"/>
            <a:ext cx="4749799" cy="4525961"/>
          </a:xfrm>
          <a:prstGeom prst="rect">
            <a:avLst/>
          </a:prstGeom>
          <a:noFill/>
          <a:ln>
            <a:noFill/>
          </a:ln>
        </p:spPr>
        <p:txBody>
          <a:bodyPr lIns="84850" tIns="42425" rIns="84850" bIns="42425" anchor="t" anchorCtr="0">
            <a:noAutofit/>
          </a:bodyPr>
          <a:lstStyle/>
          <a:p>
            <a:pPr>
              <a:spcBef>
                <a:spcPts val="400"/>
              </a:spcBef>
              <a:buSzPct val="100000"/>
              <a:defRPr/>
            </a:pPr>
            <a:r>
              <a:rPr lang="fr-FR" b="0" i="0" u="none" strike="noStrike" cap="none">
                <a:solidFill>
                  <a:schemeClr val="tx1"/>
                </a:solidFill>
                <a:ea typeface="Verdana"/>
                <a:cs typeface="Verdana"/>
              </a:rPr>
              <a:t>Clic gauche sur le dossier </a:t>
            </a:r>
            <a:endParaRPr sz="2800" b="0" i="0">
              <a:solidFill>
                <a:schemeClr val="tx1"/>
              </a:solidFill>
            </a:endParaRPr>
          </a:p>
          <a:p>
            <a:pPr marL="0" indent="0">
              <a:spcBef>
                <a:spcPts val="400"/>
              </a:spcBef>
              <a:buSzPct val="100000"/>
              <a:buNone/>
              <a:defRPr/>
            </a:pPr>
            <a:r>
              <a:rPr lang="fr-FR" b="0" i="0" u="none" strike="noStrike" cap="none">
                <a:solidFill>
                  <a:schemeClr val="tx1">
                    <a:lumMod val="75000"/>
                    <a:lumOff val="25000"/>
                  </a:schemeClr>
                </a:solidFill>
                <a:ea typeface="Verdana"/>
                <a:cs typeface="Verdana"/>
              </a:rPr>
              <a:t>	</a:t>
            </a:r>
            <a:r>
              <a:rPr lang="fr-FR" b="0" i="0" u="none" strike="noStrike" cap="none">
                <a:solidFill>
                  <a:schemeClr val="tx1"/>
                </a:solidFill>
                <a:ea typeface="Verdana"/>
                <a:cs typeface="Verdana"/>
              </a:rPr>
              <a:t>ou sur l’intitulé du fichier EAD</a:t>
            </a:r>
            <a:endParaRPr lang="fr-FR" sz="2800" b="0" i="0">
              <a:solidFill>
                <a:schemeClr val="tx1"/>
              </a:solidFill>
            </a:endParaRPr>
          </a:p>
          <a:p>
            <a:pPr marL="0" indent="0">
              <a:spcBef>
                <a:spcPts val="400"/>
              </a:spcBef>
              <a:buSzPct val="100000"/>
              <a:buNone/>
              <a:defRPr/>
            </a:pPr>
            <a:r>
              <a:rPr lang="fr-FR">
                <a:ea typeface="Verdana"/>
                <a:cs typeface="Verdana"/>
              </a:rPr>
              <a:t>	…</a:t>
            </a:r>
            <a:r>
              <a:rPr lang="fr-FR" u="none" strike="noStrike" cap="none">
                <a:ea typeface="Verdana"/>
                <a:cs typeface="Verdana"/>
              </a:rPr>
              <a:t>pour déplier </a:t>
            </a:r>
            <a:r>
              <a:rPr lang="fr-FR" b="0" i="0" u="none" strike="noStrike" cap="none">
                <a:solidFill>
                  <a:schemeClr val="tx1"/>
                </a:solidFill>
                <a:ea typeface="Verdana"/>
                <a:cs typeface="Verdana"/>
              </a:rPr>
              <a:t>(quand s’affiche </a:t>
            </a:r>
            <a:r>
              <a:rPr lang="fr-FR" sz="3600">
                <a:solidFill>
                  <a:srgbClr val="EC6839"/>
                </a:solidFill>
                <a:ea typeface="Verdana"/>
                <a:cs typeface="Verdana"/>
              </a:rPr>
              <a:t>+</a:t>
            </a:r>
            <a:r>
              <a:rPr lang="fr-FR" b="0" i="0">
                <a:solidFill>
                  <a:schemeClr val="tx1">
                    <a:lumMod val="75000"/>
                    <a:lumOff val="25000"/>
                  </a:schemeClr>
                </a:solidFill>
                <a:ea typeface="Verdana"/>
                <a:cs typeface="Verdana"/>
              </a:rPr>
              <a:t>)</a:t>
            </a:r>
            <a:r>
              <a:rPr lang="fr-FR">
                <a:ea typeface="Verdana"/>
                <a:cs typeface="Verdana"/>
              </a:rPr>
              <a:t> </a:t>
            </a:r>
            <a:r>
              <a:rPr lang="fr-FR" sz="3200">
                <a:ea typeface="Verdana"/>
                <a:cs typeface="Verdana"/>
              </a:rPr>
              <a:t> </a:t>
            </a:r>
          </a:p>
          <a:p>
            <a:pPr marL="0" indent="0">
              <a:spcBef>
                <a:spcPts val="400"/>
              </a:spcBef>
              <a:buSzPct val="100000"/>
              <a:buNone/>
              <a:defRPr/>
            </a:pPr>
            <a:r>
              <a:rPr lang="fr-FR">
                <a:ea typeface="Verdana"/>
                <a:cs typeface="Verdana"/>
              </a:rPr>
              <a:t> </a:t>
            </a:r>
            <a:endParaRPr sz="2800"/>
          </a:p>
          <a:p>
            <a:pPr marL="0" indent="0">
              <a:spcBef>
                <a:spcPts val="400"/>
              </a:spcBef>
              <a:buSzPct val="100000"/>
              <a:buNone/>
              <a:defRPr/>
            </a:pPr>
            <a:r>
              <a:rPr lang="fr-FR">
                <a:ea typeface="Verdana"/>
                <a:cs typeface="Verdana"/>
              </a:rPr>
              <a:t>    </a:t>
            </a:r>
          </a:p>
          <a:p>
            <a:pPr marL="0" indent="0">
              <a:spcBef>
                <a:spcPts val="400"/>
              </a:spcBef>
              <a:buSzPct val="100000"/>
              <a:buNone/>
              <a:defRPr/>
            </a:pPr>
            <a:r>
              <a:rPr lang="fr-FR">
                <a:ea typeface="Verdana"/>
                <a:cs typeface="Verdana"/>
              </a:rPr>
              <a:t>    …ou pour replier </a:t>
            </a:r>
            <a:r>
              <a:rPr lang="fr-FR" b="0" i="0" u="none" strike="noStrike" cap="none">
                <a:solidFill>
                  <a:schemeClr val="tx1"/>
                </a:solidFill>
                <a:ea typeface="Verdana"/>
                <a:cs typeface="Verdana"/>
              </a:rPr>
              <a:t>(quand s’affiche</a:t>
            </a:r>
            <a:r>
              <a:rPr lang="fr-FR" b="0" i="0" u="none" strike="noStrike" cap="none">
                <a:solidFill>
                  <a:schemeClr val="tx1">
                    <a:lumMod val="75000"/>
                    <a:lumOff val="25000"/>
                  </a:schemeClr>
                </a:solidFill>
                <a:ea typeface="Verdana"/>
                <a:cs typeface="Verdana"/>
              </a:rPr>
              <a:t> </a:t>
            </a:r>
            <a:r>
              <a:rPr lang="fr-FR" sz="3600" b="0" i="0" u="none" strike="noStrike" cap="none">
                <a:solidFill>
                  <a:srgbClr val="EC6839"/>
                </a:solidFill>
                <a:ea typeface="Verdana"/>
                <a:cs typeface="Verdana"/>
              </a:rPr>
              <a:t>-</a:t>
            </a:r>
            <a:r>
              <a:rPr lang="fr-FR" b="0" i="0">
                <a:solidFill>
                  <a:schemeClr val="tx1">
                    <a:lumMod val="75000"/>
                    <a:lumOff val="25000"/>
                  </a:schemeClr>
                </a:solidFill>
                <a:ea typeface="Verdana"/>
                <a:cs typeface="Verdana"/>
              </a:rPr>
              <a:t>)</a:t>
            </a:r>
            <a:r>
              <a:rPr lang="fr-FR">
                <a:ea typeface="Verdana"/>
                <a:cs typeface="Verdana"/>
              </a:rPr>
              <a:t> </a:t>
            </a:r>
          </a:p>
          <a:p>
            <a:pPr marL="0" indent="0">
              <a:spcBef>
                <a:spcPts val="400"/>
              </a:spcBef>
              <a:buSzPct val="100000"/>
              <a:buNone/>
              <a:defRPr/>
            </a:pPr>
            <a:endParaRPr lang="fr-FR" b="0" i="0" u="none" strike="noStrike" cap="none">
              <a:solidFill>
                <a:schemeClr val="dk1"/>
              </a:solidFill>
              <a:latin typeface="Verdana"/>
              <a:ea typeface="Verdana"/>
              <a:cs typeface="Verdana"/>
            </a:endParaRPr>
          </a:p>
          <a:p>
            <a:pPr>
              <a:spcBef>
                <a:spcPts val="400"/>
              </a:spcBef>
              <a:buSzPct val="100000"/>
              <a:defRPr/>
            </a:pPr>
            <a:r>
              <a:rPr lang="fr-FR" b="0" i="0" u="none" strike="noStrike" cap="none">
                <a:solidFill>
                  <a:schemeClr val="tx1"/>
                </a:solidFill>
                <a:ea typeface="Verdana"/>
                <a:cs typeface="Verdana"/>
              </a:rPr>
              <a:t>A partir de &lt;</a:t>
            </a:r>
            <a:r>
              <a:rPr lang="fr-FR" b="0" i="0" u="none" strike="noStrike" cap="none" err="1">
                <a:solidFill>
                  <a:schemeClr val="tx1"/>
                </a:solidFill>
                <a:ea typeface="Verdana"/>
                <a:cs typeface="Verdana"/>
              </a:rPr>
              <a:t>dsc</a:t>
            </a:r>
            <a:r>
              <a:rPr lang="fr-FR" b="0" i="0" u="none" strike="noStrike" cap="none">
                <a:solidFill>
                  <a:schemeClr val="tx1"/>
                </a:solidFill>
                <a:ea typeface="Verdana"/>
                <a:cs typeface="Verdana"/>
              </a:rPr>
              <a:t>&gt;, </a:t>
            </a:r>
            <a:r>
              <a:rPr lang="fr-FR" i="0" u="none" strike="noStrike" cap="none">
                <a:ea typeface="Verdana"/>
                <a:cs typeface="Verdana"/>
              </a:rPr>
              <a:t>on déplie de</a:t>
            </a:r>
            <a:endParaRPr sz="2800" i="0"/>
          </a:p>
          <a:p>
            <a:pPr marL="0" marR="0" lvl="0" indent="0" algn="l">
              <a:spcBef>
                <a:spcPts val="400"/>
              </a:spcBef>
              <a:spcAft>
                <a:spcPts val="0"/>
              </a:spcAft>
              <a:buClr>
                <a:schemeClr val="dk1"/>
              </a:buClr>
              <a:buSzPct val="25000"/>
              <a:buNone/>
              <a:defRPr/>
            </a:pPr>
            <a:r>
              <a:rPr lang="fr-FR" i="0">
                <a:ea typeface="Verdana"/>
                <a:cs typeface="Verdana"/>
              </a:rPr>
              <a:t>	 </a:t>
            </a:r>
            <a:r>
              <a:rPr lang="fr-FR" i="0" u="none" strike="noStrike" cap="none">
                <a:ea typeface="Verdana"/>
                <a:cs typeface="Verdana"/>
              </a:rPr>
              <a:t>&lt;c&gt; en &lt;c&gt; </a:t>
            </a:r>
            <a:r>
              <a:rPr lang="fr-FR" i="0" u="none" strike="noStrike" cap="none">
                <a:solidFill>
                  <a:schemeClr val="tx1"/>
                </a:solidFill>
                <a:ea typeface="Verdana"/>
                <a:cs typeface="Verdana"/>
              </a:rPr>
              <a:t>: </a:t>
            </a:r>
            <a:r>
              <a:rPr lang="fr-FR" b="0" i="0" u="none" strike="noStrike" cap="none">
                <a:solidFill>
                  <a:schemeClr val="tx1"/>
                </a:solidFill>
                <a:ea typeface="Verdana"/>
                <a:cs typeface="Verdana"/>
              </a:rPr>
              <a:t>l’arbre n’atteint</a:t>
            </a:r>
            <a:endParaRPr lang="fr-FR" b="0" i="0">
              <a:solidFill>
                <a:schemeClr val="tx1"/>
              </a:solidFill>
              <a:ea typeface="Verdana"/>
              <a:cs typeface="Verdana"/>
            </a:endParaRPr>
          </a:p>
          <a:p>
            <a:pPr marL="0" marR="0" lvl="0" indent="0" algn="l">
              <a:spcBef>
                <a:spcPts val="400"/>
              </a:spcBef>
              <a:spcAft>
                <a:spcPts val="0"/>
              </a:spcAft>
              <a:buClr>
                <a:schemeClr val="dk1"/>
              </a:buClr>
              <a:buSzPct val="25000"/>
              <a:buNone/>
              <a:defRPr/>
            </a:pPr>
            <a:r>
              <a:rPr lang="fr-FR" b="0" i="0" u="none" strike="noStrike" cap="none">
                <a:solidFill>
                  <a:schemeClr val="tx1"/>
                </a:solidFill>
                <a:ea typeface="Verdana"/>
                <a:cs typeface="Verdana"/>
              </a:rPr>
              <a:t>	pas les sous-éléments de &lt;c&gt;</a:t>
            </a:r>
          </a:p>
        </p:txBody>
      </p:sp>
      <p:pic>
        <p:nvPicPr>
          <p:cNvPr id="6" name="Image 1"/>
          <p:cNvPicPr>
            <a:picLocks noChangeAspect="1"/>
          </p:cNvPicPr>
          <p:nvPr/>
        </p:nvPicPr>
        <p:blipFill>
          <a:blip r:embed="rId4"/>
          <a:stretch/>
        </p:blipFill>
        <p:spPr bwMode="auto">
          <a:xfrm>
            <a:off x="3668218" y="980728"/>
            <a:ext cx="495091" cy="504056"/>
          </a:xfrm>
          <a:prstGeom prst="rect">
            <a:avLst/>
          </a:prstGeom>
          <a:ln>
            <a:solidFill>
              <a:schemeClr val="tx1"/>
            </a:solidFill>
          </a:ln>
          <a:effectLst>
            <a:outerShdw blurRad="50800" dist="38100" dir="13500000" algn="br" rotWithShape="0">
              <a:prstClr val="black">
                <a:alpha val="40000"/>
              </a:prstClr>
            </a:outerShdw>
          </a:effectLst>
        </p:spPr>
      </p:pic>
      <p:pic>
        <p:nvPicPr>
          <p:cNvPr id="11" name="Image 7">
            <a:extLst>
              <a:ext uri="{FF2B5EF4-FFF2-40B4-BE49-F238E27FC236}">
                <a16:creationId xmlns:a16="http://schemas.microsoft.com/office/drawing/2014/main" id="{6148390F-2D31-CA12-389B-CEEF15AC8006}"/>
              </a:ext>
            </a:extLst>
          </p:cNvPr>
          <p:cNvPicPr>
            <a:picLocks noChangeAspect="1"/>
          </p:cNvPicPr>
          <p:nvPr/>
        </p:nvPicPr>
        <p:blipFill>
          <a:blip r:embed="rId5"/>
          <a:stretch/>
        </p:blipFill>
        <p:spPr bwMode="auto">
          <a:xfrm>
            <a:off x="314119" y="2571759"/>
            <a:ext cx="4377571" cy="406837"/>
          </a:xfrm>
          <a:prstGeom prst="rect">
            <a:avLst/>
          </a:prstGeom>
          <a:effectLst>
            <a:outerShdw blurRad="50800" dist="38100" dir="13500000" algn="br" rotWithShape="0">
              <a:prstClr val="black">
                <a:alpha val="40000"/>
              </a:prstClr>
            </a:outerShdw>
          </a:effectLst>
        </p:spPr>
      </p:pic>
      <p:sp>
        <p:nvSpPr>
          <p:cNvPr id="2" name="Rectangle : coins arrondis 1">
            <a:extLst>
              <a:ext uri="{FF2B5EF4-FFF2-40B4-BE49-F238E27FC236}">
                <a16:creationId xmlns:a16="http://schemas.microsoft.com/office/drawing/2014/main" id="{A854FD1E-EAAF-1A2D-EE70-3B6915340A7E}"/>
              </a:ext>
            </a:extLst>
          </p:cNvPr>
          <p:cNvSpPr/>
          <p:nvPr/>
        </p:nvSpPr>
        <p:spPr>
          <a:xfrm>
            <a:off x="5285096" y="2139286"/>
            <a:ext cx="214952" cy="21154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Rectangle : coins arrondis 2">
            <a:extLst>
              <a:ext uri="{FF2B5EF4-FFF2-40B4-BE49-F238E27FC236}">
                <a16:creationId xmlns:a16="http://schemas.microsoft.com/office/drawing/2014/main" id="{7DEE9537-1013-DFEA-F07C-44D36C8A4B10}"/>
              </a:ext>
            </a:extLst>
          </p:cNvPr>
          <p:cNvSpPr/>
          <p:nvPr/>
        </p:nvSpPr>
        <p:spPr bwMode="auto">
          <a:xfrm>
            <a:off x="5266046" y="3244186"/>
            <a:ext cx="214952" cy="21154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space réservé du pied de page 3">
            <a:extLst>
              <a:ext uri="{FF2B5EF4-FFF2-40B4-BE49-F238E27FC236}">
                <a16:creationId xmlns:a16="http://schemas.microsoft.com/office/drawing/2014/main" id="{72C2603E-8405-6BB8-ECC5-2566A74A4930}"/>
              </a:ext>
            </a:extLst>
          </p:cNvPr>
          <p:cNvSpPr txBox="1">
            <a:spLocks/>
          </p:cNvSpPr>
          <p:nvPr/>
        </p:nvSpPr>
        <p:spPr bwMode="auto">
          <a:xfrm>
            <a:off x="899592" y="6428579"/>
            <a:ext cx="712879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https://documentation.abes.fr/aidecalames/manueloutildecatalogage/index.html#AffichageArbreDesDocuments</a:t>
            </a:r>
          </a:p>
        </p:txBody>
      </p:sp>
      <p:sp>
        <p:nvSpPr>
          <p:cNvPr id="8" name="Espace réservé du numéro de diapositive 2">
            <a:extLst>
              <a:ext uri="{FF2B5EF4-FFF2-40B4-BE49-F238E27FC236}">
                <a16:creationId xmlns:a16="http://schemas.microsoft.com/office/drawing/2014/main" id="{CA3BDE4A-854C-B559-11FA-50AB1EF49916}"/>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30</a:t>
            </a:fld>
            <a:endParaRPr lang="fr-F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hape 163"/>
          <p:cNvSpPr>
            <a:spLocks noGrp="1"/>
          </p:cNvSpPr>
          <p:nvPr>
            <p:ph type="title"/>
          </p:nvPr>
        </p:nvSpPr>
        <p:spPr bwMode="auto">
          <a:xfrm>
            <a:off x="305780" y="272566"/>
            <a:ext cx="7742588" cy="429046"/>
          </a:xfrm>
          <a:prstGeom prst="rect">
            <a:avLst/>
          </a:prstGeom>
          <a:noFill/>
          <a:ln>
            <a:noFill/>
          </a:ln>
        </p:spPr>
        <p:txBody>
          <a:bodyPr lIns="84850" tIns="42425" rIns="84850" bIns="42425" anchor="t" anchorCtr="0">
            <a:noAutofit/>
          </a:bodyPr>
          <a:lstStyle/>
          <a:p>
            <a:pPr marL="0" marR="0" lvl="0" indent="0">
              <a:spcBef>
                <a:spcPts val="0"/>
              </a:spcBef>
              <a:spcAft>
                <a:spcPts val="0"/>
              </a:spcAft>
              <a:buClr>
                <a:schemeClr val="dk1"/>
              </a:buClr>
              <a:buSzPct val="25000"/>
              <a:buFont typeface="Times New Roman"/>
              <a:buNone/>
              <a:defRPr/>
            </a:pPr>
            <a:r>
              <a:rPr lang="fr-FR" u="none" strike="noStrike" cap="none">
                <a:ea typeface="Verdana"/>
                <a:cs typeface="Verdana"/>
              </a:rPr>
              <a:t>L’arbre de gauche : les menus contextuels</a:t>
            </a:r>
            <a:endParaRPr/>
          </a:p>
        </p:txBody>
      </p:sp>
      <p:sp>
        <p:nvSpPr>
          <p:cNvPr id="5" name="Shape 164"/>
          <p:cNvSpPr/>
          <p:nvPr/>
        </p:nvSpPr>
        <p:spPr bwMode="auto">
          <a:xfrm>
            <a:off x="351246" y="761915"/>
            <a:ext cx="8640960" cy="1138772"/>
          </a:xfrm>
          <a:prstGeom prst="rect">
            <a:avLst/>
          </a:prstGeom>
          <a:noFill/>
          <a:ln>
            <a:noFill/>
          </a:ln>
        </p:spPr>
        <p:txBody>
          <a:bodyPr lIns="91425" tIns="45700" rIns="91425" bIns="45700" anchor="t" anchorCtr="0">
            <a:noAutofit/>
          </a:bodyPr>
          <a:lstStyle/>
          <a:p>
            <a:pPr marR="0" lvl="0" algn="l">
              <a:spcBef>
                <a:spcPts val="0"/>
              </a:spcBef>
              <a:spcAft>
                <a:spcPts val="0"/>
              </a:spcAft>
              <a:buSzPct val="25000"/>
              <a:defRPr/>
            </a:pPr>
            <a:endParaRPr lang="fr-FR" sz="1700" b="1" i="1" u="none" strike="noStrike" cap="none">
              <a:solidFill>
                <a:schemeClr val="accent6"/>
              </a:solidFill>
              <a:latin typeface="Arial Narrow" panose="020B0606020202030204" pitchFamily="34" charset="0"/>
              <a:ea typeface="Calibri"/>
              <a:cs typeface="Calibri"/>
            </a:endParaRPr>
          </a:p>
        </p:txBody>
      </p:sp>
      <p:sp>
        <p:nvSpPr>
          <p:cNvPr id="7" name="Shape 166"/>
          <p:cNvSpPr>
            <a:spLocks/>
          </p:cNvSpPr>
          <p:nvPr/>
        </p:nvSpPr>
        <p:spPr bwMode="auto">
          <a:xfrm>
            <a:off x="4177073" y="2746390"/>
            <a:ext cx="4815133" cy="523219"/>
          </a:xfrm>
          <a:prstGeom prst="rect">
            <a:avLst/>
          </a:prstGeom>
          <a:noFill/>
          <a:ln>
            <a:noFill/>
          </a:ln>
        </p:spPr>
        <p:txBody>
          <a:bodyPr lIns="91425" tIns="45700" rIns="91425" bIns="45700" anchor="t" anchorCtr="0">
            <a:noAutofit/>
          </a:bodyPr>
          <a:lstStyle/>
          <a:p>
            <a:pPr marL="423863" marR="0" lvl="1" indent="33337" algn="l">
              <a:spcBef>
                <a:spcPts val="0"/>
              </a:spcBef>
              <a:spcAft>
                <a:spcPts val="0"/>
              </a:spcAft>
              <a:buSzPct val="25000"/>
              <a:buNone/>
              <a:defRPr/>
            </a:pPr>
            <a:r>
              <a:rPr lang="fr-FR" sz="2000" b="1" i="1" u="none" strike="noStrike" cap="none">
                <a:solidFill>
                  <a:srgbClr val="F79646"/>
                </a:solidFill>
                <a:latin typeface="Arial Narrow" panose="020B0606020202030204" pitchFamily="34" charset="0"/>
                <a:ea typeface="Calibri"/>
                <a:cs typeface="Calibri"/>
              </a:rPr>
              <a:t>2. Instance (ou fichier EAD) </a:t>
            </a:r>
            <a:r>
              <a:rPr lang="fr-FR" sz="1600" i="1">
                <a:solidFill>
                  <a:schemeClr val="tx1">
                    <a:lumMod val="75000"/>
                    <a:lumOff val="25000"/>
                  </a:schemeClr>
                </a:solidFill>
                <a:latin typeface="Arial Narrow" panose="020B0606020202030204" pitchFamily="34" charset="0"/>
                <a:ea typeface="Calibri"/>
                <a:cs typeface="Calibri"/>
              </a:rPr>
              <a:t>Exemple : 251</a:t>
            </a:r>
            <a:endParaRPr lang="fr-FR" i="1" u="none" strike="noStrike" cap="none">
              <a:solidFill>
                <a:schemeClr val="tx1">
                  <a:lumMod val="75000"/>
                  <a:lumOff val="25000"/>
                </a:schemeClr>
              </a:solidFill>
              <a:latin typeface="Arial Narrow" panose="020B0606020202030204" pitchFamily="34" charset="0"/>
              <a:ea typeface="Calibri"/>
              <a:cs typeface="Calibri"/>
            </a:endParaRPr>
          </a:p>
          <a:p>
            <a:pPr marL="423863" marR="0" lvl="1" indent="33337" algn="l">
              <a:spcBef>
                <a:spcPts val="0"/>
              </a:spcBef>
              <a:spcAft>
                <a:spcPts val="0"/>
              </a:spcAft>
              <a:buSzPct val="25000"/>
              <a:buNone/>
              <a:defRPr/>
            </a:pPr>
            <a:endParaRPr/>
          </a:p>
        </p:txBody>
      </p:sp>
      <p:sp>
        <p:nvSpPr>
          <p:cNvPr id="8" name="Shape 167"/>
          <p:cNvSpPr>
            <a:spLocks/>
          </p:cNvSpPr>
          <p:nvPr/>
        </p:nvSpPr>
        <p:spPr bwMode="auto">
          <a:xfrm>
            <a:off x="-333875" y="4670218"/>
            <a:ext cx="4510948" cy="356890"/>
          </a:xfrm>
          <a:prstGeom prst="rect">
            <a:avLst/>
          </a:prstGeom>
          <a:noFill/>
          <a:ln>
            <a:noFill/>
          </a:ln>
        </p:spPr>
        <p:txBody>
          <a:bodyPr lIns="91425" tIns="45700" rIns="91425" bIns="45700" anchor="t" anchorCtr="0">
            <a:noAutofit/>
          </a:bodyPr>
          <a:lstStyle/>
          <a:p>
            <a:pPr marR="0" lvl="1" indent="33337" algn="l">
              <a:spcBef>
                <a:spcPts val="0"/>
              </a:spcBef>
              <a:spcAft>
                <a:spcPts val="0"/>
              </a:spcAft>
              <a:buSzPct val="25000"/>
              <a:buNone/>
              <a:defRPr/>
            </a:pPr>
            <a:r>
              <a:rPr lang="fr-FR" sz="2000" b="1" i="1" u="none" strike="noStrike" cap="none">
                <a:solidFill>
                  <a:srgbClr val="F79646"/>
                </a:solidFill>
                <a:latin typeface="Arial Narrow" panose="020B0606020202030204" pitchFamily="34" charset="0"/>
                <a:ea typeface="Calibri"/>
                <a:cs typeface="Calibri"/>
              </a:rPr>
              <a:t>3. Composants : haut niveau et &lt;c&gt;</a:t>
            </a:r>
            <a:endParaRPr sz="2800" b="1" i="1">
              <a:solidFill>
                <a:srgbClr val="F79646"/>
              </a:solidFill>
              <a:latin typeface="Arial Narrow" panose="020B0606020202030204" pitchFamily="34" charset="0"/>
            </a:endParaRPr>
          </a:p>
        </p:txBody>
      </p:sp>
      <p:pic>
        <p:nvPicPr>
          <p:cNvPr id="12" name="Image 7"/>
          <p:cNvPicPr>
            <a:picLocks noChangeAspect="1"/>
          </p:cNvPicPr>
          <p:nvPr/>
        </p:nvPicPr>
        <p:blipFill>
          <a:blip r:embed="rId3"/>
          <a:stretch/>
        </p:blipFill>
        <p:spPr bwMode="auto">
          <a:xfrm>
            <a:off x="5064149" y="3211360"/>
            <a:ext cx="3888432" cy="1796250"/>
          </a:xfrm>
          <a:prstGeom prst="rect">
            <a:avLst/>
          </a:prstGeom>
          <a:effectLst>
            <a:outerShdw blurRad="50800" dist="38100" dir="13500000" algn="br" rotWithShape="0">
              <a:prstClr val="black">
                <a:alpha val="40000"/>
              </a:prstClr>
            </a:outerShdw>
          </a:effectLst>
        </p:spPr>
      </p:pic>
      <p:pic>
        <p:nvPicPr>
          <p:cNvPr id="13" name="Image 8"/>
          <p:cNvPicPr>
            <a:picLocks noChangeAspect="1"/>
          </p:cNvPicPr>
          <p:nvPr/>
        </p:nvPicPr>
        <p:blipFill>
          <a:blip r:embed="rId4"/>
          <a:stretch/>
        </p:blipFill>
        <p:spPr bwMode="auto">
          <a:xfrm>
            <a:off x="392315" y="5082417"/>
            <a:ext cx="4111899" cy="1608209"/>
          </a:xfrm>
          <a:prstGeom prst="rect">
            <a:avLst/>
          </a:prstGeom>
          <a:effectLst>
            <a:outerShdw blurRad="50800" dist="38100" dir="13500000" algn="br" rotWithShape="0">
              <a:prstClr val="black">
                <a:alpha val="40000"/>
              </a:prstClr>
            </a:outerShdw>
          </a:effectLst>
        </p:spPr>
      </p:pic>
      <p:sp>
        <p:nvSpPr>
          <p:cNvPr id="2" name="Shape 155">
            <a:extLst>
              <a:ext uri="{FF2B5EF4-FFF2-40B4-BE49-F238E27FC236}">
                <a16:creationId xmlns:a16="http://schemas.microsoft.com/office/drawing/2014/main" id="{C8403F9B-1C9D-B5DA-FC21-6709A902476D}"/>
              </a:ext>
            </a:extLst>
          </p:cNvPr>
          <p:cNvSpPr txBox="1">
            <a:spLocks/>
          </p:cNvSpPr>
          <p:nvPr/>
        </p:nvSpPr>
        <p:spPr bwMode="auto">
          <a:xfrm>
            <a:off x="151794" y="802252"/>
            <a:ext cx="8640960" cy="1344453"/>
          </a:xfrm>
          <a:prstGeom prst="rect">
            <a:avLst/>
          </a:prstGeom>
          <a:noFill/>
          <a:ln>
            <a:noFill/>
          </a:ln>
        </p:spPr>
        <p:txBody>
          <a:bodyPr vert="horz" lIns="84850" tIns="42425" rIns="84850" bIns="42425" rtlCol="0" anchor="t" anchorCtr="0">
            <a:no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Bef>
                <a:spcPts val="400"/>
              </a:spcBef>
              <a:buSzPct val="120000"/>
              <a:defRPr/>
            </a:pPr>
            <a:r>
              <a:rPr lang="fr-FR" sz="2200" b="0" i="0">
                <a:solidFill>
                  <a:schemeClr val="tx1"/>
                </a:solidFill>
                <a:ea typeface="Verdana"/>
                <a:cs typeface="Verdana"/>
              </a:rPr>
              <a:t>Un</a:t>
            </a:r>
            <a:r>
              <a:rPr lang="fr-FR" sz="2200" b="0" i="0">
                <a:solidFill>
                  <a:schemeClr val="tx1">
                    <a:lumMod val="75000"/>
                    <a:lumOff val="25000"/>
                  </a:schemeClr>
                </a:solidFill>
                <a:ea typeface="Verdana"/>
                <a:cs typeface="Verdana"/>
              </a:rPr>
              <a:t> </a:t>
            </a:r>
            <a:r>
              <a:rPr lang="fr-FR" sz="2200" i="0">
                <a:solidFill>
                  <a:srgbClr val="F79646"/>
                </a:solidFill>
                <a:ea typeface="Verdana"/>
                <a:cs typeface="Verdana"/>
              </a:rPr>
              <a:t>clic droit </a:t>
            </a:r>
            <a:r>
              <a:rPr lang="fr-FR" sz="2200" b="0" i="0">
                <a:solidFill>
                  <a:schemeClr val="tx1"/>
                </a:solidFill>
                <a:ea typeface="Verdana"/>
                <a:cs typeface="Verdana"/>
              </a:rPr>
              <a:t>sur n’importe quel niveau de l’arborescence affiche un </a:t>
            </a:r>
            <a:r>
              <a:rPr lang="fr-FR" sz="2200" i="0">
                <a:solidFill>
                  <a:schemeClr val="tx1"/>
                </a:solidFill>
                <a:ea typeface="Verdana"/>
                <a:cs typeface="Verdana"/>
              </a:rPr>
              <a:t>menu contextuel</a:t>
            </a:r>
            <a:r>
              <a:rPr lang="fr-FR" sz="2200" b="0" i="0">
                <a:solidFill>
                  <a:schemeClr val="tx1"/>
                </a:solidFill>
                <a:ea typeface="Verdana"/>
                <a:cs typeface="Verdana"/>
              </a:rPr>
              <a:t>  donnant accès à des commandes spécifiques</a:t>
            </a:r>
          </a:p>
          <a:p>
            <a:pPr>
              <a:spcBef>
                <a:spcPts val="400"/>
              </a:spcBef>
              <a:buSzPct val="120000"/>
              <a:defRPr/>
            </a:pPr>
            <a:r>
              <a:rPr lang="fr-FR" sz="2200" b="0" i="0">
                <a:solidFill>
                  <a:schemeClr val="tx1"/>
                </a:solidFill>
                <a:ea typeface="Verdana"/>
                <a:cs typeface="Verdana"/>
              </a:rPr>
              <a:t>Ces commandes complètent celles de l’éditeur </a:t>
            </a:r>
            <a:r>
              <a:rPr lang="fr-FR" sz="2200" b="0" i="0" err="1">
                <a:solidFill>
                  <a:schemeClr val="tx1"/>
                </a:solidFill>
                <a:ea typeface="Verdana"/>
                <a:cs typeface="Verdana"/>
              </a:rPr>
              <a:t>XMetal</a:t>
            </a:r>
            <a:r>
              <a:rPr lang="fr-FR" sz="2200" b="0" i="0">
                <a:solidFill>
                  <a:schemeClr val="tx1"/>
                </a:solidFill>
                <a:ea typeface="Verdana"/>
                <a:cs typeface="Verdana"/>
              </a:rPr>
              <a:t>, et parfois les dupliquent</a:t>
            </a:r>
            <a:r>
              <a:rPr lang="fr-FR" sz="2200" b="0">
                <a:solidFill>
                  <a:schemeClr val="tx1"/>
                </a:solidFill>
                <a:ea typeface="Verdana"/>
                <a:cs typeface="Verdana"/>
              </a:rPr>
              <a:t>.</a:t>
            </a:r>
          </a:p>
          <a:p>
            <a:pPr>
              <a:spcBef>
                <a:spcPts val="400"/>
              </a:spcBef>
              <a:buSzPct val="120000"/>
              <a:defRPr/>
            </a:pPr>
            <a:r>
              <a:rPr lang="fr-FR">
                <a:solidFill>
                  <a:srgbClr val="F79646"/>
                </a:solidFill>
                <a:ea typeface="Verdana"/>
                <a:cs typeface="Verdana"/>
              </a:rPr>
              <a:t>Trois niveaux de menus :</a:t>
            </a:r>
          </a:p>
        </p:txBody>
      </p:sp>
      <p:sp>
        <p:nvSpPr>
          <p:cNvPr id="3" name="Espace réservé du pied de page 3">
            <a:extLst>
              <a:ext uri="{FF2B5EF4-FFF2-40B4-BE49-F238E27FC236}">
                <a16:creationId xmlns:a16="http://schemas.microsoft.com/office/drawing/2014/main" id="{3CEB566A-AF47-C3A3-191C-73C66AA8883D}"/>
              </a:ext>
            </a:extLst>
          </p:cNvPr>
          <p:cNvSpPr txBox="1">
            <a:spLocks/>
          </p:cNvSpPr>
          <p:nvPr/>
        </p:nvSpPr>
        <p:spPr bwMode="auto">
          <a:xfrm>
            <a:off x="4776281" y="6405532"/>
            <a:ext cx="3493225"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https://documentation.abes.fr/aidecalames/manueloutildecatalogage/index.html#Fonctionnalites</a:t>
            </a:r>
          </a:p>
        </p:txBody>
      </p:sp>
      <p:grpSp>
        <p:nvGrpSpPr>
          <p:cNvPr id="14" name="Groupe 13">
            <a:extLst>
              <a:ext uri="{FF2B5EF4-FFF2-40B4-BE49-F238E27FC236}">
                <a16:creationId xmlns:a16="http://schemas.microsoft.com/office/drawing/2014/main" id="{AAA10A22-207C-871D-82C6-F017E0A6DC6E}"/>
              </a:ext>
            </a:extLst>
          </p:cNvPr>
          <p:cNvGrpSpPr/>
          <p:nvPr/>
        </p:nvGrpSpPr>
        <p:grpSpPr>
          <a:xfrm>
            <a:off x="884135" y="2741701"/>
            <a:ext cx="2887764" cy="1761906"/>
            <a:chOff x="460100" y="2171150"/>
            <a:chExt cx="2887764" cy="1761906"/>
          </a:xfrm>
          <a:effectLst>
            <a:outerShdw blurRad="50800" dist="38100" dir="13500000" algn="br" rotWithShape="0">
              <a:prstClr val="black">
                <a:alpha val="40000"/>
              </a:prstClr>
            </a:outerShdw>
          </a:effectLst>
        </p:grpSpPr>
        <p:pic>
          <p:nvPicPr>
            <p:cNvPr id="16" name="Image 5">
              <a:extLst>
                <a:ext uri="{FF2B5EF4-FFF2-40B4-BE49-F238E27FC236}">
                  <a16:creationId xmlns:a16="http://schemas.microsoft.com/office/drawing/2014/main" id="{4BC2EED9-E422-A60F-B69C-4EA754B37C57}"/>
                </a:ext>
              </a:extLst>
            </p:cNvPr>
            <p:cNvPicPr>
              <a:picLocks noChangeAspect="1"/>
            </p:cNvPicPr>
            <p:nvPr/>
          </p:nvPicPr>
          <p:blipFill>
            <a:blip r:embed="rId5"/>
            <a:stretch/>
          </p:blipFill>
          <p:spPr bwMode="auto">
            <a:xfrm>
              <a:off x="460100" y="2171150"/>
              <a:ext cx="2599731" cy="1601506"/>
            </a:xfrm>
            <a:prstGeom prst="rect">
              <a:avLst/>
            </a:prstGeom>
          </p:spPr>
        </p:pic>
        <p:pic>
          <p:nvPicPr>
            <p:cNvPr id="18" name="Image 2">
              <a:extLst>
                <a:ext uri="{FF2B5EF4-FFF2-40B4-BE49-F238E27FC236}">
                  <a16:creationId xmlns:a16="http://schemas.microsoft.com/office/drawing/2014/main" id="{9B3AF4F6-E2EB-26A6-FAE1-C1DEC28B157B}"/>
                </a:ext>
              </a:extLst>
            </p:cNvPr>
            <p:cNvPicPr>
              <a:picLocks noChangeAspect="1"/>
            </p:cNvPicPr>
            <p:nvPr/>
          </p:nvPicPr>
          <p:blipFill>
            <a:blip r:embed="rId6"/>
            <a:srcRect t="1876"/>
            <a:stretch/>
          </p:blipFill>
          <p:spPr bwMode="auto">
            <a:xfrm>
              <a:off x="1197797" y="2199471"/>
              <a:ext cx="2150067" cy="1733585"/>
            </a:xfrm>
            <a:prstGeom prst="rect">
              <a:avLst/>
            </a:prstGeom>
          </p:spPr>
        </p:pic>
      </p:grpSp>
      <p:sp>
        <p:nvSpPr>
          <p:cNvPr id="19" name="Shape 167">
            <a:extLst>
              <a:ext uri="{FF2B5EF4-FFF2-40B4-BE49-F238E27FC236}">
                <a16:creationId xmlns:a16="http://schemas.microsoft.com/office/drawing/2014/main" id="{1BD977E7-5D0D-7794-E276-2EA8574B7E7F}"/>
              </a:ext>
            </a:extLst>
          </p:cNvPr>
          <p:cNvSpPr>
            <a:spLocks/>
          </p:cNvSpPr>
          <p:nvPr/>
        </p:nvSpPr>
        <p:spPr bwMode="auto">
          <a:xfrm>
            <a:off x="200986" y="2333956"/>
            <a:ext cx="4483157" cy="356890"/>
          </a:xfrm>
          <a:prstGeom prst="rect">
            <a:avLst/>
          </a:prstGeom>
          <a:noFill/>
          <a:ln>
            <a:noFill/>
          </a:ln>
        </p:spPr>
        <p:txBody>
          <a:bodyPr lIns="91425" tIns="45700" rIns="91425" bIns="45700" anchor="t" anchorCtr="0">
            <a:noAutofit/>
          </a:bodyPr>
          <a:lstStyle/>
          <a:p>
            <a:pPr marR="0" lvl="1" indent="33337" algn="l">
              <a:spcBef>
                <a:spcPts val="0"/>
              </a:spcBef>
              <a:spcAft>
                <a:spcPts val="0"/>
              </a:spcAft>
              <a:buSzPct val="25000"/>
              <a:buNone/>
              <a:defRPr/>
            </a:pPr>
            <a:r>
              <a:rPr lang="fr-FR" sz="2000" b="1" i="1" u="none" strike="noStrike" cap="none">
                <a:solidFill>
                  <a:srgbClr val="F79646"/>
                </a:solidFill>
                <a:latin typeface="Arial Narrow" panose="020B0606020202030204" pitchFamily="34" charset="0"/>
                <a:ea typeface="Calibri"/>
                <a:cs typeface="Calibri"/>
              </a:rPr>
              <a:t>1.Racine (en haut, Documents EAD)</a:t>
            </a:r>
            <a:endParaRPr sz="2800" b="1" i="1">
              <a:solidFill>
                <a:srgbClr val="F79646"/>
              </a:solidFill>
              <a:latin typeface="Arial Narrow" panose="020B0606020202030204" pitchFamily="34" charset="0"/>
            </a:endParaRPr>
          </a:p>
        </p:txBody>
      </p:sp>
      <p:sp>
        <p:nvSpPr>
          <p:cNvPr id="6" name="Shape 165"/>
          <p:cNvSpPr>
            <a:spLocks/>
          </p:cNvSpPr>
          <p:nvPr/>
        </p:nvSpPr>
        <p:spPr bwMode="auto">
          <a:xfrm>
            <a:off x="7029757" y="3683531"/>
            <a:ext cx="1962449" cy="238253"/>
          </a:xfrm>
          <a:prstGeom prst="rect">
            <a:avLst/>
          </a:prstGeom>
          <a:solidFill>
            <a:schemeClr val="bg1"/>
          </a:solidFill>
          <a:ln>
            <a:noFill/>
          </a:ln>
        </p:spPr>
        <p:txBody>
          <a:bodyPr lIns="91425" tIns="45700" rIns="91425" bIns="45700" anchor="t" anchorCtr="0">
            <a:noAutofit/>
          </a:bodyPr>
          <a:lstStyle/>
          <a:p>
            <a:pPr marL="0" marR="0" lvl="0" indent="0" algn="l">
              <a:spcBef>
                <a:spcPts val="0"/>
              </a:spcBef>
              <a:spcAft>
                <a:spcPts val="0"/>
              </a:spcAft>
              <a:buSzPct val="25000"/>
              <a:buNone/>
              <a:defRPr/>
            </a:pPr>
            <a:r>
              <a:rPr lang="fr-FR" b="1" i="1" u="none" strike="noStrike" cap="none">
                <a:solidFill>
                  <a:srgbClr val="F79646"/>
                </a:solidFill>
                <a:latin typeface="Arial Narrow" panose="020B0606020202030204" pitchFamily="34" charset="0"/>
                <a:ea typeface="Calibri"/>
                <a:cs typeface="Calibri"/>
              </a:rPr>
              <a:t>sous-menu Gestion</a:t>
            </a:r>
            <a:endParaRPr sz="2400" b="1">
              <a:solidFill>
                <a:srgbClr val="F79646"/>
              </a:solidFill>
              <a:latin typeface="Arial Narrow" panose="020B0606020202030204" pitchFamily="34" charset="0"/>
            </a:endParaRPr>
          </a:p>
        </p:txBody>
      </p:sp>
      <p:sp>
        <p:nvSpPr>
          <p:cNvPr id="20" name="Shape 165">
            <a:extLst>
              <a:ext uri="{FF2B5EF4-FFF2-40B4-BE49-F238E27FC236}">
                <a16:creationId xmlns:a16="http://schemas.microsoft.com/office/drawing/2014/main" id="{5EA1F17B-1739-0C2C-021B-22BF82DB7D04}"/>
              </a:ext>
            </a:extLst>
          </p:cNvPr>
          <p:cNvSpPr>
            <a:spLocks/>
          </p:cNvSpPr>
          <p:nvPr/>
        </p:nvSpPr>
        <p:spPr bwMode="auto">
          <a:xfrm>
            <a:off x="2046368" y="5367326"/>
            <a:ext cx="4111899" cy="365125"/>
          </a:xfrm>
          <a:prstGeom prst="rect">
            <a:avLst/>
          </a:prstGeom>
          <a:solidFill>
            <a:schemeClr val="bg1"/>
          </a:solidFill>
          <a:ln>
            <a:noFill/>
          </a:ln>
        </p:spPr>
        <p:txBody>
          <a:bodyPr lIns="91425" tIns="45700" rIns="91425" bIns="45700" anchor="t" anchorCtr="0">
            <a:noAutofit/>
          </a:bodyPr>
          <a:lstStyle/>
          <a:p>
            <a:pPr marL="0" marR="0" lvl="0" indent="0" algn="l">
              <a:spcBef>
                <a:spcPts val="0"/>
              </a:spcBef>
              <a:spcAft>
                <a:spcPts val="0"/>
              </a:spcAft>
              <a:buSzPct val="25000"/>
              <a:buNone/>
              <a:defRPr/>
            </a:pPr>
            <a:r>
              <a:rPr lang="fr-FR" b="1" i="1" u="none" strike="noStrike" cap="none">
                <a:solidFill>
                  <a:srgbClr val="F79646"/>
                </a:solidFill>
                <a:latin typeface="Arial Narrow" panose="020B0606020202030204" pitchFamily="34" charset="0"/>
                <a:ea typeface="Calibri"/>
                <a:cs typeface="Calibri"/>
              </a:rPr>
              <a:t>Sous-menus pour les fonctions d’édition</a:t>
            </a:r>
            <a:endParaRPr lang="fr-FR" sz="2400" b="1">
              <a:solidFill>
                <a:srgbClr val="F79646"/>
              </a:solidFill>
              <a:latin typeface="Arial Narrow" panose="020B0606020202030204" pitchFamily="34" charset="0"/>
            </a:endParaRPr>
          </a:p>
        </p:txBody>
      </p:sp>
      <p:sp>
        <p:nvSpPr>
          <p:cNvPr id="9" name="Espace réservé du numéro de diapositive 2">
            <a:extLst>
              <a:ext uri="{FF2B5EF4-FFF2-40B4-BE49-F238E27FC236}">
                <a16:creationId xmlns:a16="http://schemas.microsoft.com/office/drawing/2014/main" id="{69D6D889-5DBA-793E-22FF-4291D30A5974}"/>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31</a:t>
            </a:fld>
            <a:endParaRPr lang="fr-F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413951-30AE-616C-FAFB-5B8C01667A97}"/>
              </a:ext>
            </a:extLst>
          </p:cNvPr>
          <p:cNvSpPr>
            <a:spLocks noGrp="1"/>
          </p:cNvSpPr>
          <p:nvPr>
            <p:ph type="ctrTitle"/>
          </p:nvPr>
        </p:nvSpPr>
        <p:spPr>
          <a:xfrm>
            <a:off x="0" y="2067670"/>
            <a:ext cx="8214902" cy="1470025"/>
          </a:xfrm>
        </p:spPr>
        <p:txBody>
          <a:bodyPr/>
          <a:lstStyle/>
          <a:p>
            <a:r>
              <a:rPr lang="fr-FR"/>
              <a:t>4 - Créer un nouveau document EAD</a:t>
            </a:r>
          </a:p>
        </p:txBody>
      </p:sp>
      <p:sp>
        <p:nvSpPr>
          <p:cNvPr id="3" name="Sous-titre 2">
            <a:extLst>
              <a:ext uri="{FF2B5EF4-FFF2-40B4-BE49-F238E27FC236}">
                <a16:creationId xmlns:a16="http://schemas.microsoft.com/office/drawing/2014/main" id="{06213428-0DCA-F2FC-0E4D-D8371AA499F7}"/>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18751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300"/>
          <p:cNvSpPr>
            <a:spLocks noGrp="1"/>
          </p:cNvSpPr>
          <p:nvPr>
            <p:ph type="body" idx="1"/>
          </p:nvPr>
        </p:nvSpPr>
        <p:spPr>
          <a:xfrm>
            <a:off x="457200" y="944766"/>
            <a:ext cx="8229600" cy="5282157"/>
          </a:xfrm>
        </p:spPr>
        <p:txBody>
          <a:bodyPr>
            <a:normAutofit/>
          </a:bodyPr>
          <a:lstStyle/>
          <a:p>
            <a:pPr lvl="0">
              <a:lnSpc>
                <a:spcPct val="150000"/>
              </a:lnSpc>
            </a:pPr>
            <a:r>
              <a:rPr lang="fr-FR"/>
              <a:t>Création ex nihilo (ou presque)</a:t>
            </a:r>
          </a:p>
          <a:p>
            <a:pPr lvl="1"/>
            <a:r>
              <a:rPr lang="fr-FR" sz="2400"/>
              <a:t>Partir d’un document vide avec les seules balises obligatoires </a:t>
            </a:r>
          </a:p>
          <a:p>
            <a:pPr marL="685800" lvl="2" indent="0">
              <a:buNone/>
            </a:pPr>
            <a:endParaRPr lang="fr-FR"/>
          </a:p>
          <a:p>
            <a:pPr lvl="0"/>
            <a:r>
              <a:rPr lang="fr-FR"/>
              <a:t>Création à partir d’un modèle </a:t>
            </a:r>
          </a:p>
          <a:p>
            <a:pPr lvl="1"/>
            <a:r>
              <a:rPr lang="fr-FR" sz="2400"/>
              <a:t>Procéder par export d'un fichier modèle présent dans Calames - puis import</a:t>
            </a:r>
          </a:p>
          <a:p>
            <a:pPr marL="342900" lvl="1" indent="0">
              <a:buNone/>
            </a:pPr>
            <a:endParaRPr lang="fr-FR"/>
          </a:p>
          <a:p>
            <a:pPr lvl="0"/>
            <a:r>
              <a:rPr lang="fr-FR"/>
              <a:t>Création par chargement d’un document EAD déjà complété</a:t>
            </a:r>
          </a:p>
          <a:p>
            <a:pPr marL="342900" lvl="1" indent="0">
              <a:buNone/>
            </a:pPr>
            <a:r>
              <a:rPr lang="fr-FR" sz="2200"/>
              <a:t>Dans le cadre d'une reprise de fichiers extérieurs existants </a:t>
            </a:r>
          </a:p>
          <a:p>
            <a:pPr lvl="1">
              <a:buClr>
                <a:srgbClr val="C00000"/>
              </a:buClr>
              <a:buFont typeface="Wingdings" panose="05000000000000000000" pitchFamily="2" charset="2"/>
              <a:buChar char="è"/>
            </a:pPr>
            <a:r>
              <a:rPr lang="fr-FR" sz="2400" b="1" i="1">
                <a:solidFill>
                  <a:srgbClr val="C00000"/>
                </a:solidFill>
              </a:rPr>
              <a:t> Doit être conforme aux règles Calames</a:t>
            </a:r>
          </a:p>
          <a:p>
            <a:pPr lvl="1">
              <a:buClr>
                <a:srgbClr val="C00000"/>
              </a:buClr>
              <a:buFont typeface="Wingdings" panose="05000000000000000000" pitchFamily="2" charset="2"/>
              <a:buChar char="è"/>
            </a:pPr>
            <a:r>
              <a:rPr lang="fr-FR" sz="2400" i="1">
                <a:solidFill>
                  <a:srgbClr val="C00000"/>
                </a:solidFill>
              </a:rPr>
              <a:t> </a:t>
            </a:r>
            <a:r>
              <a:rPr lang="fr-FR" sz="2400" b="1" i="1">
                <a:solidFill>
                  <a:srgbClr val="C00000"/>
                </a:solidFill>
              </a:rPr>
              <a:t>Attention aux ID de &lt;c&gt; ! </a:t>
            </a:r>
          </a:p>
          <a:p>
            <a:pPr lvl="1">
              <a:buClr>
                <a:srgbClr val="C00000"/>
              </a:buClr>
              <a:buFont typeface="Wingdings" panose="05000000000000000000" pitchFamily="2" charset="2"/>
              <a:buChar char="è"/>
            </a:pPr>
            <a:r>
              <a:rPr lang="fr-FR" sz="2400" b="1" i="1">
                <a:solidFill>
                  <a:srgbClr val="C00000"/>
                </a:solidFill>
              </a:rPr>
              <a:t> Privilégier les ID attribués automatiquement par Calames</a:t>
            </a:r>
          </a:p>
        </p:txBody>
      </p:sp>
      <p:sp>
        <p:nvSpPr>
          <p:cNvPr id="7" name="Espace réservé du pied de page 3"/>
          <p:cNvSpPr>
            <a:spLocks noGrp="1"/>
          </p:cNvSpPr>
          <p:nvPr>
            <p:ph type="ftr" idx="11"/>
          </p:nvPr>
        </p:nvSpPr>
        <p:spPr>
          <a:xfrm>
            <a:off x="1086680" y="6463811"/>
            <a:ext cx="6914321" cy="365125"/>
          </a:xfrm>
        </p:spPr>
        <p:txBody>
          <a:bodyPr/>
          <a:lstStyle/>
          <a:p>
            <a:pPr>
              <a:defRPr/>
            </a:pPr>
            <a:r>
              <a:rPr lang="fr-FR" sz="900" b="1" i="1">
                <a:solidFill>
                  <a:schemeClr val="tx2"/>
                </a:solidFill>
                <a:latin typeface="Arial Narrow" panose="020B0606020202030204" pitchFamily="34" charset="0"/>
              </a:rPr>
              <a:t>Voir le Manuel </a:t>
            </a:r>
            <a:r>
              <a:rPr lang="fr-FR" sz="900">
                <a:solidFill>
                  <a:schemeClr val="tx2"/>
                </a:solidFill>
                <a:latin typeface="Arial Narrow" panose="020B0606020202030204" pitchFamily="34" charset="0"/>
              </a:rPr>
              <a:t>: </a:t>
            </a:r>
            <a:r>
              <a:rPr lang="fr-FR" sz="900" i="1">
                <a:solidFill>
                  <a:schemeClr val="tx2"/>
                </a:solidFill>
                <a:latin typeface="Arial Narrow" panose="020B0606020202030204" pitchFamily="34" charset="0"/>
              </a:rPr>
              <a:t>https://documentation.abes.fr/aidecalames/manueloutildecatalogage/index.html#CreerFichier</a:t>
            </a:r>
            <a:endParaRPr lang="fr-FR"/>
          </a:p>
        </p:txBody>
      </p:sp>
      <p:sp>
        <p:nvSpPr>
          <p:cNvPr id="4" name="Shape 299"/>
          <p:cNvSpPr>
            <a:spLocks noGrp="1"/>
          </p:cNvSpPr>
          <p:nvPr>
            <p:ph type="title"/>
          </p:nvPr>
        </p:nvSpPr>
        <p:spPr/>
        <p:txBody>
          <a:bodyPr/>
          <a:lstStyle/>
          <a:p>
            <a:pPr lvl="0"/>
            <a:r>
              <a:rPr lang="fr-FR"/>
              <a:t>Créer un nouveau document EAD</a:t>
            </a:r>
          </a:p>
        </p:txBody>
      </p:sp>
      <p:sp>
        <p:nvSpPr>
          <p:cNvPr id="2" name="Espace réservé du numéro de diapositive 2">
            <a:extLst>
              <a:ext uri="{FF2B5EF4-FFF2-40B4-BE49-F238E27FC236}">
                <a16:creationId xmlns:a16="http://schemas.microsoft.com/office/drawing/2014/main" id="{44535CD8-0036-F980-E5F2-39B2C7876871}"/>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33</a:t>
            </a:fld>
            <a:endParaRPr lang="fr-F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Image 8">
            <a:extLst>
              <a:ext uri="{FF2B5EF4-FFF2-40B4-BE49-F238E27FC236}">
                <a16:creationId xmlns:a16="http://schemas.microsoft.com/office/drawing/2014/main" id="{CE434D23-65B6-48E9-1DA3-A6AD5712BDBA}"/>
              </a:ext>
            </a:extLst>
          </p:cNvPr>
          <p:cNvPicPr>
            <a:picLocks noChangeAspect="1"/>
          </p:cNvPicPr>
          <p:nvPr/>
        </p:nvPicPr>
        <p:blipFill>
          <a:blip r:embed="rId3"/>
          <a:stretch>
            <a:fillRect/>
          </a:stretch>
        </p:blipFill>
        <p:spPr>
          <a:xfrm>
            <a:off x="4713822" y="1704487"/>
            <a:ext cx="3950160" cy="4734781"/>
          </a:xfrm>
          <a:prstGeom prst="rect">
            <a:avLst/>
          </a:prstGeom>
          <a:effectLst>
            <a:outerShdw blurRad="50800" dist="38100" dir="13500000" algn="br" rotWithShape="0">
              <a:prstClr val="black">
                <a:alpha val="40000"/>
              </a:prstClr>
            </a:outerShdw>
          </a:effectLst>
        </p:spPr>
      </p:pic>
      <p:sp>
        <p:nvSpPr>
          <p:cNvPr id="8" name="Espace réservé du contenu 7"/>
          <p:cNvSpPr>
            <a:spLocks noGrp="1"/>
          </p:cNvSpPr>
          <p:nvPr>
            <p:ph idx="1"/>
          </p:nvPr>
        </p:nvSpPr>
        <p:spPr>
          <a:xfrm>
            <a:off x="292745" y="787921"/>
            <a:ext cx="8229600" cy="5282157"/>
          </a:xfrm>
        </p:spPr>
        <p:txBody>
          <a:bodyPr/>
          <a:lstStyle/>
          <a:p>
            <a:r>
              <a:rPr lang="fr-FR"/>
              <a:t>Création ex nihilo (ou presque) : </a:t>
            </a:r>
          </a:p>
          <a:p>
            <a:pPr lvl="1"/>
            <a:r>
              <a:rPr lang="fr-FR" sz="2200"/>
              <a:t>Clic droit à la racine « Documents EAD »</a:t>
            </a:r>
          </a:p>
          <a:p>
            <a:pPr marL="0" indent="0">
              <a:buNone/>
            </a:pPr>
            <a:endParaRPr lang="fr-FR"/>
          </a:p>
        </p:txBody>
      </p:sp>
      <p:sp>
        <p:nvSpPr>
          <p:cNvPr id="4" name="Shape 291"/>
          <p:cNvSpPr>
            <a:spLocks noGrp="1"/>
          </p:cNvSpPr>
          <p:nvPr>
            <p:ph type="title"/>
          </p:nvPr>
        </p:nvSpPr>
        <p:spPr/>
        <p:txBody>
          <a:bodyPr/>
          <a:lstStyle/>
          <a:p>
            <a:pPr lvl="0"/>
            <a:r>
              <a:rPr lang="fr-FR"/>
              <a:t>Créer un nouveau document EAD ex nihilo</a:t>
            </a:r>
          </a:p>
        </p:txBody>
      </p:sp>
      <p:grpSp>
        <p:nvGrpSpPr>
          <p:cNvPr id="2" name="Groupe 1">
            <a:extLst>
              <a:ext uri="{FF2B5EF4-FFF2-40B4-BE49-F238E27FC236}">
                <a16:creationId xmlns:a16="http://schemas.microsoft.com/office/drawing/2014/main" id="{1CEC450B-E453-D4D8-FAEE-D399D8028A18}"/>
              </a:ext>
            </a:extLst>
          </p:cNvPr>
          <p:cNvGrpSpPr/>
          <p:nvPr/>
        </p:nvGrpSpPr>
        <p:grpSpPr>
          <a:xfrm>
            <a:off x="205834" y="1924031"/>
            <a:ext cx="4201711" cy="2883916"/>
            <a:chOff x="323528" y="2636912"/>
            <a:chExt cx="2946145" cy="1825411"/>
          </a:xfrm>
          <a:effectLst>
            <a:outerShdw blurRad="50800" dist="38100" dir="13500000" algn="br" rotWithShape="0">
              <a:prstClr val="black">
                <a:alpha val="40000"/>
              </a:prstClr>
            </a:outerShdw>
          </a:effectLst>
        </p:grpSpPr>
        <p:pic>
          <p:nvPicPr>
            <p:cNvPr id="7" name="Image 1"/>
            <p:cNvPicPr>
              <a:picLocks noChangeAspect="1"/>
            </p:cNvPicPr>
            <p:nvPr/>
          </p:nvPicPr>
          <p:blipFill rotWithShape="1">
            <a:blip r:embed="rId4"/>
            <a:srcRect b="10850"/>
            <a:stretch/>
          </p:blipFill>
          <p:spPr bwMode="auto">
            <a:xfrm>
              <a:off x="323528" y="2636912"/>
              <a:ext cx="2914650" cy="1800200"/>
            </a:xfrm>
            <a:prstGeom prst="rect">
              <a:avLst/>
            </a:prstGeom>
          </p:spPr>
        </p:pic>
        <p:pic>
          <p:nvPicPr>
            <p:cNvPr id="10" name="Image 9"/>
            <p:cNvPicPr>
              <a:picLocks noChangeAspect="1"/>
            </p:cNvPicPr>
            <p:nvPr/>
          </p:nvPicPr>
          <p:blipFill rotWithShape="1">
            <a:blip r:embed="rId5"/>
            <a:srcRect t="1313"/>
            <a:stretch/>
          </p:blipFill>
          <p:spPr>
            <a:xfrm>
              <a:off x="848410" y="2783224"/>
              <a:ext cx="2421263" cy="1679099"/>
            </a:xfrm>
            <a:prstGeom prst="rect">
              <a:avLst/>
            </a:prstGeom>
          </p:spPr>
        </p:pic>
      </p:grpSp>
      <p:sp>
        <p:nvSpPr>
          <p:cNvPr id="3" name="Espace réservé du numéro de diapositive 2">
            <a:extLst>
              <a:ext uri="{FF2B5EF4-FFF2-40B4-BE49-F238E27FC236}">
                <a16:creationId xmlns:a16="http://schemas.microsoft.com/office/drawing/2014/main" id="{90C5D4F4-38A3-F09D-9AEC-84C454FBC94A}"/>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34</a:t>
            </a:fld>
            <a:endParaRPr lang="fr-FR"/>
          </a:p>
        </p:txBody>
      </p:sp>
      <p:sp>
        <p:nvSpPr>
          <p:cNvPr id="11" name="Rectangle : coins arrondis 10">
            <a:extLst>
              <a:ext uri="{FF2B5EF4-FFF2-40B4-BE49-F238E27FC236}">
                <a16:creationId xmlns:a16="http://schemas.microsoft.com/office/drawing/2014/main" id="{C4A99648-DC4D-E7E7-EE73-0C2920167A6C}"/>
              </a:ext>
            </a:extLst>
          </p:cNvPr>
          <p:cNvSpPr/>
          <p:nvPr/>
        </p:nvSpPr>
        <p:spPr bwMode="auto">
          <a:xfrm>
            <a:off x="4755875" y="3141224"/>
            <a:ext cx="3766470" cy="449531"/>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F4445A9C-6F66-269E-3153-E7F22E9CCF02}"/>
              </a:ext>
            </a:extLst>
          </p:cNvPr>
          <p:cNvSpPr/>
          <p:nvPr/>
        </p:nvSpPr>
        <p:spPr bwMode="auto">
          <a:xfrm>
            <a:off x="4831132" y="3640210"/>
            <a:ext cx="3691213" cy="2509909"/>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FBDF7C07-32A7-F998-EA8B-AAABC9658C69}"/>
              </a:ext>
            </a:extLst>
          </p:cNvPr>
          <p:cNvSpPr/>
          <p:nvPr/>
        </p:nvSpPr>
        <p:spPr bwMode="auto">
          <a:xfrm>
            <a:off x="4755309" y="2185742"/>
            <a:ext cx="3767036" cy="488447"/>
          </a:xfrm>
          <a:prstGeom prst="round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Espace réservé du pied de page 3">
            <a:extLst>
              <a:ext uri="{FF2B5EF4-FFF2-40B4-BE49-F238E27FC236}">
                <a16:creationId xmlns:a16="http://schemas.microsoft.com/office/drawing/2014/main" id="{DF3FF01D-B908-B067-4647-9D077D4C70CD}"/>
              </a:ext>
            </a:extLst>
          </p:cNvPr>
          <p:cNvSpPr txBox="1">
            <a:spLocks/>
          </p:cNvSpPr>
          <p:nvPr/>
        </p:nvSpPr>
        <p:spPr bwMode="auto">
          <a:xfrm>
            <a:off x="1086680" y="6401317"/>
            <a:ext cx="6914321" cy="427620"/>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Mémo nommage : </a:t>
            </a:r>
            <a:r>
              <a:rPr lang="fr-FR" sz="1050" i="1">
                <a:solidFill>
                  <a:schemeClr val="tx2"/>
                </a:solidFill>
                <a:latin typeface="Arial Narrow" panose="020B0606020202030204" pitchFamily="34" charset="0"/>
              </a:rPr>
              <a:t>https://documentation.abes.fr/aidecalames/ressources/memos/nommage_document_EAD.pdf</a:t>
            </a:r>
            <a:endParaRPr lang="fr-FR" sz="1050"/>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300"/>
          <p:cNvSpPr>
            <a:spLocks noGrp="1"/>
          </p:cNvSpPr>
          <p:nvPr>
            <p:ph type="body" idx="1"/>
          </p:nvPr>
        </p:nvSpPr>
        <p:spPr>
          <a:xfrm>
            <a:off x="429040" y="728517"/>
            <a:ext cx="5781980" cy="2588615"/>
          </a:xfrm>
        </p:spPr>
        <p:txBody>
          <a:bodyPr>
            <a:normAutofit/>
          </a:bodyPr>
          <a:lstStyle/>
          <a:p>
            <a:pPr lvl="0">
              <a:lnSpc>
                <a:spcPct val="150000"/>
              </a:lnSpc>
            </a:pPr>
            <a:r>
              <a:rPr lang="fr-FR"/>
              <a:t>Exporter le fichier modèle de Calames :</a:t>
            </a:r>
          </a:p>
          <a:p>
            <a:pPr lvl="1"/>
            <a:r>
              <a:rPr lang="fr-FR" sz="2200"/>
              <a:t>Clic droit sur le fichier EAD </a:t>
            </a:r>
            <a:r>
              <a:rPr lang="fr-FR" sz="2200">
                <a:solidFill>
                  <a:srgbClr val="EC6839"/>
                </a:solidFill>
                <a:sym typeface="Wingdings" panose="05000000000000000000" pitchFamily="2" charset="2"/>
              </a:rPr>
              <a:t></a:t>
            </a:r>
            <a:r>
              <a:rPr lang="fr-FR" sz="2200">
                <a:sym typeface="Wingdings" panose="05000000000000000000" pitchFamily="2" charset="2"/>
              </a:rPr>
              <a:t>  </a:t>
            </a:r>
            <a:r>
              <a:rPr lang="fr-FR" sz="2200"/>
              <a:t>         Exporter </a:t>
            </a:r>
          </a:p>
          <a:p>
            <a:pPr lvl="2"/>
            <a:r>
              <a:rPr lang="fr-FR" sz="1800"/>
              <a:t>répondre Oui au message «Voulez-vous exporter ce document »)</a:t>
            </a:r>
          </a:p>
          <a:p>
            <a:pPr lvl="1"/>
            <a:r>
              <a:rPr lang="fr-FR" sz="2200"/>
              <a:t>Choisir le modèle « Natif » (EAD)</a:t>
            </a:r>
          </a:p>
          <a:p>
            <a:pPr lvl="1"/>
            <a:r>
              <a:rPr lang="fr-FR" sz="2200"/>
              <a:t> Valider        </a:t>
            </a:r>
          </a:p>
          <a:p>
            <a:pPr marL="0" lvl="0" indent="0">
              <a:lnSpc>
                <a:spcPct val="150000"/>
              </a:lnSpc>
              <a:buNone/>
            </a:pPr>
            <a:endParaRPr lang="fr-FR" sz="2400" b="1" i="1">
              <a:solidFill>
                <a:schemeClr val="accent6">
                  <a:lumMod val="50000"/>
                </a:schemeClr>
              </a:solidFill>
            </a:endParaRPr>
          </a:p>
        </p:txBody>
      </p:sp>
      <p:sp>
        <p:nvSpPr>
          <p:cNvPr id="4" name="Shape 299"/>
          <p:cNvSpPr>
            <a:spLocks noGrp="1"/>
          </p:cNvSpPr>
          <p:nvPr>
            <p:ph type="title"/>
          </p:nvPr>
        </p:nvSpPr>
        <p:spPr/>
        <p:txBody>
          <a:bodyPr>
            <a:normAutofit/>
          </a:bodyPr>
          <a:lstStyle/>
          <a:p>
            <a:pPr lvl="0"/>
            <a:r>
              <a:rPr lang="fr-FR"/>
              <a:t>Créer par export-import d'un document modèle (1)</a:t>
            </a:r>
          </a:p>
        </p:txBody>
      </p:sp>
      <p:pic>
        <p:nvPicPr>
          <p:cNvPr id="2" name="Shape 307">
            <a:extLst>
              <a:ext uri="{FF2B5EF4-FFF2-40B4-BE49-F238E27FC236}">
                <a16:creationId xmlns:a16="http://schemas.microsoft.com/office/drawing/2014/main" id="{B15A71E7-D3BF-C8CF-5317-961EC04C5C98}"/>
              </a:ext>
            </a:extLst>
          </p:cNvPr>
          <p:cNvPicPr/>
          <p:nvPr/>
        </p:nvPicPr>
        <p:blipFill>
          <a:blip r:embed="rId3">
            <a:alphaModFix/>
          </a:blip>
          <a:stretch/>
        </p:blipFill>
        <p:spPr bwMode="auto">
          <a:xfrm>
            <a:off x="4231411" y="1421999"/>
            <a:ext cx="288032" cy="288033"/>
          </a:xfrm>
          <a:prstGeom prst="rect">
            <a:avLst/>
          </a:prstGeom>
          <a:noFill/>
          <a:ln>
            <a:noFill/>
          </a:ln>
        </p:spPr>
      </p:pic>
      <p:sp>
        <p:nvSpPr>
          <p:cNvPr id="3" name="Rectangle : coins arrondis 2">
            <a:extLst>
              <a:ext uri="{FF2B5EF4-FFF2-40B4-BE49-F238E27FC236}">
                <a16:creationId xmlns:a16="http://schemas.microsoft.com/office/drawing/2014/main" id="{9EB00337-0643-A1FE-BDF3-2E789BD008E8}"/>
              </a:ext>
            </a:extLst>
          </p:cNvPr>
          <p:cNvSpPr>
            <a:spLocks/>
          </p:cNvSpPr>
          <p:nvPr/>
        </p:nvSpPr>
        <p:spPr>
          <a:xfrm>
            <a:off x="1041420" y="2753931"/>
            <a:ext cx="830512" cy="423700"/>
          </a:xfrm>
          <a:prstGeom prst="roundRect">
            <a:avLst/>
          </a:prstGeom>
          <a:no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1">
            <a:extLst>
              <a:ext uri="{FF2B5EF4-FFF2-40B4-BE49-F238E27FC236}">
                <a16:creationId xmlns:a16="http://schemas.microsoft.com/office/drawing/2014/main" id="{9AA2D299-F521-2852-118B-74FAA559FE4B}"/>
              </a:ext>
            </a:extLst>
          </p:cNvPr>
          <p:cNvPicPr>
            <a:picLocks noChangeAspect="1"/>
          </p:cNvPicPr>
          <p:nvPr/>
        </p:nvPicPr>
        <p:blipFill>
          <a:blip r:embed="rId4"/>
          <a:stretch/>
        </p:blipFill>
        <p:spPr bwMode="auto">
          <a:xfrm>
            <a:off x="6376528" y="897313"/>
            <a:ext cx="2422415" cy="2817016"/>
          </a:xfrm>
          <a:prstGeom prst="rect">
            <a:avLst/>
          </a:prstGeom>
          <a:effectLst>
            <a:outerShdw blurRad="50800" dist="38100" dir="13500000" algn="br" rotWithShape="0">
              <a:prstClr val="black">
                <a:alpha val="40000"/>
              </a:prstClr>
            </a:outerShdw>
          </a:effectLst>
        </p:spPr>
      </p:pic>
      <p:grpSp>
        <p:nvGrpSpPr>
          <p:cNvPr id="9" name="Groupe 8">
            <a:extLst>
              <a:ext uri="{FF2B5EF4-FFF2-40B4-BE49-F238E27FC236}">
                <a16:creationId xmlns:a16="http://schemas.microsoft.com/office/drawing/2014/main" id="{81AA14E9-B097-48DD-0D65-73E390F7F6FC}"/>
              </a:ext>
            </a:extLst>
          </p:cNvPr>
          <p:cNvGrpSpPr/>
          <p:nvPr/>
        </p:nvGrpSpPr>
        <p:grpSpPr>
          <a:xfrm>
            <a:off x="52780" y="3317132"/>
            <a:ext cx="5885134" cy="3511804"/>
            <a:chOff x="611560" y="3168981"/>
            <a:chExt cx="5419550" cy="3281937"/>
          </a:xfrm>
          <a:effectLst>
            <a:outerShdw blurRad="50800" dist="38100" dir="13500000" algn="br" rotWithShape="0">
              <a:prstClr val="black">
                <a:alpha val="40000"/>
              </a:prstClr>
            </a:outerShdw>
          </a:effectLst>
        </p:grpSpPr>
        <p:grpSp>
          <p:nvGrpSpPr>
            <p:cNvPr id="10" name="Groupe 17">
              <a:extLst>
                <a:ext uri="{FF2B5EF4-FFF2-40B4-BE49-F238E27FC236}">
                  <a16:creationId xmlns:a16="http://schemas.microsoft.com/office/drawing/2014/main" id="{5A9D08F0-8EF0-E010-8EC5-D8C0D11529BC}"/>
                </a:ext>
              </a:extLst>
            </p:cNvPr>
            <p:cNvGrpSpPr/>
            <p:nvPr/>
          </p:nvGrpSpPr>
          <p:grpSpPr bwMode="auto">
            <a:xfrm>
              <a:off x="611560" y="3168981"/>
              <a:ext cx="5419550" cy="3281937"/>
              <a:chOff x="611560" y="3024965"/>
              <a:chExt cx="5419550" cy="3281937"/>
            </a:xfrm>
          </p:grpSpPr>
          <p:pic>
            <p:nvPicPr>
              <p:cNvPr id="12" name="Image 8">
                <a:extLst>
                  <a:ext uri="{FF2B5EF4-FFF2-40B4-BE49-F238E27FC236}">
                    <a16:creationId xmlns:a16="http://schemas.microsoft.com/office/drawing/2014/main" id="{7737C1BA-6185-9414-90DD-8733C5C9D0E0}"/>
                  </a:ext>
                </a:extLst>
              </p:cNvPr>
              <p:cNvPicPr>
                <a:picLocks noChangeAspect="1"/>
              </p:cNvPicPr>
              <p:nvPr/>
            </p:nvPicPr>
            <p:blipFill>
              <a:blip r:embed="rId5"/>
              <a:srcRect t="3130" r="5942"/>
              <a:stretch/>
            </p:blipFill>
            <p:spPr bwMode="auto">
              <a:xfrm>
                <a:off x="633611" y="3032667"/>
                <a:ext cx="5397499" cy="3249083"/>
              </a:xfrm>
              <a:prstGeom prst="rect">
                <a:avLst/>
              </a:prstGeom>
            </p:spPr>
          </p:pic>
          <p:grpSp>
            <p:nvGrpSpPr>
              <p:cNvPr id="13" name="Groupe 2">
                <a:extLst>
                  <a:ext uri="{FF2B5EF4-FFF2-40B4-BE49-F238E27FC236}">
                    <a16:creationId xmlns:a16="http://schemas.microsoft.com/office/drawing/2014/main" id="{44C50290-CD92-930C-84B0-A5B6BFC9445D}"/>
                  </a:ext>
                </a:extLst>
              </p:cNvPr>
              <p:cNvGrpSpPr/>
              <p:nvPr/>
            </p:nvGrpSpPr>
            <p:grpSpPr bwMode="auto">
              <a:xfrm>
                <a:off x="611560" y="3024965"/>
                <a:ext cx="2024627" cy="3281937"/>
                <a:chOff x="626078" y="3114923"/>
                <a:chExt cx="2024627" cy="3281937"/>
              </a:xfrm>
            </p:grpSpPr>
            <p:sp>
              <p:nvSpPr>
                <p:cNvPr id="14" name="Rectangle 14">
                  <a:extLst>
                    <a:ext uri="{FF2B5EF4-FFF2-40B4-BE49-F238E27FC236}">
                      <a16:creationId xmlns:a16="http://schemas.microsoft.com/office/drawing/2014/main" id="{A2FD5A20-1825-1357-F6DB-CA52A86AB0E8}"/>
                    </a:ext>
                  </a:extLst>
                </p:cNvPr>
                <p:cNvSpPr/>
                <p:nvPr/>
              </p:nvSpPr>
              <p:spPr bwMode="auto">
                <a:xfrm>
                  <a:off x="626078" y="3114923"/>
                  <a:ext cx="1957916" cy="836083"/>
                </a:xfrm>
                <a:prstGeom prst="rect">
                  <a:avLst/>
                </a:prstGeom>
                <a:solidFill>
                  <a:schemeClr val="bg1">
                    <a:lumMod val="85000"/>
                    <a:alpha val="49999"/>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5" name="Rectangle 15">
                  <a:extLst>
                    <a:ext uri="{FF2B5EF4-FFF2-40B4-BE49-F238E27FC236}">
                      <a16:creationId xmlns:a16="http://schemas.microsoft.com/office/drawing/2014/main" id="{BF2A9E12-DD10-BED3-E1AC-C4B7F72FA23A}"/>
                    </a:ext>
                  </a:extLst>
                </p:cNvPr>
                <p:cNvSpPr/>
                <p:nvPr/>
              </p:nvSpPr>
              <p:spPr bwMode="auto">
                <a:xfrm>
                  <a:off x="734039" y="4449527"/>
                  <a:ext cx="1916666" cy="1947333"/>
                </a:xfrm>
                <a:prstGeom prst="rect">
                  <a:avLst/>
                </a:prstGeom>
                <a:solidFill>
                  <a:schemeClr val="bg1">
                    <a:lumMod val="85000"/>
                    <a:alpha val="49999"/>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6" name="Ellipse 16">
                  <a:extLst>
                    <a:ext uri="{FF2B5EF4-FFF2-40B4-BE49-F238E27FC236}">
                      <a16:creationId xmlns:a16="http://schemas.microsoft.com/office/drawing/2014/main" id="{B7D2E334-D115-B651-A924-93215A1B8C9E}"/>
                    </a:ext>
                  </a:extLst>
                </p:cNvPr>
                <p:cNvSpPr/>
                <p:nvPr/>
              </p:nvSpPr>
              <p:spPr bwMode="auto">
                <a:xfrm>
                  <a:off x="858911" y="3878791"/>
                  <a:ext cx="444499" cy="306916"/>
                </a:xfrm>
                <a:prstGeom prst="ellipse">
                  <a:avLst/>
                </a:prstGeom>
                <a:noFill/>
                <a:ln w="25400" cap="flat" cmpd="sng" algn="ctr">
                  <a:solidFill>
                    <a:srgbClr val="FF0000"/>
                  </a:solidFill>
                  <a:prstDash val="soli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grpSp>
        </p:grpSp>
        <p:sp>
          <p:nvSpPr>
            <p:cNvPr id="11" name="Rectangle à coins arrondis 18">
              <a:extLst>
                <a:ext uri="{FF2B5EF4-FFF2-40B4-BE49-F238E27FC236}">
                  <a16:creationId xmlns:a16="http://schemas.microsoft.com/office/drawing/2014/main" id="{43E31EC9-1E76-97A8-379F-9FA53BC75D8E}"/>
                </a:ext>
              </a:extLst>
            </p:cNvPr>
            <p:cNvSpPr/>
            <p:nvPr/>
          </p:nvSpPr>
          <p:spPr bwMode="auto">
            <a:xfrm>
              <a:off x="4067944" y="5881687"/>
              <a:ext cx="1080120" cy="415395"/>
            </a:xfrm>
            <a:prstGeom prst="roundRect">
              <a:avLst>
                <a:gd name="adj" fmla="val 16667"/>
              </a:avLst>
            </a:prstGeom>
            <a:noFill/>
            <a:ln>
              <a:solidFill>
                <a:srgbClr val="FF000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sp>
        <p:nvSpPr>
          <p:cNvPr id="17" name="Rectangle : coins arrondis 16">
            <a:extLst>
              <a:ext uri="{FF2B5EF4-FFF2-40B4-BE49-F238E27FC236}">
                <a16:creationId xmlns:a16="http://schemas.microsoft.com/office/drawing/2014/main" id="{038CA16E-776F-C6EF-24E8-E4663AFB3B03}"/>
              </a:ext>
            </a:extLst>
          </p:cNvPr>
          <p:cNvSpPr/>
          <p:nvPr/>
        </p:nvSpPr>
        <p:spPr>
          <a:xfrm>
            <a:off x="2805859" y="4155652"/>
            <a:ext cx="444499" cy="306916"/>
          </a:xfrm>
          <a:prstGeom prst="roundRect">
            <a:avLst/>
          </a:prstGeom>
          <a:noFill/>
          <a:ln w="31750">
            <a:solidFill>
              <a:srgbClr val="FF0000"/>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Shape 300">
            <a:extLst>
              <a:ext uri="{FF2B5EF4-FFF2-40B4-BE49-F238E27FC236}">
                <a16:creationId xmlns:a16="http://schemas.microsoft.com/office/drawing/2014/main" id="{F94E331F-C6DC-B600-3B6A-E21FF574F1BB}"/>
              </a:ext>
            </a:extLst>
          </p:cNvPr>
          <p:cNvSpPr txBox="1">
            <a:spLocks/>
          </p:cNvSpPr>
          <p:nvPr/>
        </p:nvSpPr>
        <p:spPr bwMode="auto">
          <a:xfrm>
            <a:off x="5605969" y="3866587"/>
            <a:ext cx="3485251" cy="2546161"/>
          </a:xfrm>
          <a:prstGeom prst="rect">
            <a:avLst/>
          </a:prstGeom>
        </p:spPr>
        <p:txBody>
          <a:bodyPr vert="horz" lIns="72000" tIns="45720" rIns="91440" bIns="45720" rtlCol="0">
            <a:no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lnSpc>
                <a:spcPct val="150000"/>
              </a:lnSpc>
            </a:pPr>
            <a:r>
              <a:rPr lang="fr-FR" sz="2200"/>
              <a:t>Ignorer le champ  « Filtre »</a:t>
            </a:r>
          </a:p>
          <a:p>
            <a:pPr lvl="1"/>
            <a:r>
              <a:rPr lang="fr-FR" sz="2200"/>
              <a:t>Le champs </a:t>
            </a:r>
            <a:r>
              <a:rPr lang="fr-FR" sz="2200" b="1">
                <a:solidFill>
                  <a:srgbClr val="F79646"/>
                </a:solidFill>
              </a:rPr>
              <a:t>clé</a:t>
            </a:r>
            <a:r>
              <a:rPr lang="fr-FR" sz="2200"/>
              <a:t> reprend le n° du document EAD exporté : il figure automatiquement dans le nom du fichier exporté</a:t>
            </a:r>
          </a:p>
        </p:txBody>
      </p:sp>
      <p:sp>
        <p:nvSpPr>
          <p:cNvPr id="19" name="Rectangle : coins arrondis 18">
            <a:extLst>
              <a:ext uri="{FF2B5EF4-FFF2-40B4-BE49-F238E27FC236}">
                <a16:creationId xmlns:a16="http://schemas.microsoft.com/office/drawing/2014/main" id="{82E5E56A-4760-326F-C8AD-00EDD36DE72C}"/>
              </a:ext>
            </a:extLst>
          </p:cNvPr>
          <p:cNvSpPr/>
          <p:nvPr/>
        </p:nvSpPr>
        <p:spPr>
          <a:xfrm>
            <a:off x="2460847" y="5611943"/>
            <a:ext cx="567261" cy="604851"/>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space réservé du numéro de diapositive 2">
            <a:extLst>
              <a:ext uri="{FF2B5EF4-FFF2-40B4-BE49-F238E27FC236}">
                <a16:creationId xmlns:a16="http://schemas.microsoft.com/office/drawing/2014/main" id="{4A4CD95D-1445-2737-B8E4-CFFE5C41DFC8}"/>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35</a:t>
            </a:fld>
            <a:endParaRPr lang="fr-FR"/>
          </a:p>
        </p:txBody>
      </p:sp>
    </p:spTree>
    <p:extLst>
      <p:ext uri="{BB962C8B-B14F-4D97-AF65-F5344CB8AC3E}">
        <p14:creationId xmlns:p14="http://schemas.microsoft.com/office/powerpoint/2010/main" val="4047550681"/>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300"/>
          <p:cNvSpPr>
            <a:spLocks noGrp="1"/>
          </p:cNvSpPr>
          <p:nvPr>
            <p:ph type="body" idx="1"/>
          </p:nvPr>
        </p:nvSpPr>
        <p:spPr>
          <a:xfrm>
            <a:off x="429040" y="617650"/>
            <a:ext cx="8229600" cy="2588615"/>
          </a:xfrm>
        </p:spPr>
        <p:txBody>
          <a:bodyPr>
            <a:normAutofit/>
          </a:bodyPr>
          <a:lstStyle/>
          <a:p>
            <a:pPr lvl="0">
              <a:lnSpc>
                <a:spcPct val="150000"/>
              </a:lnSpc>
            </a:pPr>
            <a:r>
              <a:rPr lang="fr-FR"/>
              <a:t>1.Enregistrer le fichier exporté </a:t>
            </a:r>
          </a:p>
          <a:p>
            <a:pPr lvl="1"/>
            <a:r>
              <a:rPr lang="fr-FR" sz="2200"/>
              <a:t> Enregistrer le fichier au format .xml (par ex. sur le bureau) </a:t>
            </a:r>
          </a:p>
          <a:p>
            <a:pPr marL="342900" lvl="1" indent="0">
              <a:buNone/>
            </a:pPr>
            <a:endParaRPr lang="fr-FR"/>
          </a:p>
          <a:p>
            <a:r>
              <a:rPr lang="fr-FR"/>
              <a:t>2.Créer un nouveau document par import</a:t>
            </a:r>
          </a:p>
          <a:p>
            <a:pPr marL="0" lvl="0" indent="0">
              <a:lnSpc>
                <a:spcPct val="150000"/>
              </a:lnSpc>
              <a:buNone/>
            </a:pPr>
            <a:r>
              <a:rPr lang="fr-FR" sz="2400" b="1" i="1">
                <a:solidFill>
                  <a:schemeClr val="accent6">
                    <a:lumMod val="50000"/>
                  </a:schemeClr>
                </a:solidFill>
              </a:rPr>
              <a:t>;</a:t>
            </a:r>
          </a:p>
        </p:txBody>
      </p:sp>
      <p:sp>
        <p:nvSpPr>
          <p:cNvPr id="4" name="Shape 299"/>
          <p:cNvSpPr>
            <a:spLocks noGrp="1"/>
          </p:cNvSpPr>
          <p:nvPr>
            <p:ph type="title"/>
          </p:nvPr>
        </p:nvSpPr>
        <p:spPr/>
        <p:txBody>
          <a:bodyPr>
            <a:normAutofit/>
          </a:bodyPr>
          <a:lstStyle/>
          <a:p>
            <a:pPr lvl="0"/>
            <a:r>
              <a:rPr lang="fr-FR"/>
              <a:t>Créer par export-import d'un document modèle (2)</a:t>
            </a:r>
          </a:p>
        </p:txBody>
      </p:sp>
      <p:sp>
        <p:nvSpPr>
          <p:cNvPr id="18" name="Shape 300">
            <a:extLst>
              <a:ext uri="{FF2B5EF4-FFF2-40B4-BE49-F238E27FC236}">
                <a16:creationId xmlns:a16="http://schemas.microsoft.com/office/drawing/2014/main" id="{F94E331F-C6DC-B600-3B6A-E21FF574F1BB}"/>
              </a:ext>
            </a:extLst>
          </p:cNvPr>
          <p:cNvSpPr txBox="1">
            <a:spLocks/>
          </p:cNvSpPr>
          <p:nvPr/>
        </p:nvSpPr>
        <p:spPr bwMode="auto">
          <a:xfrm>
            <a:off x="1907901" y="2778629"/>
            <a:ext cx="7236099" cy="484329"/>
          </a:xfrm>
          <a:prstGeom prst="rect">
            <a:avLst/>
          </a:prstGeom>
        </p:spPr>
        <p:txBody>
          <a:bodyPr vert="horz" lIns="72000" tIns="45720" rIns="91440" bIns="45720" rtlCol="0">
            <a:no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r>
              <a:rPr lang="fr-FR" sz="2200"/>
              <a:t>Clic droit à la racine </a:t>
            </a:r>
            <a:r>
              <a:rPr lang="fr-FR" sz="2200">
                <a:solidFill>
                  <a:srgbClr val="EC6839"/>
                </a:solidFill>
                <a:sym typeface="Wingdings" panose="05000000000000000000" pitchFamily="2" charset="2"/>
              </a:rPr>
              <a:t> </a:t>
            </a:r>
            <a:r>
              <a:rPr lang="fr-FR" sz="2200"/>
              <a:t>Document EAD </a:t>
            </a:r>
            <a:r>
              <a:rPr lang="fr-FR" sz="2200">
                <a:solidFill>
                  <a:srgbClr val="EC6839"/>
                </a:solidFill>
                <a:sym typeface="Wingdings" panose="05000000000000000000" pitchFamily="2" charset="2"/>
              </a:rPr>
              <a:t></a:t>
            </a:r>
            <a:r>
              <a:rPr lang="fr-FR" sz="2200"/>
              <a:t> Nouveau Document EAD</a:t>
            </a:r>
          </a:p>
        </p:txBody>
      </p:sp>
      <p:pic>
        <p:nvPicPr>
          <p:cNvPr id="27" name="Image 2">
            <a:extLst>
              <a:ext uri="{FF2B5EF4-FFF2-40B4-BE49-F238E27FC236}">
                <a16:creationId xmlns:a16="http://schemas.microsoft.com/office/drawing/2014/main" id="{40F36091-CA59-25D5-E1EF-E74723A15B2E}"/>
              </a:ext>
            </a:extLst>
          </p:cNvPr>
          <p:cNvPicPr>
            <a:picLocks noChangeAspect="1"/>
          </p:cNvPicPr>
          <p:nvPr/>
        </p:nvPicPr>
        <p:blipFill>
          <a:blip r:embed="rId3"/>
          <a:stretch/>
        </p:blipFill>
        <p:spPr bwMode="auto">
          <a:xfrm>
            <a:off x="132317" y="2456361"/>
            <a:ext cx="2107501" cy="1718824"/>
          </a:xfrm>
          <a:prstGeom prst="rect">
            <a:avLst/>
          </a:prstGeom>
          <a:effectLst>
            <a:outerShdw blurRad="50800" dist="38100" dir="13500000" algn="br" rotWithShape="0">
              <a:prstClr val="black">
                <a:alpha val="40000"/>
              </a:prstClr>
            </a:outerShdw>
          </a:effectLst>
        </p:spPr>
      </p:pic>
      <p:grpSp>
        <p:nvGrpSpPr>
          <p:cNvPr id="22" name="Groupe 21">
            <a:extLst>
              <a:ext uri="{FF2B5EF4-FFF2-40B4-BE49-F238E27FC236}">
                <a16:creationId xmlns:a16="http://schemas.microsoft.com/office/drawing/2014/main" id="{C882C345-D70B-D79D-F945-0007D08A2EC8}"/>
              </a:ext>
            </a:extLst>
          </p:cNvPr>
          <p:cNvGrpSpPr/>
          <p:nvPr/>
        </p:nvGrpSpPr>
        <p:grpSpPr>
          <a:xfrm>
            <a:off x="1445296" y="3467912"/>
            <a:ext cx="2819399" cy="3377526"/>
            <a:chOff x="251520" y="2915572"/>
            <a:chExt cx="2819399" cy="3377526"/>
          </a:xfrm>
          <a:effectLst>
            <a:outerShdw blurRad="50800" dist="38100" dir="13500000" algn="br" rotWithShape="0">
              <a:prstClr val="black">
                <a:alpha val="40000"/>
              </a:prstClr>
            </a:outerShdw>
          </a:effectLst>
        </p:grpSpPr>
        <p:pic>
          <p:nvPicPr>
            <p:cNvPr id="23" name="Image 22">
              <a:extLst>
                <a:ext uri="{FF2B5EF4-FFF2-40B4-BE49-F238E27FC236}">
                  <a16:creationId xmlns:a16="http://schemas.microsoft.com/office/drawing/2014/main" id="{7BDBEF28-D465-2763-8914-5A3B8A4E3BEF}"/>
                </a:ext>
              </a:extLst>
            </p:cNvPr>
            <p:cNvPicPr>
              <a:picLocks noChangeAspect="1"/>
            </p:cNvPicPr>
            <p:nvPr/>
          </p:nvPicPr>
          <p:blipFill>
            <a:blip r:embed="rId4"/>
            <a:stretch/>
          </p:blipFill>
          <p:spPr bwMode="auto">
            <a:xfrm>
              <a:off x="251520" y="2915572"/>
              <a:ext cx="2819399" cy="3343275"/>
            </a:xfrm>
            <a:prstGeom prst="rect">
              <a:avLst/>
            </a:prstGeom>
          </p:spPr>
        </p:pic>
        <p:sp>
          <p:nvSpPr>
            <p:cNvPr id="26" name="Rectangle à coins arrondis 14">
              <a:extLst>
                <a:ext uri="{FF2B5EF4-FFF2-40B4-BE49-F238E27FC236}">
                  <a16:creationId xmlns:a16="http://schemas.microsoft.com/office/drawing/2014/main" id="{33BDC3E7-A4F2-9422-1C6D-6337DCDEB5ED}"/>
                </a:ext>
              </a:extLst>
            </p:cNvPr>
            <p:cNvSpPr/>
            <p:nvPr/>
          </p:nvSpPr>
          <p:spPr bwMode="auto">
            <a:xfrm>
              <a:off x="1691680" y="5877703"/>
              <a:ext cx="1080120" cy="415395"/>
            </a:xfrm>
            <a:prstGeom prst="roundRect">
              <a:avLst>
                <a:gd name="adj" fmla="val 16667"/>
              </a:avLst>
            </a:prstGeom>
            <a:noFill/>
            <a:ln>
              <a:solidFill>
                <a:srgbClr val="FF000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sp>
        <p:nvSpPr>
          <p:cNvPr id="28" name="Shape 300">
            <a:extLst>
              <a:ext uri="{FF2B5EF4-FFF2-40B4-BE49-F238E27FC236}">
                <a16:creationId xmlns:a16="http://schemas.microsoft.com/office/drawing/2014/main" id="{03C20214-59D8-7995-B059-A3B13EE3287D}"/>
              </a:ext>
            </a:extLst>
          </p:cNvPr>
          <p:cNvSpPr txBox="1">
            <a:spLocks/>
          </p:cNvSpPr>
          <p:nvPr/>
        </p:nvSpPr>
        <p:spPr bwMode="auto">
          <a:xfrm>
            <a:off x="4543840" y="3806329"/>
            <a:ext cx="4484939" cy="2588615"/>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42900" lvl="1" indent="0">
              <a:buNone/>
            </a:pPr>
            <a:endParaRPr lang="fr-FR"/>
          </a:p>
          <a:p>
            <a:pPr lvl="1"/>
            <a:r>
              <a:rPr lang="fr-FR"/>
              <a:t> </a:t>
            </a:r>
            <a:r>
              <a:rPr lang="fr-FR" sz="2200"/>
              <a:t>Sélectionner le fichier précédemment exporté en cliquant sur les   ... </a:t>
            </a:r>
          </a:p>
          <a:p>
            <a:pPr lvl="2"/>
            <a:r>
              <a:rPr lang="fr-FR"/>
              <a:t> </a:t>
            </a:r>
            <a:r>
              <a:rPr lang="fr-FR" sz="1800"/>
              <a:t>Les balises par défaut disparaissent alors de l’encart</a:t>
            </a:r>
          </a:p>
          <a:p>
            <a:pPr lvl="1"/>
            <a:r>
              <a:rPr lang="fr-FR" sz="2200"/>
              <a:t> Valider </a:t>
            </a:r>
          </a:p>
        </p:txBody>
      </p:sp>
      <p:sp>
        <p:nvSpPr>
          <p:cNvPr id="29" name="Rectangle : coins arrondis 28">
            <a:extLst>
              <a:ext uri="{FF2B5EF4-FFF2-40B4-BE49-F238E27FC236}">
                <a16:creationId xmlns:a16="http://schemas.microsoft.com/office/drawing/2014/main" id="{52988034-15B4-572C-9DB9-2D2EB0C15F43}"/>
              </a:ext>
            </a:extLst>
          </p:cNvPr>
          <p:cNvSpPr>
            <a:spLocks/>
          </p:cNvSpPr>
          <p:nvPr/>
        </p:nvSpPr>
        <p:spPr bwMode="auto">
          <a:xfrm>
            <a:off x="5899650" y="4944787"/>
            <a:ext cx="416711" cy="367715"/>
          </a:xfrm>
          <a:prstGeom prst="roundRect">
            <a:avLst/>
          </a:prstGeom>
          <a:no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Rectangle : coins arrondis 31">
            <a:extLst>
              <a:ext uri="{FF2B5EF4-FFF2-40B4-BE49-F238E27FC236}">
                <a16:creationId xmlns:a16="http://schemas.microsoft.com/office/drawing/2014/main" id="{1F6CF1C1-F1F8-3C9B-77F4-A36DCF9050B6}"/>
              </a:ext>
            </a:extLst>
          </p:cNvPr>
          <p:cNvSpPr/>
          <p:nvPr/>
        </p:nvSpPr>
        <p:spPr>
          <a:xfrm>
            <a:off x="1614791" y="4747098"/>
            <a:ext cx="2350785" cy="1382385"/>
          </a:xfrm>
          <a:prstGeom prst="roundRect">
            <a:avLst/>
          </a:prstGeom>
          <a:noFill/>
          <a:ln w="25400">
            <a:solidFill>
              <a:srgbClr val="F796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1" name="Connecteur droit avec flèche 30">
            <a:extLst>
              <a:ext uri="{FF2B5EF4-FFF2-40B4-BE49-F238E27FC236}">
                <a16:creationId xmlns:a16="http://schemas.microsoft.com/office/drawing/2014/main" id="{11FF73A7-F50A-5568-02A9-758862BF5B7C}"/>
              </a:ext>
            </a:extLst>
          </p:cNvPr>
          <p:cNvCxnSpPr>
            <a:cxnSpLocks/>
            <a:endCxn id="32" idx="3"/>
          </p:cNvCxnSpPr>
          <p:nvPr/>
        </p:nvCxnSpPr>
        <p:spPr>
          <a:xfrm flipH="1" flipV="1">
            <a:off x="3965576" y="5438291"/>
            <a:ext cx="1243592" cy="21139"/>
          </a:xfrm>
          <a:prstGeom prst="straightConnector1">
            <a:avLst/>
          </a:prstGeom>
          <a:ln>
            <a:solidFill>
              <a:srgbClr val="F79646"/>
            </a:solidFill>
            <a:tailEnd type="triangle" w="lg" len="lg"/>
          </a:ln>
        </p:spPr>
        <p:style>
          <a:lnRef idx="2">
            <a:schemeClr val="accent1"/>
          </a:lnRef>
          <a:fillRef idx="0">
            <a:schemeClr val="accent1"/>
          </a:fillRef>
          <a:effectRef idx="1">
            <a:schemeClr val="accent1"/>
          </a:effectRef>
          <a:fontRef idx="minor">
            <a:schemeClr val="tx1"/>
          </a:fontRef>
        </p:style>
      </p:cxnSp>
      <p:sp>
        <p:nvSpPr>
          <p:cNvPr id="34" name="Rectangle : coins arrondis 33">
            <a:extLst>
              <a:ext uri="{FF2B5EF4-FFF2-40B4-BE49-F238E27FC236}">
                <a16:creationId xmlns:a16="http://schemas.microsoft.com/office/drawing/2014/main" id="{722DA832-A2D0-D98B-6F07-8A5F6390FE17}"/>
              </a:ext>
            </a:extLst>
          </p:cNvPr>
          <p:cNvSpPr>
            <a:spLocks/>
          </p:cNvSpPr>
          <p:nvPr/>
        </p:nvSpPr>
        <p:spPr bwMode="auto">
          <a:xfrm>
            <a:off x="5135264" y="5864633"/>
            <a:ext cx="920449" cy="421848"/>
          </a:xfrm>
          <a:prstGeom prst="roundRect">
            <a:avLst/>
          </a:prstGeom>
          <a:no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Espace réservé du numéro de diapositive 2">
            <a:extLst>
              <a:ext uri="{FF2B5EF4-FFF2-40B4-BE49-F238E27FC236}">
                <a16:creationId xmlns:a16="http://schemas.microsoft.com/office/drawing/2014/main" id="{26347F5F-FB64-2C61-9B82-96D6D3AE5A94}"/>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36</a:t>
            </a:fld>
            <a:endParaRPr lang="fr-FR"/>
          </a:p>
        </p:txBody>
      </p:sp>
      <p:sp>
        <p:nvSpPr>
          <p:cNvPr id="3" name="Rectangle à coins arrondis 14">
            <a:extLst>
              <a:ext uri="{FF2B5EF4-FFF2-40B4-BE49-F238E27FC236}">
                <a16:creationId xmlns:a16="http://schemas.microsoft.com/office/drawing/2014/main" id="{CCD44B40-7FA5-6843-A685-ADC94D8CA139}"/>
              </a:ext>
            </a:extLst>
          </p:cNvPr>
          <p:cNvSpPr/>
          <p:nvPr/>
        </p:nvSpPr>
        <p:spPr bwMode="auto">
          <a:xfrm>
            <a:off x="3463720" y="4091395"/>
            <a:ext cx="612169" cy="394056"/>
          </a:xfrm>
          <a:prstGeom prst="roundRect">
            <a:avLst>
              <a:gd name="adj" fmla="val 16667"/>
            </a:avLst>
          </a:prstGeom>
          <a:noFill/>
          <a:ln>
            <a:solidFill>
              <a:srgbClr val="FF000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6" name="Espace réservé du pied de page 3">
            <a:extLst>
              <a:ext uri="{FF2B5EF4-FFF2-40B4-BE49-F238E27FC236}">
                <a16:creationId xmlns:a16="http://schemas.microsoft.com/office/drawing/2014/main" id="{B43682E8-2E92-ABD4-69F0-CA0E7F038E1B}"/>
              </a:ext>
            </a:extLst>
          </p:cNvPr>
          <p:cNvSpPr txBox="1">
            <a:spLocks/>
          </p:cNvSpPr>
          <p:nvPr/>
        </p:nvSpPr>
        <p:spPr bwMode="auto">
          <a:xfrm>
            <a:off x="4166386" y="6286481"/>
            <a:ext cx="4736950" cy="427620"/>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Mémo nommage : </a:t>
            </a:r>
            <a:r>
              <a:rPr lang="fr-FR" sz="1050" i="1">
                <a:solidFill>
                  <a:schemeClr val="tx2"/>
                </a:solidFill>
                <a:latin typeface="Arial Narrow" panose="020B0606020202030204" pitchFamily="34" charset="0"/>
              </a:rPr>
              <a:t>https://documentation.abes.fr/aidecalames/ressources/memos/nommage_document_EAD.pdf</a:t>
            </a:r>
            <a:endParaRPr lang="fr-FR" sz="1050"/>
          </a:p>
        </p:txBody>
      </p:sp>
    </p:spTree>
    <p:extLst>
      <p:ext uri="{BB962C8B-B14F-4D97-AF65-F5344CB8AC3E}">
        <p14:creationId xmlns:p14="http://schemas.microsoft.com/office/powerpoint/2010/main" val="2288332235"/>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306"/>
          <p:cNvSpPr>
            <a:spLocks noGrp="1"/>
          </p:cNvSpPr>
          <p:nvPr>
            <p:ph type="body" idx="1"/>
          </p:nvPr>
        </p:nvSpPr>
        <p:spPr>
          <a:xfrm>
            <a:off x="260627" y="1097086"/>
            <a:ext cx="4594596" cy="2966874"/>
          </a:xfrm>
        </p:spPr>
        <p:txBody>
          <a:bodyPr/>
          <a:lstStyle/>
          <a:p>
            <a:pPr lvl="0"/>
            <a:r>
              <a:rPr lang="fr-FR"/>
              <a:t>Fonction « Importer » pour écraser un fichier F existant dans Calames</a:t>
            </a:r>
          </a:p>
          <a:p>
            <a:pPr lvl="1"/>
            <a:r>
              <a:rPr lang="fr-FR" sz="2400"/>
              <a:t> Clic droit sur un fichier (désigné par F )  </a:t>
            </a:r>
            <a:r>
              <a:rPr lang="fr-FR" sz="2400">
                <a:solidFill>
                  <a:srgbClr val="EC6839"/>
                </a:solidFill>
                <a:sym typeface="Wingdings" panose="05000000000000000000" pitchFamily="2" charset="2"/>
              </a:rPr>
              <a:t></a:t>
            </a:r>
            <a:r>
              <a:rPr lang="fr-FR" sz="2400">
                <a:sym typeface="Wingdings" panose="05000000000000000000" pitchFamily="2" charset="2"/>
              </a:rPr>
              <a:t> </a:t>
            </a:r>
            <a:r>
              <a:rPr lang="fr-FR" sz="2400"/>
              <a:t>Gestion </a:t>
            </a:r>
            <a:r>
              <a:rPr lang="fr-FR" sz="2400">
                <a:solidFill>
                  <a:srgbClr val="EC6839"/>
                </a:solidFill>
                <a:sym typeface="Wingdings" panose="05000000000000000000" pitchFamily="2" charset="2"/>
              </a:rPr>
              <a:t></a:t>
            </a:r>
            <a:r>
              <a:rPr lang="fr-FR" sz="2400">
                <a:sym typeface="Wingdings" panose="05000000000000000000" pitchFamily="2" charset="2"/>
              </a:rPr>
              <a:t> </a:t>
            </a:r>
            <a:r>
              <a:rPr lang="fr-FR" sz="2400"/>
              <a:t>Importer  </a:t>
            </a:r>
          </a:p>
          <a:p>
            <a:pPr lvl="1"/>
            <a:endParaRPr lang="fr-FR"/>
          </a:p>
          <a:p>
            <a:pPr lvl="1"/>
            <a:endParaRPr lang="fr-FR"/>
          </a:p>
          <a:p>
            <a:pPr lvl="2"/>
            <a:endParaRPr lang="fr-FR"/>
          </a:p>
        </p:txBody>
      </p:sp>
      <p:sp>
        <p:nvSpPr>
          <p:cNvPr id="8" name="Espace réservé du pied de page 3"/>
          <p:cNvSpPr>
            <a:spLocks noGrp="1"/>
          </p:cNvSpPr>
          <p:nvPr>
            <p:ph type="ftr" idx="11"/>
          </p:nvPr>
        </p:nvSpPr>
        <p:spPr>
          <a:xfrm>
            <a:off x="706677" y="6343387"/>
            <a:ext cx="7337500" cy="365125"/>
          </a:xfrm>
        </p:spPr>
        <p:txBody>
          <a:bodyPr/>
          <a:lstStyle/>
          <a:p>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https://documentation.abes.fr/aidecalames/manueloutildecatalogage/index.html#RemplacerParImportFichier</a:t>
            </a:r>
          </a:p>
        </p:txBody>
      </p:sp>
      <p:sp>
        <p:nvSpPr>
          <p:cNvPr id="4" name="Shape 305"/>
          <p:cNvSpPr>
            <a:spLocks noGrp="1"/>
          </p:cNvSpPr>
          <p:nvPr>
            <p:ph type="title"/>
          </p:nvPr>
        </p:nvSpPr>
        <p:spPr/>
        <p:txBody>
          <a:bodyPr/>
          <a:lstStyle/>
          <a:p>
            <a:r>
              <a:rPr lang="fr-FR"/>
              <a:t>Remplacer par import</a:t>
            </a:r>
          </a:p>
        </p:txBody>
      </p:sp>
      <p:pic>
        <p:nvPicPr>
          <p:cNvPr id="2" name="Image 3">
            <a:extLst>
              <a:ext uri="{FF2B5EF4-FFF2-40B4-BE49-F238E27FC236}">
                <a16:creationId xmlns:a16="http://schemas.microsoft.com/office/drawing/2014/main" id="{D75F5E2F-AFDF-CAD0-197F-8407A063204E}"/>
              </a:ext>
            </a:extLst>
          </p:cNvPr>
          <p:cNvPicPr>
            <a:picLocks noChangeAspect="1"/>
          </p:cNvPicPr>
          <p:nvPr/>
        </p:nvPicPr>
        <p:blipFill>
          <a:blip r:embed="rId3"/>
          <a:srcRect l="13993" t="25105" r="56376" b="40928"/>
          <a:stretch/>
        </p:blipFill>
        <p:spPr bwMode="auto">
          <a:xfrm>
            <a:off x="4780224" y="807545"/>
            <a:ext cx="4420451" cy="2824176"/>
          </a:xfrm>
          <a:prstGeom prst="rect">
            <a:avLst/>
          </a:prstGeom>
          <a:ln>
            <a:noFill/>
          </a:ln>
          <a:effectLst>
            <a:outerShdw blurRad="50800" dist="38100" dir="13500000" algn="br" rotWithShape="0">
              <a:prstClr val="black">
                <a:alpha val="40000"/>
              </a:prstClr>
            </a:outerShdw>
          </a:effectLst>
        </p:spPr>
      </p:pic>
      <p:sp>
        <p:nvSpPr>
          <p:cNvPr id="3" name="Shape 306">
            <a:extLst>
              <a:ext uri="{FF2B5EF4-FFF2-40B4-BE49-F238E27FC236}">
                <a16:creationId xmlns:a16="http://schemas.microsoft.com/office/drawing/2014/main" id="{4F578161-6847-416B-55FF-DDCE51526E1C}"/>
              </a:ext>
            </a:extLst>
          </p:cNvPr>
          <p:cNvSpPr txBox="1">
            <a:spLocks/>
          </p:cNvSpPr>
          <p:nvPr/>
        </p:nvSpPr>
        <p:spPr bwMode="auto">
          <a:xfrm>
            <a:off x="260627" y="3718541"/>
            <a:ext cx="8229600" cy="5282157"/>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r>
              <a:rPr lang="fr-FR" sz="2200"/>
              <a:t>Permet de remplacer le </a:t>
            </a:r>
            <a:r>
              <a:rPr lang="fr-FR" sz="2200" b="1">
                <a:solidFill>
                  <a:srgbClr val="F79646"/>
                </a:solidFill>
              </a:rPr>
              <a:t>contenu EAD </a:t>
            </a:r>
            <a:r>
              <a:rPr lang="fr-FR" sz="2200"/>
              <a:t>du fichier F par le contenu EAD du fichier importé</a:t>
            </a:r>
          </a:p>
          <a:p>
            <a:pPr lvl="1"/>
            <a:r>
              <a:rPr lang="fr-FR" sz="2200"/>
              <a:t>tout en conservant les </a:t>
            </a:r>
            <a:r>
              <a:rPr lang="fr-FR" sz="2200" b="1">
                <a:solidFill>
                  <a:srgbClr val="F79646"/>
                </a:solidFill>
              </a:rPr>
              <a:t>propriétés du fichier F </a:t>
            </a:r>
            <a:r>
              <a:rPr lang="fr-FR" sz="2200"/>
              <a:t>: données hors EAD comme l’intitulé, l’identifiant système, les droits, etc.</a:t>
            </a:r>
          </a:p>
          <a:p>
            <a:pPr lvl="1"/>
            <a:r>
              <a:rPr lang="fr-FR" sz="2200"/>
              <a:t>Attention à l’encodage des caractères et à la compatibilité du fichier à importer</a:t>
            </a:r>
          </a:p>
          <a:p>
            <a:pPr lvl="2"/>
            <a:endParaRPr lang="fr-FR"/>
          </a:p>
        </p:txBody>
      </p:sp>
      <p:sp>
        <p:nvSpPr>
          <p:cNvPr id="6" name="Espace réservé du numéro de diapositive 2">
            <a:extLst>
              <a:ext uri="{FF2B5EF4-FFF2-40B4-BE49-F238E27FC236}">
                <a16:creationId xmlns:a16="http://schemas.microsoft.com/office/drawing/2014/main" id="{297EDDE2-2476-ABB4-1D9D-D6C88581D24D}"/>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37</a:t>
            </a:fld>
            <a:endParaRPr lang="fr-FR"/>
          </a:p>
        </p:txBody>
      </p:sp>
    </p:spTree>
    <p:extLst>
      <p:ext uri="{BB962C8B-B14F-4D97-AF65-F5344CB8AC3E}">
        <p14:creationId xmlns:p14="http://schemas.microsoft.com/office/powerpoint/2010/main" val="1303703957"/>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4" name="Image 33">
            <a:extLst>
              <a:ext uri="{FF2B5EF4-FFF2-40B4-BE49-F238E27FC236}">
                <a16:creationId xmlns:a16="http://schemas.microsoft.com/office/drawing/2014/main" id="{58B1FB3D-BA8D-D593-EF18-4F1A8BD1C2F3}"/>
              </a:ext>
            </a:extLst>
          </p:cNvPr>
          <p:cNvPicPr>
            <a:picLocks noChangeAspect="1"/>
          </p:cNvPicPr>
          <p:nvPr/>
        </p:nvPicPr>
        <p:blipFill rotWithShape="1">
          <a:blip r:embed="rId3"/>
          <a:srcRect l="422" t="474" r="1565" b="1588"/>
          <a:stretch/>
        </p:blipFill>
        <p:spPr>
          <a:xfrm>
            <a:off x="3882914" y="1737183"/>
            <a:ext cx="5012259" cy="4793157"/>
          </a:xfrm>
          <a:prstGeom prst="rect">
            <a:avLst/>
          </a:prstGeom>
          <a:effectLst>
            <a:outerShdw blurRad="50800" dist="38100" dir="13500000" algn="br" rotWithShape="0">
              <a:prstClr val="black">
                <a:alpha val="40000"/>
              </a:prstClr>
            </a:outerShdw>
          </a:effectLst>
        </p:spPr>
      </p:pic>
      <p:sp>
        <p:nvSpPr>
          <p:cNvPr id="4" name="Shape 324"/>
          <p:cNvSpPr>
            <a:spLocks noGrp="1"/>
          </p:cNvSpPr>
          <p:nvPr>
            <p:ph type="title"/>
          </p:nvPr>
        </p:nvSpPr>
        <p:spPr bwMode="auto">
          <a:xfrm>
            <a:off x="504056" y="209354"/>
            <a:ext cx="7527836" cy="526296"/>
          </a:xfrm>
          <a:prstGeom prst="rect">
            <a:avLst/>
          </a:prstGeom>
          <a:noFill/>
          <a:ln>
            <a:noFill/>
          </a:ln>
        </p:spPr>
        <p:txBody>
          <a:bodyPr lIns="91425" tIns="45700" rIns="91425" bIns="45700" anchor="t" anchorCtr="0">
            <a:noAutofit/>
          </a:bodyPr>
          <a:lstStyle/>
          <a:p>
            <a:pPr marL="0" marR="0" lvl="0" indent="0">
              <a:spcBef>
                <a:spcPts val="0"/>
              </a:spcBef>
              <a:spcAft>
                <a:spcPts val="0"/>
              </a:spcAft>
              <a:buSzPct val="25000"/>
              <a:defRPr/>
            </a:pPr>
            <a:r>
              <a:rPr lang="fr-FR">
                <a:ea typeface="Verdana"/>
                <a:cs typeface="Verdana"/>
              </a:rPr>
              <a:t>Noms et propriétés des fichiers EAD</a:t>
            </a:r>
            <a:endParaRPr>
              <a:ea typeface="Verdana"/>
              <a:cs typeface="Verdana"/>
            </a:endParaRPr>
          </a:p>
        </p:txBody>
      </p:sp>
      <p:pic>
        <p:nvPicPr>
          <p:cNvPr id="6" name="Shape 326"/>
          <p:cNvPicPr/>
          <p:nvPr/>
        </p:nvPicPr>
        <p:blipFill>
          <a:blip r:embed="rId4">
            <a:alphaModFix/>
          </a:blip>
          <a:stretch/>
        </p:blipFill>
        <p:spPr bwMode="auto">
          <a:xfrm>
            <a:off x="188626" y="814732"/>
            <a:ext cx="4589909" cy="956030"/>
          </a:xfrm>
          <a:prstGeom prst="rect">
            <a:avLst/>
          </a:prstGeom>
          <a:noFill/>
          <a:ln>
            <a:noFill/>
          </a:ln>
          <a:effectLst>
            <a:outerShdw blurRad="50800" dist="38100" dir="13500000" algn="br" rotWithShape="0">
              <a:prstClr val="black">
                <a:alpha val="40000"/>
              </a:prstClr>
            </a:outerShdw>
          </a:effectLst>
        </p:spPr>
      </p:pic>
      <p:cxnSp>
        <p:nvCxnSpPr>
          <p:cNvPr id="7" name="Shape 327"/>
          <p:cNvCxnSpPr>
            <a:cxnSpLocks/>
          </p:cNvCxnSpPr>
          <p:nvPr/>
        </p:nvCxnSpPr>
        <p:spPr bwMode="auto">
          <a:xfrm>
            <a:off x="3282889" y="1850167"/>
            <a:ext cx="651450" cy="0"/>
          </a:xfrm>
          <a:prstGeom prst="straightConnector1">
            <a:avLst/>
          </a:prstGeom>
          <a:noFill/>
          <a:ln w="25400" cap="flat" cmpd="sng">
            <a:solidFill>
              <a:srgbClr val="F79646"/>
            </a:solidFill>
            <a:prstDash val="solid"/>
            <a:round/>
            <a:headEnd type="none" w="med" len="med"/>
            <a:tailEnd type="triangle" w="lg" len="lg"/>
          </a:ln>
          <a:effectLst>
            <a:outerShdw blurRad="50800" dist="38100" dir="13500000" algn="br" rotWithShape="0">
              <a:prstClr val="black">
                <a:alpha val="40000"/>
              </a:prstClr>
            </a:outerShdw>
          </a:effectLst>
        </p:spPr>
      </p:cxnSp>
      <p:sp>
        <p:nvSpPr>
          <p:cNvPr id="8" name="Shape 328"/>
          <p:cNvSpPr/>
          <p:nvPr/>
        </p:nvSpPr>
        <p:spPr bwMode="auto">
          <a:xfrm>
            <a:off x="5473123" y="2031141"/>
            <a:ext cx="360040" cy="260943"/>
          </a:xfrm>
          <a:prstGeom prst="roundRect">
            <a:avLst>
              <a:gd name="adj" fmla="val 16667"/>
            </a:avLst>
          </a:prstGeom>
          <a:noFill/>
          <a:ln w="25400" cap="flat" cmpd="sng">
            <a:solidFill>
              <a:srgbClr val="FF0000"/>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ctr">
              <a:spcBef>
                <a:spcPts val="0"/>
              </a:spcBef>
              <a:spcAft>
                <a:spcPts val="0"/>
              </a:spcAft>
              <a:buNone/>
              <a:defRPr/>
            </a:pPr>
            <a:endParaRPr sz="1700" b="0" i="0" u="none" strike="noStrike" cap="none">
              <a:solidFill>
                <a:schemeClr val="lt1"/>
              </a:solidFill>
              <a:latin typeface="Arial"/>
              <a:ea typeface="Arial"/>
              <a:cs typeface="Arial"/>
            </a:endParaRPr>
          </a:p>
        </p:txBody>
      </p:sp>
      <p:sp>
        <p:nvSpPr>
          <p:cNvPr id="9" name="Shape 329"/>
          <p:cNvSpPr/>
          <p:nvPr/>
        </p:nvSpPr>
        <p:spPr bwMode="auto">
          <a:xfrm>
            <a:off x="4778535" y="2267201"/>
            <a:ext cx="2266321" cy="288042"/>
          </a:xfrm>
          <a:prstGeom prst="roundRect">
            <a:avLst>
              <a:gd name="adj" fmla="val 16667"/>
            </a:avLst>
          </a:prstGeom>
          <a:noFill/>
          <a:ln w="25400" cap="flat" cmpd="sng">
            <a:solidFill>
              <a:srgbClr val="FF0000"/>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ctr">
              <a:spcBef>
                <a:spcPts val="0"/>
              </a:spcBef>
              <a:spcAft>
                <a:spcPts val="0"/>
              </a:spcAft>
              <a:buNone/>
              <a:defRPr/>
            </a:pPr>
            <a:endParaRPr sz="1700" b="0" i="0" u="none" strike="noStrike" cap="none">
              <a:solidFill>
                <a:schemeClr val="lt1"/>
              </a:solidFill>
              <a:latin typeface="Arial"/>
              <a:ea typeface="Arial"/>
              <a:cs typeface="Arial"/>
            </a:endParaRPr>
          </a:p>
        </p:txBody>
      </p:sp>
      <p:sp>
        <p:nvSpPr>
          <p:cNvPr id="10" name="Shape 330"/>
          <p:cNvSpPr/>
          <p:nvPr/>
        </p:nvSpPr>
        <p:spPr bwMode="auto">
          <a:xfrm>
            <a:off x="6506726" y="4025907"/>
            <a:ext cx="1076259" cy="288032"/>
          </a:xfrm>
          <a:prstGeom prst="roundRect">
            <a:avLst>
              <a:gd name="adj" fmla="val 16667"/>
            </a:avLst>
          </a:prstGeom>
          <a:noFill/>
          <a:ln w="25400" cap="flat" cmpd="sng">
            <a:solidFill>
              <a:srgbClr val="FF0000"/>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ctr">
              <a:spcBef>
                <a:spcPts val="0"/>
              </a:spcBef>
              <a:spcAft>
                <a:spcPts val="0"/>
              </a:spcAft>
              <a:buNone/>
              <a:defRPr/>
            </a:pPr>
            <a:endParaRPr sz="1700" b="0" i="0" u="none" strike="noStrike" cap="none">
              <a:solidFill>
                <a:schemeClr val="lt1"/>
              </a:solidFill>
              <a:latin typeface="Arial"/>
              <a:ea typeface="Arial"/>
              <a:cs typeface="Arial"/>
            </a:endParaRPr>
          </a:p>
        </p:txBody>
      </p:sp>
      <p:sp>
        <p:nvSpPr>
          <p:cNvPr id="11" name="Shape 331"/>
          <p:cNvSpPr>
            <a:spLocks/>
          </p:cNvSpPr>
          <p:nvPr/>
        </p:nvSpPr>
        <p:spPr bwMode="auto">
          <a:xfrm>
            <a:off x="5365557" y="879666"/>
            <a:ext cx="3656379" cy="857517"/>
          </a:xfrm>
          <a:prstGeom prst="rect">
            <a:avLst/>
          </a:prstGeom>
          <a:solidFill>
            <a:schemeClr val="bg1"/>
          </a:solidFill>
          <a:ln>
            <a:solidFill>
              <a:srgbClr val="F79646"/>
            </a:solidFill>
          </a:ln>
          <a:effectLst>
            <a:outerShdw blurRad="50800" dist="38100" dir="13500000" algn="br" rotWithShape="0">
              <a:prstClr val="black">
                <a:alpha val="40000"/>
              </a:prstClr>
            </a:outerShdw>
          </a:effectLst>
        </p:spPr>
        <p:txBody>
          <a:bodyPr lIns="91425" tIns="45700" rIns="91425" bIns="45700" anchor="t" anchorCtr="0">
            <a:noAutofit/>
          </a:bodyPr>
          <a:lstStyle/>
          <a:p>
            <a:pPr marR="0">
              <a:defRPr/>
            </a:pPr>
            <a:r>
              <a:rPr lang="fr-FR" sz="2400">
                <a:latin typeface="Arial Narrow" panose="020B0606020202030204" pitchFamily="34" charset="0"/>
              </a:rPr>
              <a:t>Clé du fichier (</a:t>
            </a:r>
            <a:r>
              <a:rPr lang="fr-FR" sz="2400" err="1">
                <a:latin typeface="Arial Narrow" panose="020B0606020202030204" pitchFamily="34" charset="0"/>
              </a:rPr>
              <a:t>FileId</a:t>
            </a:r>
            <a:r>
              <a:rPr lang="fr-FR" sz="2400">
                <a:latin typeface="Arial Narrow" panose="020B0606020202030204" pitchFamily="34" charset="0"/>
              </a:rPr>
              <a:t>) : identifiant unique et pérenne</a:t>
            </a:r>
          </a:p>
        </p:txBody>
      </p:sp>
      <p:sp>
        <p:nvSpPr>
          <p:cNvPr id="12" name="Shape 332"/>
          <p:cNvSpPr>
            <a:spLocks/>
          </p:cNvSpPr>
          <p:nvPr/>
        </p:nvSpPr>
        <p:spPr bwMode="auto">
          <a:xfrm>
            <a:off x="5647937" y="4955610"/>
            <a:ext cx="1936547" cy="852165"/>
          </a:xfrm>
          <a:prstGeom prst="rect">
            <a:avLst/>
          </a:prstGeom>
          <a:solidFill>
            <a:schemeClr val="bg1"/>
          </a:solidFill>
          <a:ln>
            <a:solidFill>
              <a:srgbClr val="F79646"/>
            </a:solidFill>
          </a:ln>
          <a:effectLst>
            <a:outerShdw blurRad="50800" dist="38100" dir="13500000" algn="br" rotWithShape="0">
              <a:prstClr val="black">
                <a:alpha val="40000"/>
              </a:prstClr>
            </a:outerShdw>
          </a:effectLst>
        </p:spPr>
        <p:txBody>
          <a:bodyPr lIns="91425" tIns="45700" rIns="91425" bIns="45700" anchor="t" anchorCtr="0">
            <a:noAutofit/>
          </a:bodyPr>
          <a:lstStyle/>
          <a:p>
            <a:pPr marL="0" marR="0" lvl="0" indent="0" algn="l">
              <a:spcBef>
                <a:spcPts val="0"/>
              </a:spcBef>
              <a:spcAft>
                <a:spcPts val="0"/>
              </a:spcAft>
              <a:buSzPct val="25000"/>
              <a:buNone/>
              <a:defRPr/>
            </a:pPr>
            <a:r>
              <a:rPr lang="fr-FR" sz="2400" b="0" i="0" u="none" strike="noStrike" cap="none">
                <a:latin typeface="Arial Narrow" panose="020B0606020202030204" pitchFamily="34" charset="0"/>
                <a:ea typeface="Arial"/>
                <a:cs typeface="Arial"/>
              </a:rPr>
              <a:t>Droits sur le document</a:t>
            </a:r>
            <a:endParaRPr sz="2800">
              <a:latin typeface="Arial Narrow" panose="020B0606020202030204" pitchFamily="34" charset="0"/>
            </a:endParaRPr>
          </a:p>
        </p:txBody>
      </p:sp>
      <p:sp>
        <p:nvSpPr>
          <p:cNvPr id="13" name="Shape 333"/>
          <p:cNvSpPr>
            <a:spLocks/>
          </p:cNvSpPr>
          <p:nvPr/>
        </p:nvSpPr>
        <p:spPr bwMode="auto">
          <a:xfrm>
            <a:off x="110394" y="2126799"/>
            <a:ext cx="3175385" cy="1247403"/>
          </a:xfrm>
          <a:prstGeom prst="rect">
            <a:avLst/>
          </a:prstGeom>
          <a:solidFill>
            <a:schemeClr val="bg1"/>
          </a:solidFill>
          <a:ln>
            <a:solidFill>
              <a:srgbClr val="F79646"/>
            </a:solidFill>
          </a:ln>
          <a:effectLst>
            <a:outerShdw blurRad="50800" dist="38100" dir="13500000" algn="br" rotWithShape="0">
              <a:prstClr val="black">
                <a:alpha val="40000"/>
              </a:prstClr>
            </a:outerShdw>
          </a:effectLst>
        </p:spPr>
        <p:txBody>
          <a:bodyPr lIns="91425" tIns="45700" rIns="91425" bIns="45700" anchor="t" anchorCtr="0">
            <a:noAutofit/>
          </a:bodyPr>
          <a:lstStyle/>
          <a:p>
            <a:pPr marL="0" marR="0" lvl="0" indent="0" algn="l">
              <a:spcBef>
                <a:spcPts val="0"/>
              </a:spcBef>
              <a:spcAft>
                <a:spcPts val="0"/>
              </a:spcAft>
              <a:buSzPct val="25000"/>
              <a:buNone/>
              <a:defRPr/>
            </a:pPr>
            <a:r>
              <a:rPr lang="fr-FR" sz="2400" b="0" i="0" u="none" strike="noStrike" cap="none">
                <a:latin typeface="Arial Narrow" panose="020B0606020202030204" pitchFamily="34" charset="0"/>
                <a:ea typeface="Arial"/>
                <a:cs typeface="Arial"/>
              </a:rPr>
              <a:t>Intitulé (libre) : RCR obligatoire en début d’intitulé</a:t>
            </a:r>
            <a:endParaRPr sz="2800">
              <a:latin typeface="Arial Narrow" panose="020B0606020202030204" pitchFamily="34" charset="0"/>
            </a:endParaRPr>
          </a:p>
        </p:txBody>
      </p:sp>
      <p:cxnSp>
        <p:nvCxnSpPr>
          <p:cNvPr id="14" name="Shape 334"/>
          <p:cNvCxnSpPr>
            <a:cxnSpLocks/>
            <a:stCxn id="11" idx="2"/>
            <a:endCxn id="8" idx="3"/>
          </p:cNvCxnSpPr>
          <p:nvPr/>
        </p:nvCxnSpPr>
        <p:spPr bwMode="auto">
          <a:xfrm flipH="1">
            <a:off x="5833163" y="1737183"/>
            <a:ext cx="1360584" cy="424430"/>
          </a:xfrm>
          <a:prstGeom prst="straightConnector1">
            <a:avLst/>
          </a:prstGeom>
          <a:noFill/>
          <a:ln w="25400" cap="flat" cmpd="sng">
            <a:solidFill>
              <a:srgbClr val="F79646"/>
            </a:solidFill>
            <a:prstDash val="solid"/>
            <a:round/>
            <a:headEnd type="none" w="med" len="med"/>
            <a:tailEnd type="triangle" w="lg" len="lg"/>
          </a:ln>
          <a:effectLst>
            <a:outerShdw blurRad="50800" dist="38100" dir="13500000" algn="br" rotWithShape="0">
              <a:prstClr val="black">
                <a:alpha val="40000"/>
              </a:prstClr>
            </a:outerShdw>
          </a:effectLst>
        </p:spPr>
      </p:cxnSp>
      <p:cxnSp>
        <p:nvCxnSpPr>
          <p:cNvPr id="15" name="Shape 335"/>
          <p:cNvCxnSpPr>
            <a:cxnSpLocks/>
            <a:stCxn id="13" idx="3"/>
            <a:endCxn id="9" idx="1"/>
          </p:cNvCxnSpPr>
          <p:nvPr/>
        </p:nvCxnSpPr>
        <p:spPr bwMode="auto">
          <a:xfrm flipV="1">
            <a:off x="3285779" y="2411222"/>
            <a:ext cx="1492756" cy="339279"/>
          </a:xfrm>
          <a:prstGeom prst="straightConnector1">
            <a:avLst/>
          </a:prstGeom>
          <a:noFill/>
          <a:ln w="25400" cap="flat" cmpd="sng">
            <a:solidFill>
              <a:srgbClr val="F79646"/>
            </a:solidFill>
            <a:prstDash val="solid"/>
            <a:round/>
            <a:headEnd type="none" w="med" len="med"/>
            <a:tailEnd type="triangle" w="lg" len="lg"/>
          </a:ln>
          <a:effectLst>
            <a:outerShdw blurRad="50800" dist="38100" dir="13500000" algn="br" rotWithShape="0">
              <a:prstClr val="black">
                <a:alpha val="40000"/>
              </a:prstClr>
            </a:outerShdw>
          </a:effectLst>
        </p:spPr>
      </p:cxnSp>
      <p:cxnSp>
        <p:nvCxnSpPr>
          <p:cNvPr id="16" name="Shape 336"/>
          <p:cNvCxnSpPr>
            <a:cxnSpLocks/>
            <a:stCxn id="12" idx="0"/>
            <a:endCxn id="10" idx="2"/>
          </p:cNvCxnSpPr>
          <p:nvPr/>
        </p:nvCxnSpPr>
        <p:spPr bwMode="auto">
          <a:xfrm flipV="1">
            <a:off x="6616211" y="4313939"/>
            <a:ext cx="428645" cy="641671"/>
          </a:xfrm>
          <a:prstGeom prst="straightConnector1">
            <a:avLst/>
          </a:prstGeom>
          <a:noFill/>
          <a:ln w="25400" cap="flat" cmpd="sng">
            <a:solidFill>
              <a:srgbClr val="F79646"/>
            </a:solidFill>
            <a:prstDash val="solid"/>
            <a:round/>
            <a:headEnd type="none" w="med" len="med"/>
            <a:tailEnd type="triangle" w="lg" len="lg"/>
          </a:ln>
          <a:effectLst>
            <a:outerShdw blurRad="50800" dist="38100" dir="13500000" algn="br" rotWithShape="0">
              <a:prstClr val="black">
                <a:alpha val="40000"/>
              </a:prstClr>
            </a:outerShdw>
          </a:effectLst>
        </p:spPr>
      </p:cxnSp>
      <p:sp>
        <p:nvSpPr>
          <p:cNvPr id="18" name="Espace réservé du pied de page 3"/>
          <p:cNvSpPr>
            <a:spLocks noGrp="1"/>
          </p:cNvSpPr>
          <p:nvPr>
            <p:ph type="ftr" idx="11"/>
          </p:nvPr>
        </p:nvSpPr>
        <p:spPr bwMode="auto">
          <a:xfrm>
            <a:off x="27370" y="6463811"/>
            <a:ext cx="8523887" cy="365125"/>
          </a:xfrm>
        </p:spPr>
        <p:txBody>
          <a:body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:https://documentation.abes.fr/</a:t>
            </a:r>
            <a:r>
              <a:rPr lang="fr-FR" sz="1050" err="1">
                <a:solidFill>
                  <a:schemeClr val="tx2"/>
                </a:solidFill>
                <a:latin typeface="Arial Narrow" panose="020B0606020202030204" pitchFamily="34" charset="0"/>
              </a:rPr>
              <a:t>aidecalames</a:t>
            </a:r>
            <a:r>
              <a:rPr lang="fr-FR" sz="1050">
                <a:solidFill>
                  <a:schemeClr val="tx2"/>
                </a:solidFill>
                <a:latin typeface="Arial Narrow" panose="020B0606020202030204" pitchFamily="34" charset="0"/>
              </a:rPr>
              <a:t>/</a:t>
            </a:r>
            <a:r>
              <a:rPr lang="fr-FR" sz="1050" err="1">
                <a:solidFill>
                  <a:schemeClr val="tx2"/>
                </a:solidFill>
                <a:latin typeface="Arial Narrow" panose="020B0606020202030204" pitchFamily="34" charset="0"/>
              </a:rPr>
              <a:t>manueloutildecatalogage</a:t>
            </a:r>
            <a:r>
              <a:rPr lang="fr-FR" sz="1050">
                <a:solidFill>
                  <a:schemeClr val="tx2"/>
                </a:solidFill>
                <a:latin typeface="Arial Narrow" panose="020B0606020202030204" pitchFamily="34" charset="0"/>
              </a:rPr>
              <a:t>/</a:t>
            </a:r>
            <a:r>
              <a:rPr lang="fr-FR" sz="1050" err="1">
                <a:solidFill>
                  <a:schemeClr val="tx2"/>
                </a:solidFill>
                <a:latin typeface="Arial Narrow" panose="020B0606020202030204" pitchFamily="34" charset="0"/>
              </a:rPr>
              <a:t>co</a:t>
            </a:r>
            <a:r>
              <a:rPr lang="fr-FR" sz="1050">
                <a:solidFill>
                  <a:schemeClr val="tx2"/>
                </a:solidFill>
                <a:latin typeface="Arial Narrow" panose="020B0606020202030204" pitchFamily="34" charset="0"/>
              </a:rPr>
              <a:t>/</a:t>
            </a:r>
            <a:r>
              <a:rPr lang="fr-FR" sz="1050" err="1">
                <a:solidFill>
                  <a:schemeClr val="tx2"/>
                </a:solidFill>
                <a:latin typeface="Arial Narrow" panose="020B0606020202030204" pitchFamily="34" charset="0"/>
              </a:rPr>
              <a:t>AffichageFichiersArbreDocuments.html?ts</a:t>
            </a:r>
            <a:r>
              <a:rPr lang="fr-FR" sz="1050">
                <a:solidFill>
                  <a:schemeClr val="tx2"/>
                </a:solidFill>
                <a:latin typeface="Arial Narrow" panose="020B0606020202030204" pitchFamily="34" charset="0"/>
              </a:rPr>
              <a:t>=lndcu0k5#HJv9uZT754dXQ4pj0aDqC</a:t>
            </a:r>
          </a:p>
        </p:txBody>
      </p:sp>
      <p:sp>
        <p:nvSpPr>
          <p:cNvPr id="20" name="Shape 306">
            <a:extLst>
              <a:ext uri="{FF2B5EF4-FFF2-40B4-BE49-F238E27FC236}">
                <a16:creationId xmlns:a16="http://schemas.microsoft.com/office/drawing/2014/main" id="{C7F4A2C5-0C74-FE84-2438-0319B19669B8}"/>
              </a:ext>
            </a:extLst>
          </p:cNvPr>
          <p:cNvSpPr txBox="1">
            <a:spLocks/>
          </p:cNvSpPr>
          <p:nvPr/>
        </p:nvSpPr>
        <p:spPr bwMode="auto">
          <a:xfrm>
            <a:off x="107504" y="3423434"/>
            <a:ext cx="3175385" cy="1614414"/>
          </a:xfrm>
          <a:prstGeom prst="rect">
            <a:avLst/>
          </a:prstGeom>
        </p:spPr>
        <p:txBody>
          <a:bodyPr vert="horz" lIns="72000" tIns="45720" rIns="91440" bIns="45720" rtlCol="0">
            <a:normAutofit fontScale="92500"/>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6000" lvl="2" indent="0">
              <a:buNone/>
            </a:pPr>
            <a:r>
              <a:rPr lang="fr-FR" sz="2200"/>
              <a:t>Document de référence : </a:t>
            </a:r>
            <a:r>
              <a:rPr lang="fr-FR" sz="2200" b="1">
                <a:solidFill>
                  <a:srgbClr val="F79646"/>
                </a:solidFill>
              </a:rPr>
              <a:t>mémo Bien nommer ses fichiers EAD </a:t>
            </a:r>
          </a:p>
          <a:p>
            <a:pPr marL="36000" lvl="2" indent="0">
              <a:spcBef>
                <a:spcPts val="600"/>
              </a:spcBef>
              <a:buNone/>
            </a:pPr>
            <a:r>
              <a:rPr lang="fr-FR" sz="1400" i="1">
                <a:solidFill>
                  <a:schemeClr val="tx2"/>
                </a:solidFill>
              </a:rPr>
              <a:t>https://documentation.abes.fr/aidecalames/ressources/memos/nommage_document_EAD.pdf</a:t>
            </a:r>
          </a:p>
        </p:txBody>
      </p:sp>
      <p:sp>
        <p:nvSpPr>
          <p:cNvPr id="3" name="Espace réservé du numéro de diapositive 2">
            <a:extLst>
              <a:ext uri="{FF2B5EF4-FFF2-40B4-BE49-F238E27FC236}">
                <a16:creationId xmlns:a16="http://schemas.microsoft.com/office/drawing/2014/main" id="{2B9493AF-E349-A741-51EC-A0765A773372}"/>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38</a:t>
            </a:fld>
            <a:endParaRPr lang="fr-FR"/>
          </a:p>
        </p:txBody>
      </p:sp>
      <p:cxnSp>
        <p:nvCxnSpPr>
          <p:cNvPr id="25" name="Shape 327">
            <a:extLst>
              <a:ext uri="{FF2B5EF4-FFF2-40B4-BE49-F238E27FC236}">
                <a16:creationId xmlns:a16="http://schemas.microsoft.com/office/drawing/2014/main" id="{78956838-1C64-6E68-C7C5-71C55EE0DA23}"/>
              </a:ext>
            </a:extLst>
          </p:cNvPr>
          <p:cNvCxnSpPr>
            <a:cxnSpLocks/>
          </p:cNvCxnSpPr>
          <p:nvPr/>
        </p:nvCxnSpPr>
        <p:spPr bwMode="auto">
          <a:xfrm flipV="1">
            <a:off x="3294781" y="1691336"/>
            <a:ext cx="0" cy="158852"/>
          </a:xfrm>
          <a:prstGeom prst="straightConnector1">
            <a:avLst/>
          </a:prstGeom>
          <a:noFill/>
          <a:ln w="25400" cap="flat" cmpd="sng">
            <a:solidFill>
              <a:srgbClr val="F79646"/>
            </a:solidFill>
            <a:prstDash val="solid"/>
            <a:round/>
            <a:headEnd type="none" w="med" len="med"/>
            <a:tailEnd type="none" w="lg" len="lg"/>
          </a:ln>
          <a:effectLst>
            <a:outerShdw blurRad="50800" dist="38100" dir="13500000" algn="br" rotWithShape="0">
              <a:prstClr val="black">
                <a:alpha val="40000"/>
              </a:prstClr>
            </a:outerShdw>
          </a:effectLst>
        </p:spPr>
      </p:cxnSp>
      <p:sp>
        <p:nvSpPr>
          <p:cNvPr id="41" name="Shape 330">
            <a:extLst>
              <a:ext uri="{FF2B5EF4-FFF2-40B4-BE49-F238E27FC236}">
                <a16:creationId xmlns:a16="http://schemas.microsoft.com/office/drawing/2014/main" id="{8874E0FF-D08C-A855-1CF3-65BB29CAC61E}"/>
              </a:ext>
            </a:extLst>
          </p:cNvPr>
          <p:cNvSpPr/>
          <p:nvPr/>
        </p:nvSpPr>
        <p:spPr bwMode="auto">
          <a:xfrm>
            <a:off x="7818914" y="4313939"/>
            <a:ext cx="1076259" cy="288032"/>
          </a:xfrm>
          <a:prstGeom prst="roundRect">
            <a:avLst>
              <a:gd name="adj" fmla="val 16667"/>
            </a:avLst>
          </a:prstGeom>
          <a:noFill/>
          <a:ln w="25400" cap="flat" cmpd="sng">
            <a:solidFill>
              <a:srgbClr val="FF0000"/>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ctr">
              <a:spcBef>
                <a:spcPts val="0"/>
              </a:spcBef>
              <a:spcAft>
                <a:spcPts val="0"/>
              </a:spcAft>
              <a:buNone/>
              <a:defRPr/>
            </a:pPr>
            <a:endParaRPr sz="1700" b="0" i="0" u="none" strike="noStrike" cap="none">
              <a:solidFill>
                <a:schemeClr val="lt1"/>
              </a:solidFill>
              <a:latin typeface="Arial"/>
              <a:ea typeface="Arial"/>
              <a:cs typeface="Arial"/>
            </a:endParaRPr>
          </a:p>
        </p:txBody>
      </p:sp>
      <p:sp>
        <p:nvSpPr>
          <p:cNvPr id="47" name="Shape 330">
            <a:extLst>
              <a:ext uri="{FF2B5EF4-FFF2-40B4-BE49-F238E27FC236}">
                <a16:creationId xmlns:a16="http://schemas.microsoft.com/office/drawing/2014/main" id="{B5507B4E-1BD2-8908-8C0D-64EC285FC1FC}"/>
              </a:ext>
            </a:extLst>
          </p:cNvPr>
          <p:cNvSpPr/>
          <p:nvPr/>
        </p:nvSpPr>
        <p:spPr bwMode="auto">
          <a:xfrm>
            <a:off x="3886202" y="4267881"/>
            <a:ext cx="1586921" cy="334089"/>
          </a:xfrm>
          <a:prstGeom prst="roundRect">
            <a:avLst>
              <a:gd name="adj" fmla="val 16667"/>
            </a:avLst>
          </a:prstGeom>
          <a:noFill/>
          <a:ln w="25400" cap="flat" cmpd="sng">
            <a:solidFill>
              <a:srgbClr val="FF0000"/>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ctr">
              <a:spcBef>
                <a:spcPts val="0"/>
              </a:spcBef>
              <a:spcAft>
                <a:spcPts val="0"/>
              </a:spcAft>
              <a:buNone/>
              <a:defRPr/>
            </a:pPr>
            <a:endParaRPr sz="1700" b="0" i="0" u="none" strike="noStrike" cap="none">
              <a:solidFill>
                <a:schemeClr val="lt1"/>
              </a:solidFill>
              <a:latin typeface="Arial"/>
              <a:ea typeface="Arial"/>
              <a:cs typeface="Arial"/>
            </a:endParaRPr>
          </a:p>
        </p:txBody>
      </p:sp>
      <p:sp>
        <p:nvSpPr>
          <p:cNvPr id="48" name="Shape 332">
            <a:extLst>
              <a:ext uri="{FF2B5EF4-FFF2-40B4-BE49-F238E27FC236}">
                <a16:creationId xmlns:a16="http://schemas.microsoft.com/office/drawing/2014/main" id="{7183906D-68EB-F542-D5F0-04EB9C0BEFA0}"/>
              </a:ext>
            </a:extLst>
          </p:cNvPr>
          <p:cNvSpPr>
            <a:spLocks/>
          </p:cNvSpPr>
          <p:nvPr/>
        </p:nvSpPr>
        <p:spPr bwMode="auto">
          <a:xfrm>
            <a:off x="248827" y="5468498"/>
            <a:ext cx="1936547" cy="852165"/>
          </a:xfrm>
          <a:prstGeom prst="rect">
            <a:avLst/>
          </a:prstGeom>
          <a:solidFill>
            <a:schemeClr val="bg1"/>
          </a:solidFill>
          <a:ln>
            <a:solidFill>
              <a:srgbClr val="F79646"/>
            </a:solidFill>
          </a:ln>
          <a:effectLst>
            <a:outerShdw blurRad="50800" dist="38100" dir="13500000" algn="br" rotWithShape="0">
              <a:prstClr val="black">
                <a:alpha val="40000"/>
              </a:prstClr>
            </a:outerShdw>
          </a:effectLst>
        </p:spPr>
        <p:txBody>
          <a:bodyPr lIns="91425" tIns="45700" rIns="91425" bIns="45700" anchor="t" anchorCtr="0">
            <a:noAutofit/>
          </a:bodyPr>
          <a:lstStyle/>
          <a:p>
            <a:pPr marL="0" marR="0" lvl="0" indent="0" algn="l">
              <a:spcBef>
                <a:spcPts val="0"/>
              </a:spcBef>
              <a:spcAft>
                <a:spcPts val="0"/>
              </a:spcAft>
              <a:buSzPct val="25000"/>
              <a:buNone/>
              <a:defRPr/>
            </a:pPr>
            <a:r>
              <a:rPr lang="fr-FR" sz="2400" b="0" i="0" u="none" strike="noStrike" cap="none">
                <a:latin typeface="Arial Narrow" panose="020B0606020202030204" pitchFamily="34" charset="0"/>
                <a:ea typeface="Arial"/>
                <a:cs typeface="Arial"/>
              </a:rPr>
              <a:t>Taille du fichier en ko</a:t>
            </a:r>
            <a:endParaRPr sz="2800">
              <a:latin typeface="Arial Narrow" panose="020B0606020202030204" pitchFamily="34" charset="0"/>
            </a:endParaRPr>
          </a:p>
        </p:txBody>
      </p:sp>
      <p:cxnSp>
        <p:nvCxnSpPr>
          <p:cNvPr id="49" name="Shape 336">
            <a:extLst>
              <a:ext uri="{FF2B5EF4-FFF2-40B4-BE49-F238E27FC236}">
                <a16:creationId xmlns:a16="http://schemas.microsoft.com/office/drawing/2014/main" id="{1E03AE01-DE0C-6EDA-44AC-54C9F0B6E556}"/>
              </a:ext>
            </a:extLst>
          </p:cNvPr>
          <p:cNvCxnSpPr>
            <a:cxnSpLocks/>
            <a:stCxn id="48" idx="0"/>
            <a:endCxn id="47" idx="2"/>
          </p:cNvCxnSpPr>
          <p:nvPr/>
        </p:nvCxnSpPr>
        <p:spPr bwMode="auto">
          <a:xfrm flipV="1">
            <a:off x="1217101" y="4601970"/>
            <a:ext cx="3462562" cy="866528"/>
          </a:xfrm>
          <a:prstGeom prst="straightConnector1">
            <a:avLst/>
          </a:prstGeom>
          <a:noFill/>
          <a:ln w="25400" cap="flat" cmpd="sng">
            <a:solidFill>
              <a:srgbClr val="F79646"/>
            </a:solidFill>
            <a:prstDash val="solid"/>
            <a:round/>
            <a:headEnd type="none" w="med" len="med"/>
            <a:tailEnd type="triangle" w="lg" len="lg"/>
          </a:ln>
          <a:effectLst>
            <a:outerShdw blurRad="50800" dist="38100" dir="13500000" algn="br" rotWithShape="0">
              <a:prstClr val="black">
                <a:alpha val="40000"/>
              </a:prstClr>
            </a:outerShdw>
          </a:effectLst>
        </p:spPr>
      </p:cxn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hape 318"/>
          <p:cNvSpPr>
            <a:spLocks noGrp="1"/>
          </p:cNvSpPr>
          <p:nvPr>
            <p:ph type="title"/>
          </p:nvPr>
        </p:nvSpPr>
        <p:spPr bwMode="auto">
          <a:xfrm>
            <a:off x="493253" y="234178"/>
            <a:ext cx="7481763" cy="530526"/>
          </a:xfrm>
          <a:prstGeom prst="rect">
            <a:avLst/>
          </a:prstGeom>
          <a:noFill/>
          <a:ln>
            <a:noFill/>
          </a:ln>
        </p:spPr>
        <p:txBody>
          <a:bodyPr lIns="91425" tIns="45700" rIns="91425" bIns="45700" anchor="t" anchorCtr="0">
            <a:noAutofit/>
          </a:bodyPr>
          <a:lstStyle/>
          <a:p>
            <a:pPr>
              <a:spcBef>
                <a:spcPts val="0"/>
              </a:spcBef>
              <a:buSzPct val="25000"/>
              <a:defRPr/>
            </a:pPr>
            <a:r>
              <a:rPr lang="fr-FR">
                <a:ea typeface="Verdana"/>
                <a:cs typeface="Verdana"/>
              </a:rPr>
              <a:t>Noms et propriétés des instances EAD</a:t>
            </a:r>
            <a:endParaRPr>
              <a:ea typeface="Verdana"/>
              <a:cs typeface="Verdana"/>
            </a:endParaRPr>
          </a:p>
        </p:txBody>
      </p:sp>
      <p:sp>
        <p:nvSpPr>
          <p:cNvPr id="5" name="Shape 319"/>
          <p:cNvSpPr>
            <a:spLocks noGrp="1"/>
          </p:cNvSpPr>
          <p:nvPr>
            <p:ph type="body" idx="1"/>
          </p:nvPr>
        </p:nvSpPr>
        <p:spPr bwMode="auto">
          <a:xfrm>
            <a:off x="206483" y="764704"/>
            <a:ext cx="8550613" cy="5351978"/>
          </a:xfrm>
          <a:prstGeom prst="rect">
            <a:avLst/>
          </a:prstGeom>
          <a:noFill/>
          <a:ln>
            <a:noFill/>
          </a:ln>
        </p:spPr>
        <p:txBody>
          <a:bodyPr lIns="84850" tIns="42425" rIns="84850" bIns="42425" anchor="t" anchorCtr="0">
            <a:noAutofit/>
          </a:bodyPr>
          <a:lstStyle/>
          <a:p>
            <a:pPr marR="0">
              <a:defRPr/>
            </a:pPr>
            <a:r>
              <a:rPr lang="fr-FR"/>
              <a:t>Clé du fichier : identifiant unique et pérenne</a:t>
            </a:r>
          </a:p>
          <a:p>
            <a:pPr lvl="1">
              <a:defRPr/>
            </a:pPr>
            <a:r>
              <a:rPr lang="fr-FR" sz="2200" b="0" i="0" u="none" strike="noStrike" cap="none">
                <a:ea typeface="Verdana"/>
                <a:cs typeface="Verdana"/>
              </a:rPr>
              <a:t>donné par le système (ordre de création)</a:t>
            </a:r>
          </a:p>
          <a:p>
            <a:pPr lvl="1">
              <a:defRPr/>
            </a:pPr>
            <a:r>
              <a:rPr lang="fr-FR" sz="2200">
                <a:ea typeface="Verdana"/>
                <a:cs typeface="Verdana"/>
              </a:rPr>
              <a:t>sert à construire </a:t>
            </a:r>
            <a:r>
              <a:rPr lang="fr-FR" sz="2200" b="0" i="0" u="none" strike="noStrike" cap="none">
                <a:ea typeface="Verdana"/>
                <a:cs typeface="Verdana"/>
              </a:rPr>
              <a:t>les URL publiques avec le préfixe </a:t>
            </a:r>
            <a:r>
              <a:rPr lang="fr-FR" sz="2200" b="0" i="0" u="none" strike="noStrike" cap="none" err="1">
                <a:ea typeface="Verdana"/>
                <a:cs typeface="Verdana"/>
              </a:rPr>
              <a:t>FileId</a:t>
            </a:r>
            <a:r>
              <a:rPr lang="fr-FR" sz="2200" b="0" i="0" u="none" strike="noStrike" cap="none">
                <a:ea typeface="Verdana"/>
                <a:cs typeface="Verdana"/>
              </a:rPr>
              <a:t> </a:t>
            </a:r>
          </a:p>
          <a:p>
            <a:pPr lvl="2">
              <a:defRPr/>
            </a:pPr>
            <a:r>
              <a:rPr lang="fr-FR" sz="1800" b="0" i="0" u="none" strike="noStrike" cap="none">
                <a:solidFill>
                  <a:schemeClr val="tx2"/>
                </a:solidFill>
                <a:ea typeface="Verdana"/>
                <a:cs typeface="Verdana"/>
                <a:hlinkClick r:id="rId3">
                  <a:extLst>
                    <a:ext uri="{A12FA001-AC4F-418D-AE19-62706E023703}">
                      <ahyp:hlinkClr xmlns:ahyp="http://schemas.microsoft.com/office/drawing/2018/hyperlinkcolor" val="tx"/>
                    </a:ext>
                  </a:extLst>
                </a:hlinkClick>
              </a:rPr>
              <a:t>https://calames.abes.fr/pub/ms/</a:t>
            </a:r>
            <a:r>
              <a:rPr lang="fr-FR" sz="1800" b="1" i="0" u="none" strike="noStrike" cap="none">
                <a:solidFill>
                  <a:schemeClr val="tx2"/>
                </a:solidFill>
                <a:ea typeface="Verdana"/>
                <a:cs typeface="Verdana"/>
                <a:hlinkClick r:id="rId3">
                  <a:extLst>
                    <a:ext uri="{A12FA001-AC4F-418D-AE19-62706E023703}">
                      <ahyp:hlinkClr xmlns:ahyp="http://schemas.microsoft.com/office/drawing/2018/hyperlinkcolor" val="tx"/>
                    </a:ext>
                  </a:extLst>
                </a:hlinkClick>
              </a:rPr>
              <a:t>FileId-762</a:t>
            </a:r>
            <a:endParaRPr lang="fr-FR">
              <a:solidFill>
                <a:schemeClr val="tx2"/>
              </a:solidFill>
            </a:endParaRPr>
          </a:p>
          <a:p>
            <a:pPr lvl="1">
              <a:buClr>
                <a:srgbClr val="C00000"/>
              </a:buClr>
              <a:buSzPct val="120000"/>
              <a:buFont typeface="Wingdings" panose="05000000000000000000" pitchFamily="2" charset="2"/>
              <a:buChar char="è"/>
              <a:defRPr/>
            </a:pPr>
            <a:r>
              <a:rPr lang="fr-FR" sz="2000" b="0" i="0" u="none" strike="noStrike" cap="none">
                <a:solidFill>
                  <a:srgbClr val="FF0000"/>
                </a:solidFill>
                <a:ea typeface="Verdana"/>
                <a:cs typeface="Verdana"/>
              </a:rPr>
              <a:t> </a:t>
            </a:r>
            <a:r>
              <a:rPr lang="fr-FR" sz="2400" b="1" i="1" u="none" strike="noStrike" cap="none">
                <a:solidFill>
                  <a:srgbClr val="C00000"/>
                </a:solidFill>
                <a:ea typeface="Verdana"/>
                <a:cs typeface="Verdana"/>
              </a:rPr>
              <a:t>ne jamais modifier cette clé système !</a:t>
            </a:r>
            <a:endParaRPr sz="2400" b="1" i="1">
              <a:solidFill>
                <a:srgbClr val="C00000"/>
              </a:solidFill>
            </a:endParaRPr>
          </a:p>
          <a:p>
            <a:pPr marR="0" lvl="0" algn="l">
              <a:spcBef>
                <a:spcPts val="400"/>
              </a:spcBef>
              <a:spcAft>
                <a:spcPts val="0"/>
              </a:spcAft>
              <a:buClr>
                <a:schemeClr val="accent6"/>
              </a:buClr>
              <a:buSzPct val="100000"/>
              <a:defRPr/>
            </a:pPr>
            <a:endParaRPr lang="fr-FR" sz="1200" b="0" i="0" u="none" strike="noStrike" cap="none">
              <a:solidFill>
                <a:schemeClr val="dk1"/>
              </a:solidFill>
              <a:ea typeface="Verdana"/>
              <a:cs typeface="Verdana"/>
            </a:endParaRPr>
          </a:p>
          <a:p>
            <a:pPr marR="0">
              <a:defRPr/>
            </a:pPr>
            <a:r>
              <a:rPr lang="fr-FR"/>
              <a:t>… suivi d’un « intitulé » plus ou moins « libre » donné par le catalogueur</a:t>
            </a:r>
          </a:p>
          <a:p>
            <a:pPr marL="0" indent="0">
              <a:buNone/>
              <a:defRPr/>
            </a:pPr>
            <a:r>
              <a:rPr lang="fr-FR" sz="2400" i="0" u="none" strike="noStrike" cap="none">
                <a:solidFill>
                  <a:srgbClr val="C00000"/>
                </a:solidFill>
                <a:ea typeface="Verdana"/>
                <a:cs typeface="Verdana"/>
                <a:sym typeface="Wingdings" panose="05000000000000000000" pitchFamily="2" charset="2"/>
              </a:rPr>
              <a:t>	 Doit </a:t>
            </a:r>
            <a:r>
              <a:rPr lang="fr-FR" sz="2400" i="0" u="none" strike="noStrike" cap="none">
                <a:solidFill>
                  <a:srgbClr val="C00000"/>
                </a:solidFill>
                <a:ea typeface="Verdana"/>
                <a:cs typeface="Verdana"/>
              </a:rPr>
              <a:t>toujours commencer par le RCR Calames</a:t>
            </a:r>
            <a:endParaRPr lang="fr-FR"/>
          </a:p>
          <a:p>
            <a:pPr lvl="1">
              <a:defRPr/>
            </a:pPr>
            <a:r>
              <a:rPr lang="fr-FR" sz="2200"/>
              <a:t>ne pas utiliser de caractères accentués (ASCII simple uniquement)</a:t>
            </a:r>
          </a:p>
          <a:p>
            <a:pPr marL="1060894" marR="0" lvl="2" indent="-222693" algn="l">
              <a:spcBef>
                <a:spcPts val="400"/>
              </a:spcBef>
              <a:spcAft>
                <a:spcPts val="0"/>
              </a:spcAft>
              <a:buClr>
                <a:srgbClr val="953734"/>
              </a:buClr>
              <a:buSzPct val="25000"/>
              <a:buFont typeface="Times New Roman"/>
              <a:buNone/>
              <a:defRPr/>
            </a:pPr>
            <a:r>
              <a:rPr lang="fr-FR" sz="2000" b="0" i="1" u="none" strike="noStrike" cap="none">
                <a:solidFill>
                  <a:schemeClr val="tx2"/>
                </a:solidFill>
                <a:ea typeface="Verdana"/>
                <a:cs typeface="Verdana"/>
              </a:rPr>
              <a:t>ex. : 751059808_076_Fonds_Tzara</a:t>
            </a:r>
            <a:endParaRPr i="1">
              <a:solidFill>
                <a:schemeClr val="tx2"/>
              </a:solidFill>
            </a:endParaRPr>
          </a:p>
          <a:p>
            <a:pPr marL="1060894" marR="0" lvl="2" indent="-222693" algn="l">
              <a:spcBef>
                <a:spcPts val="400"/>
              </a:spcBef>
              <a:spcAft>
                <a:spcPts val="0"/>
              </a:spcAft>
              <a:buClr>
                <a:srgbClr val="953734"/>
              </a:buClr>
              <a:buSzPct val="25000"/>
              <a:buFont typeface="Times New Roman"/>
              <a:buNone/>
              <a:defRPr/>
            </a:pPr>
            <a:r>
              <a:rPr lang="fr-FR" sz="2000" b="0" i="1" u="none" strike="noStrike" cap="none">
                <a:solidFill>
                  <a:schemeClr val="tx2"/>
                </a:solidFill>
                <a:ea typeface="Verdana"/>
                <a:cs typeface="Verdana"/>
              </a:rPr>
              <a:t>        751059803_ENS_CAPHES_Taton</a:t>
            </a:r>
          </a:p>
          <a:p>
            <a:pPr marL="1060894" marR="0" lvl="2" indent="-222693" algn="l">
              <a:spcBef>
                <a:spcPts val="400"/>
              </a:spcBef>
              <a:spcAft>
                <a:spcPts val="0"/>
              </a:spcAft>
              <a:buClr>
                <a:srgbClr val="953734"/>
              </a:buClr>
              <a:buSzPct val="25000"/>
              <a:buFont typeface="Times New Roman"/>
              <a:buNone/>
              <a:defRPr/>
            </a:pPr>
            <a:endParaRPr sz="1200" i="1">
              <a:solidFill>
                <a:schemeClr val="tx2"/>
              </a:solidFill>
            </a:endParaRPr>
          </a:p>
          <a:p>
            <a:pPr lvl="0">
              <a:defRPr/>
            </a:pPr>
            <a:r>
              <a:rPr lang="fr-FR"/>
              <a:t>Chaque fichier fait partie d’un groupe de droits ( = logins autorisés à modifier ce fichier)</a:t>
            </a:r>
            <a:endParaRPr/>
          </a:p>
        </p:txBody>
      </p:sp>
      <p:sp>
        <p:nvSpPr>
          <p:cNvPr id="7" name="Espace réservé du pied de page 3"/>
          <p:cNvSpPr>
            <a:spLocks noGrp="1"/>
          </p:cNvSpPr>
          <p:nvPr>
            <p:ph type="ftr" idx="11"/>
          </p:nvPr>
        </p:nvSpPr>
        <p:spPr bwMode="auto">
          <a:xfrm>
            <a:off x="-98942" y="6424084"/>
            <a:ext cx="8073958" cy="365125"/>
          </a:xfrm>
        </p:spPr>
        <p:txBody>
          <a:body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https://documentation.abes.fr/aidecalames/manueloutildecatalogage/co/AffichageFichiersArbreDocuments.html#nBSi3JgFCuby6Co64k8xhc</a:t>
            </a:r>
          </a:p>
          <a:p>
            <a:pPr>
              <a:defRPr/>
            </a:pPr>
            <a:endParaRPr lang="fr-FR"/>
          </a:p>
        </p:txBody>
      </p:sp>
      <p:sp>
        <p:nvSpPr>
          <p:cNvPr id="2" name="Espace réservé du numéro de diapositive 2">
            <a:extLst>
              <a:ext uri="{FF2B5EF4-FFF2-40B4-BE49-F238E27FC236}">
                <a16:creationId xmlns:a16="http://schemas.microsoft.com/office/drawing/2014/main" id="{FA301979-D3E0-75FD-498A-34D3D6FCC992}"/>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39</a:t>
            </a:fld>
            <a:endParaRPr lang="fr-FR"/>
          </a:p>
        </p:txBody>
      </p:sp>
    </p:spTree>
    <p:extLst>
      <p:ext uri="{BB962C8B-B14F-4D97-AF65-F5344CB8AC3E}">
        <p14:creationId xmlns:p14="http://schemas.microsoft.com/office/powerpoint/2010/main" val="3533319412"/>
      </p:ext>
    </p:extLst>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413951-30AE-616C-FAFB-5B8C01667A97}"/>
              </a:ext>
            </a:extLst>
          </p:cNvPr>
          <p:cNvSpPr>
            <a:spLocks noGrp="1"/>
          </p:cNvSpPr>
          <p:nvPr>
            <p:ph type="ctrTitle"/>
          </p:nvPr>
        </p:nvSpPr>
        <p:spPr>
          <a:xfrm>
            <a:off x="0" y="1973080"/>
            <a:ext cx="8214902" cy="1470025"/>
          </a:xfrm>
        </p:spPr>
        <p:txBody>
          <a:bodyPr/>
          <a:lstStyle/>
          <a:p>
            <a:r>
              <a:rPr lang="fr-FR"/>
              <a:t>1- Rappel archivistique et EAD : </a:t>
            </a:r>
            <a:br>
              <a:rPr lang="fr-FR"/>
            </a:br>
            <a:r>
              <a:rPr lang="fr-FR"/>
              <a:t>mise en œuvre dans Calames</a:t>
            </a:r>
          </a:p>
        </p:txBody>
      </p:sp>
      <p:sp>
        <p:nvSpPr>
          <p:cNvPr id="5" name="Sous-titre 4">
            <a:extLst>
              <a:ext uri="{FF2B5EF4-FFF2-40B4-BE49-F238E27FC236}">
                <a16:creationId xmlns:a16="http://schemas.microsoft.com/office/drawing/2014/main" id="{A1C7B397-C8D9-0BCD-80A0-6256B061B485}"/>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1273291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hape 341"/>
          <p:cNvSpPr>
            <a:spLocks noGrp="1"/>
          </p:cNvSpPr>
          <p:nvPr>
            <p:ph type="title"/>
          </p:nvPr>
        </p:nvSpPr>
        <p:spPr bwMode="auto">
          <a:xfrm>
            <a:off x="1412748" y="212418"/>
            <a:ext cx="6602668" cy="532303"/>
          </a:xfrm>
          <a:prstGeom prst="rect">
            <a:avLst/>
          </a:prstGeom>
          <a:noFill/>
          <a:ln>
            <a:noFill/>
          </a:ln>
        </p:spPr>
        <p:txBody>
          <a:bodyPr lIns="91425" tIns="45700" rIns="91425" bIns="45700" anchor="t" anchorCtr="0">
            <a:noAutofit/>
          </a:bodyPr>
          <a:lstStyle/>
          <a:p>
            <a:pPr>
              <a:spcBef>
                <a:spcPts val="0"/>
              </a:spcBef>
              <a:buSzPct val="25000"/>
              <a:defRPr/>
            </a:pPr>
            <a:r>
              <a:rPr lang="fr-FR">
                <a:ea typeface="Verdana"/>
                <a:cs typeface="Verdana"/>
              </a:rPr>
              <a:t>&lt;repository&gt; &lt;</a:t>
            </a:r>
            <a:r>
              <a:rPr lang="fr-FR" err="1">
                <a:ea typeface="Verdana"/>
                <a:cs typeface="Verdana"/>
              </a:rPr>
              <a:t>corpname</a:t>
            </a:r>
            <a:r>
              <a:rPr lang="fr-FR">
                <a:ea typeface="Verdana"/>
                <a:cs typeface="Verdana"/>
              </a:rPr>
              <a:t>&gt;</a:t>
            </a:r>
            <a:endParaRPr>
              <a:ea typeface="Verdana"/>
              <a:cs typeface="Verdana"/>
            </a:endParaRPr>
          </a:p>
        </p:txBody>
      </p:sp>
      <p:sp>
        <p:nvSpPr>
          <p:cNvPr id="5" name="Shape 342"/>
          <p:cNvSpPr>
            <a:spLocks noGrp="1"/>
          </p:cNvSpPr>
          <p:nvPr>
            <p:ph type="body" idx="1"/>
          </p:nvPr>
        </p:nvSpPr>
        <p:spPr bwMode="auto">
          <a:xfrm>
            <a:off x="142686" y="2396787"/>
            <a:ext cx="6396137" cy="4248795"/>
          </a:xfrm>
          <a:prstGeom prst="rect">
            <a:avLst/>
          </a:prstGeom>
          <a:noFill/>
          <a:ln>
            <a:noFill/>
          </a:ln>
        </p:spPr>
        <p:txBody>
          <a:bodyPr lIns="84850" tIns="42425" rIns="84850" bIns="42425" anchor="t" anchorCtr="0">
            <a:noAutofit/>
          </a:bodyPr>
          <a:lstStyle/>
          <a:p>
            <a:pPr marR="0">
              <a:defRPr/>
            </a:pPr>
            <a:r>
              <a:rPr lang="fr-FR"/>
              <a:t>Son sous-élément  &lt;</a:t>
            </a:r>
            <a:r>
              <a:rPr lang="fr-FR" err="1"/>
              <a:t>corpname</a:t>
            </a:r>
            <a:r>
              <a:rPr lang="fr-FR"/>
              <a:t>&gt; contient</a:t>
            </a:r>
          </a:p>
          <a:p>
            <a:pPr lvl="1">
              <a:defRPr/>
            </a:pPr>
            <a:r>
              <a:rPr lang="fr-FR" sz="2200"/>
              <a:t>le nom de l’établissement sous forme usuelle</a:t>
            </a:r>
          </a:p>
          <a:p>
            <a:pPr marL="342900" lvl="1" indent="0">
              <a:buNone/>
              <a:defRPr/>
            </a:pPr>
            <a:endParaRPr lang="fr-FR" sz="2200"/>
          </a:p>
          <a:p>
            <a:pPr lvl="1">
              <a:defRPr/>
            </a:pPr>
            <a:r>
              <a:rPr lang="fr-FR" sz="2200"/>
              <a:t>un attribut @authfilenumber, dont la valeur est le RCR Calames </a:t>
            </a:r>
          </a:p>
          <a:p>
            <a:pPr marL="342900" lvl="1" indent="0">
              <a:buNone/>
              <a:defRPr/>
            </a:pPr>
            <a:r>
              <a:rPr lang="fr-FR">
                <a:solidFill>
                  <a:srgbClr val="C00000"/>
                </a:solidFill>
                <a:sym typeface="Wingdings" panose="05000000000000000000" pitchFamily="2" charset="2"/>
              </a:rPr>
              <a:t></a:t>
            </a:r>
            <a:r>
              <a:rPr lang="fr-FR" sz="2200" b="1">
                <a:solidFill>
                  <a:srgbClr val="C00000"/>
                </a:solidFill>
              </a:rPr>
              <a:t>Cet attribut est indispensable à la publication du fichier</a:t>
            </a:r>
          </a:p>
          <a:p>
            <a:pPr lvl="1">
              <a:defRPr/>
            </a:pPr>
            <a:r>
              <a:rPr lang="fr-FR" sz="2200"/>
              <a:t>un attribut </a:t>
            </a:r>
            <a:r>
              <a:rPr lang="fr-FR" sz="2200">
                <a:solidFill>
                  <a:srgbClr val="F79646"/>
                </a:solidFill>
              </a:rPr>
              <a:t>@source</a:t>
            </a:r>
            <a:r>
              <a:rPr lang="fr-FR" sz="2200"/>
              <a:t>, dont la valeur est « </a:t>
            </a:r>
            <a:r>
              <a:rPr lang="fr-FR" sz="2200" err="1"/>
              <a:t>Répertoire_des_Centres_de_Ressources</a:t>
            </a:r>
            <a:r>
              <a:rPr lang="fr-FR" sz="2200"/>
              <a:t>  ».</a:t>
            </a:r>
            <a:endParaRPr sz="2200" b="0" i="0" u="none" strike="noStrike" cap="none">
              <a:solidFill>
                <a:schemeClr val="dk1"/>
              </a:solidFill>
              <a:latin typeface="Verdana"/>
              <a:ea typeface="Verdana"/>
              <a:cs typeface="Verdana"/>
            </a:endParaRPr>
          </a:p>
        </p:txBody>
      </p:sp>
      <p:pic>
        <p:nvPicPr>
          <p:cNvPr id="6" name="Shape 343"/>
          <p:cNvPicPr/>
          <p:nvPr/>
        </p:nvPicPr>
        <p:blipFill>
          <a:blip r:embed="rId3">
            <a:alphaModFix/>
          </a:blip>
          <a:stretch/>
        </p:blipFill>
        <p:spPr bwMode="auto">
          <a:xfrm>
            <a:off x="5970213" y="927784"/>
            <a:ext cx="2903498" cy="1955664"/>
          </a:xfrm>
          <a:prstGeom prst="rect">
            <a:avLst/>
          </a:prstGeom>
          <a:noFill/>
          <a:ln>
            <a:noFill/>
          </a:ln>
          <a:effectLst>
            <a:outerShdw blurRad="50800" dist="38100" dir="13500000" algn="br" rotWithShape="0">
              <a:prstClr val="black">
                <a:alpha val="40000"/>
              </a:prstClr>
            </a:outerShdw>
          </a:effectLst>
        </p:spPr>
      </p:pic>
      <p:pic>
        <p:nvPicPr>
          <p:cNvPr id="7" name="Shape 344"/>
          <p:cNvPicPr/>
          <p:nvPr/>
        </p:nvPicPr>
        <p:blipFill>
          <a:blip r:embed="rId4">
            <a:alphaModFix/>
          </a:blip>
          <a:stretch/>
        </p:blipFill>
        <p:spPr bwMode="auto">
          <a:xfrm>
            <a:off x="894654" y="3164801"/>
            <a:ext cx="7120762" cy="454396"/>
          </a:xfrm>
          <a:prstGeom prst="rect">
            <a:avLst/>
          </a:prstGeom>
          <a:noFill/>
          <a:ln>
            <a:noFill/>
          </a:ln>
        </p:spPr>
      </p:pic>
      <p:sp>
        <p:nvSpPr>
          <p:cNvPr id="2" name="Shape 342">
            <a:extLst>
              <a:ext uri="{FF2B5EF4-FFF2-40B4-BE49-F238E27FC236}">
                <a16:creationId xmlns:a16="http://schemas.microsoft.com/office/drawing/2014/main" id="{E6BB552A-7641-360D-1C1E-7FA6551A4DAC}"/>
              </a:ext>
            </a:extLst>
          </p:cNvPr>
          <p:cNvSpPr txBox="1">
            <a:spLocks/>
          </p:cNvSpPr>
          <p:nvPr/>
        </p:nvSpPr>
        <p:spPr bwMode="auto">
          <a:xfrm>
            <a:off x="155643" y="889014"/>
            <a:ext cx="5744825" cy="1202221"/>
          </a:xfrm>
          <a:prstGeom prst="rect">
            <a:avLst/>
          </a:prstGeom>
          <a:noFill/>
          <a:ln>
            <a:noFill/>
          </a:ln>
        </p:spPr>
        <p:txBody>
          <a:bodyPr vert="horz" lIns="84850" tIns="42425" rIns="84850" bIns="42425" rtlCol="0" anchor="t" anchorCtr="0">
            <a:no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defRPr/>
            </a:pPr>
            <a:r>
              <a:rPr lang="fr-FR"/>
              <a:t>L’élément &lt;repository&gt; contient des informations sur l’établissement dépositaire du fonds dans le &lt;</a:t>
            </a:r>
            <a:r>
              <a:rPr lang="fr-FR" err="1"/>
              <a:t>archdesc</a:t>
            </a:r>
            <a:r>
              <a:rPr lang="fr-FR"/>
              <a:t>&gt;. </a:t>
            </a:r>
            <a:r>
              <a:rPr lang="fr-FR" sz="2000" b="0" i="0" u="none" strike="noStrike" cap="none">
                <a:solidFill>
                  <a:srgbClr val="FF0000"/>
                </a:solidFill>
                <a:ea typeface="Verdana"/>
                <a:cs typeface="Verdana"/>
              </a:rPr>
              <a:t> </a:t>
            </a:r>
            <a:endParaRPr lang="fr-FR"/>
          </a:p>
        </p:txBody>
      </p:sp>
      <p:sp>
        <p:nvSpPr>
          <p:cNvPr id="3" name="Espace réservé du pied de page 3">
            <a:extLst>
              <a:ext uri="{FF2B5EF4-FFF2-40B4-BE49-F238E27FC236}">
                <a16:creationId xmlns:a16="http://schemas.microsoft.com/office/drawing/2014/main" id="{F1E1F416-10F4-5D3A-81D2-0C5A343D77BF}"/>
              </a:ext>
            </a:extLst>
          </p:cNvPr>
          <p:cNvSpPr txBox="1">
            <a:spLocks/>
          </p:cNvSpPr>
          <p:nvPr/>
        </p:nvSpPr>
        <p:spPr bwMode="auto">
          <a:xfrm>
            <a:off x="1181425" y="6492788"/>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a:t>
            </a:r>
            <a:r>
              <a:rPr lang="fr-FR" sz="1050">
                <a:solidFill>
                  <a:schemeClr val="tx2"/>
                </a:solidFill>
                <a:latin typeface="Arial Narrow" panose="020B0606020202030204" pitchFamily="34" charset="0"/>
                <a:hlinkClick r:id="rId5">
                  <a:extLst>
                    <a:ext uri="{A12FA001-AC4F-418D-AE19-62706E023703}">
                      <ahyp:hlinkClr xmlns:ahyp="http://schemas.microsoft.com/office/drawing/2018/hyperlinkcolor" val="tx"/>
                    </a:ext>
                  </a:extLst>
                </a:hlinkClick>
              </a:rPr>
              <a:t>https://documentation.abes.fr/aidecalames/manuelcatalogageead/index.html#NomLocalisationRepository</a:t>
            </a:r>
            <a:endParaRPr lang="fr-FR" sz="1050">
              <a:solidFill>
                <a:schemeClr val="tx2"/>
              </a:solidFill>
              <a:latin typeface="Arial Narrow" panose="020B0606020202030204" pitchFamily="34" charset="0"/>
            </a:endParaRPr>
          </a:p>
        </p:txBody>
      </p:sp>
      <p:sp>
        <p:nvSpPr>
          <p:cNvPr id="10" name="Espace réservé du numéro de diapositive 2">
            <a:extLst>
              <a:ext uri="{FF2B5EF4-FFF2-40B4-BE49-F238E27FC236}">
                <a16:creationId xmlns:a16="http://schemas.microsoft.com/office/drawing/2014/main" id="{BDAD72B8-6FDE-A3E7-1498-4D8470DD999D}"/>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40</a:t>
            </a:fld>
            <a:endParaRPr lang="fr-FR"/>
          </a:p>
        </p:txBody>
      </p:sp>
      <p:grpSp>
        <p:nvGrpSpPr>
          <p:cNvPr id="12" name="Groupe 11">
            <a:extLst>
              <a:ext uri="{FF2B5EF4-FFF2-40B4-BE49-F238E27FC236}">
                <a16:creationId xmlns:a16="http://schemas.microsoft.com/office/drawing/2014/main" id="{B0101C89-DE58-80EA-0AB6-DAB545271CAB}"/>
              </a:ext>
            </a:extLst>
          </p:cNvPr>
          <p:cNvGrpSpPr/>
          <p:nvPr/>
        </p:nvGrpSpPr>
        <p:grpSpPr>
          <a:xfrm>
            <a:off x="6439079" y="3744067"/>
            <a:ext cx="2685041" cy="2098688"/>
            <a:chOff x="6551223" y="4075229"/>
            <a:chExt cx="2322488" cy="1799485"/>
          </a:xfrm>
          <a:effectLst>
            <a:outerShdw blurRad="50800" dist="38100" dir="13500000" algn="br" rotWithShape="0">
              <a:prstClr val="black">
                <a:alpha val="40000"/>
              </a:prstClr>
            </a:outerShdw>
          </a:effectLst>
        </p:grpSpPr>
        <p:pic>
          <p:nvPicPr>
            <p:cNvPr id="8" name="Image 2"/>
            <p:cNvPicPr>
              <a:picLocks noChangeAspect="1"/>
            </p:cNvPicPr>
            <p:nvPr/>
          </p:nvPicPr>
          <p:blipFill>
            <a:blip r:embed="rId6"/>
            <a:stretch/>
          </p:blipFill>
          <p:spPr bwMode="auto">
            <a:xfrm>
              <a:off x="6551223" y="4075229"/>
              <a:ext cx="2322488" cy="1799485"/>
            </a:xfrm>
            <a:prstGeom prst="rect">
              <a:avLst/>
            </a:prstGeom>
            <a:effectLst>
              <a:outerShdw blurRad="50800" dist="38100" dir="2700000" algn="tl" rotWithShape="0">
                <a:prstClr val="black">
                  <a:alpha val="40000"/>
                </a:prstClr>
              </a:outerShdw>
            </a:effectLst>
          </p:spPr>
        </p:pic>
        <p:sp>
          <p:nvSpPr>
            <p:cNvPr id="11" name="Rectangle : coins arrondis 10">
              <a:extLst>
                <a:ext uri="{FF2B5EF4-FFF2-40B4-BE49-F238E27FC236}">
                  <a16:creationId xmlns:a16="http://schemas.microsoft.com/office/drawing/2014/main" id="{512FB0DD-B2A3-7EC8-A2EC-DF5D0421E15E}"/>
                </a:ext>
              </a:extLst>
            </p:cNvPr>
            <p:cNvSpPr/>
            <p:nvPr/>
          </p:nvSpPr>
          <p:spPr bwMode="auto">
            <a:xfrm>
              <a:off x="6814376" y="5208396"/>
              <a:ext cx="1760579" cy="288031"/>
            </a:xfrm>
            <a:prstGeom prst="round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9" name="Shape 342">
            <a:extLst>
              <a:ext uri="{FF2B5EF4-FFF2-40B4-BE49-F238E27FC236}">
                <a16:creationId xmlns:a16="http://schemas.microsoft.com/office/drawing/2014/main" id="{3E2CBE65-2DEE-C8D4-5403-62340F977483}"/>
              </a:ext>
            </a:extLst>
          </p:cNvPr>
          <p:cNvSpPr txBox="1">
            <a:spLocks/>
          </p:cNvSpPr>
          <p:nvPr/>
        </p:nvSpPr>
        <p:spPr bwMode="auto">
          <a:xfrm>
            <a:off x="155643" y="5880580"/>
            <a:ext cx="8623084" cy="1129189"/>
          </a:xfrm>
          <a:prstGeom prst="rect">
            <a:avLst/>
          </a:prstGeom>
          <a:noFill/>
          <a:ln>
            <a:noFill/>
          </a:ln>
        </p:spPr>
        <p:txBody>
          <a:bodyPr vert="horz" lIns="84850" tIns="42425" rIns="84850" bIns="42425" rtlCol="0" anchor="t" anchorCtr="0">
            <a:no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defRPr/>
            </a:pPr>
            <a:r>
              <a:rPr lang="fr-FR" sz="2200"/>
              <a:t>un attribut </a:t>
            </a:r>
            <a:r>
              <a:rPr lang="fr-FR" sz="2200">
                <a:solidFill>
                  <a:srgbClr val="F79646"/>
                </a:solidFill>
              </a:rPr>
              <a:t>@normal</a:t>
            </a:r>
            <a:r>
              <a:rPr lang="fr-FR" sz="2200"/>
              <a:t>, dont la valeur est le nom de l’institution sous une forme normalisée dans le Répertoire.</a:t>
            </a:r>
            <a:endParaRPr lang="fr-FR" sz="2200">
              <a:solidFill>
                <a:schemeClr val="dk1"/>
              </a:solidFill>
              <a:latin typeface="Verdana"/>
              <a:ea typeface="Verdana"/>
              <a:cs typeface="Verdana"/>
            </a:endParaRP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E8AE76-CFA0-6979-D024-19F6A5543F65}"/>
              </a:ext>
            </a:extLst>
          </p:cNvPr>
          <p:cNvSpPr>
            <a:spLocks noGrp="1"/>
          </p:cNvSpPr>
          <p:nvPr>
            <p:ph type="title"/>
          </p:nvPr>
        </p:nvSpPr>
        <p:spPr>
          <a:xfrm>
            <a:off x="722313" y="4406900"/>
            <a:ext cx="7772400" cy="1362075"/>
          </a:xfrm>
        </p:spPr>
        <p:txBody>
          <a:bodyPr/>
          <a:lstStyle/>
          <a:p>
            <a:r>
              <a:rPr lang="fr-FR" sz="2800"/>
              <a:t>TP1 - Créer un nouveau document</a:t>
            </a:r>
            <a:br>
              <a:rPr lang="fr-FR" sz="2800">
                <a:solidFill>
                  <a:srgbClr val="F79646"/>
                </a:solidFill>
              </a:rPr>
            </a:br>
            <a:br>
              <a:rPr lang="fr-FR"/>
            </a:br>
            <a:endParaRPr lang="fr-FR"/>
          </a:p>
        </p:txBody>
      </p:sp>
      <p:sp>
        <p:nvSpPr>
          <p:cNvPr id="3" name="Espace réservé du texte 2">
            <a:extLst>
              <a:ext uri="{FF2B5EF4-FFF2-40B4-BE49-F238E27FC236}">
                <a16:creationId xmlns:a16="http://schemas.microsoft.com/office/drawing/2014/main" id="{BD6AF575-B603-4C60-96BF-78A03A637E38}"/>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50EF084F-F7F2-C786-3A49-B998C0B89B66}"/>
              </a:ext>
            </a:extLst>
          </p:cNvPr>
          <p:cNvSpPr>
            <a:spLocks noGrp="1"/>
          </p:cNvSpPr>
          <p:nvPr>
            <p:ph type="sldNum" sz="quarter" idx="12"/>
          </p:nvPr>
        </p:nvSpPr>
        <p:spPr/>
        <p:txBody>
          <a:bodyPr/>
          <a:lstStyle/>
          <a:p>
            <a:fld id="{AD8045ED-DE0C-4527-8264-0379EF2BB254}" type="slidenum">
              <a:rPr lang="fr-FR" smtClean="0"/>
              <a:t>41</a:t>
            </a:fld>
            <a:endParaRPr lang="fr-FR"/>
          </a:p>
        </p:txBody>
      </p:sp>
    </p:spTree>
    <p:extLst>
      <p:ext uri="{BB962C8B-B14F-4D97-AF65-F5344CB8AC3E}">
        <p14:creationId xmlns:p14="http://schemas.microsoft.com/office/powerpoint/2010/main" val="2678855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413951-30AE-616C-FAFB-5B8C01667A97}"/>
              </a:ext>
            </a:extLst>
          </p:cNvPr>
          <p:cNvSpPr>
            <a:spLocks noGrp="1"/>
          </p:cNvSpPr>
          <p:nvPr>
            <p:ph type="ctrTitle"/>
          </p:nvPr>
        </p:nvSpPr>
        <p:spPr>
          <a:xfrm>
            <a:off x="0" y="2067670"/>
            <a:ext cx="8214902" cy="1470025"/>
          </a:xfrm>
        </p:spPr>
        <p:txBody>
          <a:bodyPr/>
          <a:lstStyle/>
          <a:p>
            <a:r>
              <a:rPr lang="fr-FR"/>
              <a:t>5-Voir et éditer un document EAD</a:t>
            </a:r>
          </a:p>
        </p:txBody>
      </p:sp>
      <p:sp>
        <p:nvSpPr>
          <p:cNvPr id="3" name="Sous-titre 2">
            <a:extLst>
              <a:ext uri="{FF2B5EF4-FFF2-40B4-BE49-F238E27FC236}">
                <a16:creationId xmlns:a16="http://schemas.microsoft.com/office/drawing/2014/main" id="{06213428-0DCA-F2FC-0E4D-D8371AA499F7}"/>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720040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hape 365"/>
          <p:cNvSpPr>
            <a:spLocks noGrp="1"/>
          </p:cNvSpPr>
          <p:nvPr>
            <p:ph type="title"/>
          </p:nvPr>
        </p:nvSpPr>
        <p:spPr bwMode="auto">
          <a:xfrm>
            <a:off x="844683" y="241265"/>
            <a:ext cx="7125182" cy="504056"/>
          </a:xfrm>
          <a:prstGeom prst="rect">
            <a:avLst/>
          </a:prstGeom>
          <a:noFill/>
          <a:ln>
            <a:noFill/>
          </a:ln>
        </p:spPr>
        <p:txBody>
          <a:bodyPr lIns="84850" tIns="42425" rIns="84850" bIns="42425" anchor="t" anchorCtr="0">
            <a:noAutofit/>
          </a:bodyPr>
          <a:lstStyle/>
          <a:p>
            <a:pPr marL="0" marR="0" lvl="0" indent="0">
              <a:spcBef>
                <a:spcPts val="0"/>
              </a:spcBef>
              <a:spcAft>
                <a:spcPts val="0"/>
              </a:spcAft>
              <a:buSzPct val="25000"/>
              <a:defRPr/>
            </a:pPr>
            <a:r>
              <a:rPr lang="fr-FR">
                <a:ea typeface="Verdana"/>
                <a:cs typeface="Verdana"/>
              </a:rPr>
              <a:t>Voir à différents niveaux</a:t>
            </a:r>
            <a:endParaRPr>
              <a:ea typeface="Verdana"/>
              <a:cs typeface="Verdana"/>
            </a:endParaRPr>
          </a:p>
        </p:txBody>
      </p:sp>
      <p:pic>
        <p:nvPicPr>
          <p:cNvPr id="5" name="Image 2"/>
          <p:cNvPicPr>
            <a:picLocks noChangeAspect="1"/>
          </p:cNvPicPr>
          <p:nvPr/>
        </p:nvPicPr>
        <p:blipFill>
          <a:blip r:embed="rId2"/>
          <a:srcRect t="4297" r="32674"/>
          <a:stretch/>
        </p:blipFill>
        <p:spPr bwMode="auto">
          <a:xfrm>
            <a:off x="335195" y="783178"/>
            <a:ext cx="7264677" cy="4928218"/>
          </a:xfrm>
          <a:prstGeom prst="rect">
            <a:avLst/>
          </a:prstGeom>
          <a:effectLst>
            <a:outerShdw blurRad="50800" dist="38100" dir="13500000" algn="br" rotWithShape="0">
              <a:prstClr val="black">
                <a:alpha val="40000"/>
              </a:prstClr>
            </a:outerShdw>
          </a:effectLst>
        </p:spPr>
      </p:pic>
      <p:pic>
        <p:nvPicPr>
          <p:cNvPr id="3" name="Image 1">
            <a:extLst>
              <a:ext uri="{FF2B5EF4-FFF2-40B4-BE49-F238E27FC236}">
                <a16:creationId xmlns:a16="http://schemas.microsoft.com/office/drawing/2014/main" id="{81F2289B-2FD8-D3BA-C3C6-A76DA81D8829}"/>
              </a:ext>
            </a:extLst>
          </p:cNvPr>
          <p:cNvPicPr>
            <a:picLocks noChangeAspect="1"/>
          </p:cNvPicPr>
          <p:nvPr/>
        </p:nvPicPr>
        <p:blipFill>
          <a:blip r:embed="rId3"/>
          <a:stretch/>
        </p:blipFill>
        <p:spPr bwMode="auto">
          <a:xfrm>
            <a:off x="3486965" y="3685273"/>
            <a:ext cx="5681099" cy="2125151"/>
          </a:xfrm>
          <a:prstGeom prst="rect">
            <a:avLst/>
          </a:prstGeom>
          <a:ln w="12699">
            <a:solidFill>
              <a:schemeClr val="tx1">
                <a:lumMod val="85098"/>
                <a:lumOff val="14902"/>
              </a:schemeClr>
            </a:solidFill>
            <a:prstDash val="solid"/>
          </a:ln>
          <a:effectLst>
            <a:outerShdw blurRad="50800" dist="38100" dir="13500000" algn="br" rotWithShape="0">
              <a:prstClr val="black">
                <a:alpha val="40000"/>
              </a:prstClr>
            </a:outerShdw>
          </a:effectLst>
        </p:spPr>
      </p:pic>
      <p:sp>
        <p:nvSpPr>
          <p:cNvPr id="6" name="Shape 342">
            <a:extLst>
              <a:ext uri="{FF2B5EF4-FFF2-40B4-BE49-F238E27FC236}">
                <a16:creationId xmlns:a16="http://schemas.microsoft.com/office/drawing/2014/main" id="{D9B2C6F7-6128-065E-477C-1F50E2AFCE85}"/>
              </a:ext>
            </a:extLst>
          </p:cNvPr>
          <p:cNvSpPr txBox="1">
            <a:spLocks/>
          </p:cNvSpPr>
          <p:nvPr/>
        </p:nvSpPr>
        <p:spPr bwMode="auto">
          <a:xfrm>
            <a:off x="2933248" y="925336"/>
            <a:ext cx="6160719" cy="1927095"/>
          </a:xfrm>
          <a:prstGeom prst="rect">
            <a:avLst/>
          </a:prstGeom>
          <a:noFill/>
          <a:ln>
            <a:noFill/>
          </a:ln>
        </p:spPr>
        <p:txBody>
          <a:bodyPr vert="horz" lIns="84850" tIns="42425" rIns="84850" bIns="42425" rtlCol="0" anchor="t" anchorCtr="0">
            <a:no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lnSpc>
                <a:spcPct val="150000"/>
              </a:lnSpc>
              <a:defRPr/>
            </a:pPr>
            <a:r>
              <a:rPr lang="fr-FR" sz="2400"/>
              <a:t>Pour afficher un fragment : clic droit </a:t>
            </a:r>
            <a:r>
              <a:rPr lang="fr-FR" sz="2400">
                <a:solidFill>
                  <a:srgbClr val="EC6839"/>
                </a:solidFill>
                <a:sym typeface="Wingdings" panose="05000000000000000000" pitchFamily="2" charset="2"/>
              </a:rPr>
              <a:t></a:t>
            </a:r>
            <a:r>
              <a:rPr lang="fr-FR" sz="2400">
                <a:sym typeface="Wingdings" panose="05000000000000000000" pitchFamily="2" charset="2"/>
              </a:rPr>
              <a:t> </a:t>
            </a:r>
            <a:r>
              <a:rPr lang="fr-FR" sz="2400"/>
              <a:t>Voir </a:t>
            </a:r>
          </a:p>
          <a:p>
            <a:pPr lvl="2">
              <a:lnSpc>
                <a:spcPct val="150000"/>
              </a:lnSpc>
              <a:defRPr/>
            </a:pPr>
            <a:r>
              <a:rPr lang="fr-FR" sz="2200"/>
              <a:t>L’affichage par défaut ne présente pas les balises</a:t>
            </a:r>
          </a:p>
          <a:p>
            <a:pPr lvl="2">
              <a:lnSpc>
                <a:spcPct val="150000"/>
              </a:lnSpc>
              <a:defRPr/>
            </a:pPr>
            <a:r>
              <a:rPr lang="fr-FR" sz="2200"/>
              <a:t>Seul le bouton « Recherche » est actif</a:t>
            </a:r>
          </a:p>
        </p:txBody>
      </p:sp>
      <p:sp>
        <p:nvSpPr>
          <p:cNvPr id="8" name="Rectangle : coins arrondis 7">
            <a:extLst>
              <a:ext uri="{FF2B5EF4-FFF2-40B4-BE49-F238E27FC236}">
                <a16:creationId xmlns:a16="http://schemas.microsoft.com/office/drawing/2014/main" id="{8D284AD9-0101-6C18-2A9F-568D44D3F5F8}"/>
              </a:ext>
            </a:extLst>
          </p:cNvPr>
          <p:cNvSpPr/>
          <p:nvPr/>
        </p:nvSpPr>
        <p:spPr bwMode="auto">
          <a:xfrm>
            <a:off x="4572000" y="3586747"/>
            <a:ext cx="799197" cy="418823"/>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Espace réservé du numéro de diapositive 2">
            <a:extLst>
              <a:ext uri="{FF2B5EF4-FFF2-40B4-BE49-F238E27FC236}">
                <a16:creationId xmlns:a16="http://schemas.microsoft.com/office/drawing/2014/main" id="{29331AAE-BF53-FF48-08BA-CAD9AEE07EFA}"/>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43</a:t>
            </a:fld>
            <a:endParaRPr lang="fr-FR"/>
          </a:p>
        </p:txBody>
      </p:sp>
      <p:sp>
        <p:nvSpPr>
          <p:cNvPr id="7" name="Espace réservé du pied de page 3">
            <a:extLst>
              <a:ext uri="{FF2B5EF4-FFF2-40B4-BE49-F238E27FC236}">
                <a16:creationId xmlns:a16="http://schemas.microsoft.com/office/drawing/2014/main" id="{318AA492-7CC9-233A-0D8D-18DAC0663E26}"/>
              </a:ext>
            </a:extLst>
          </p:cNvPr>
          <p:cNvSpPr txBox="1">
            <a:spLocks/>
          </p:cNvSpPr>
          <p:nvPr/>
        </p:nvSpPr>
        <p:spPr bwMode="auto">
          <a:xfrm>
            <a:off x="372563" y="6434172"/>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https://documentation.abes.fr/aidecalames/manueloutildecatalogage/index.html#AfficherDonneesEad</a:t>
            </a:r>
            <a:endParaRPr lang="fr-FR" sz="1050">
              <a:latin typeface="Arial Narrow" panose="020B0606020202030204" pitchFamily="34" charset="0"/>
            </a:endParaRP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 name="Image 10">
            <a:extLst>
              <a:ext uri="{FF2B5EF4-FFF2-40B4-BE49-F238E27FC236}">
                <a16:creationId xmlns:a16="http://schemas.microsoft.com/office/drawing/2014/main" id="{C1DFBB3E-C437-C9C3-4ED4-1A3410ED3154}"/>
              </a:ext>
            </a:extLst>
          </p:cNvPr>
          <p:cNvPicPr>
            <a:picLocks noChangeAspect="1"/>
          </p:cNvPicPr>
          <p:nvPr/>
        </p:nvPicPr>
        <p:blipFill rotWithShape="1">
          <a:blip r:embed="rId3"/>
          <a:srcRect b="20841"/>
          <a:stretch/>
        </p:blipFill>
        <p:spPr>
          <a:xfrm>
            <a:off x="5204958" y="1157895"/>
            <a:ext cx="3715306" cy="5458150"/>
          </a:xfrm>
          <a:prstGeom prst="rect">
            <a:avLst/>
          </a:prstGeom>
        </p:spPr>
      </p:pic>
      <p:sp>
        <p:nvSpPr>
          <p:cNvPr id="4" name="Shape 379"/>
          <p:cNvSpPr>
            <a:spLocks noGrp="1"/>
          </p:cNvSpPr>
          <p:nvPr>
            <p:ph type="title"/>
          </p:nvPr>
        </p:nvSpPr>
        <p:spPr bwMode="auto">
          <a:xfrm>
            <a:off x="598714" y="171524"/>
            <a:ext cx="7374349" cy="546256"/>
          </a:xfrm>
          <a:prstGeom prst="rect">
            <a:avLst/>
          </a:prstGeom>
          <a:noFill/>
          <a:ln>
            <a:noFill/>
          </a:ln>
        </p:spPr>
        <p:txBody>
          <a:bodyPr lIns="84850" tIns="42425" rIns="84850" bIns="42425" anchor="t" anchorCtr="0">
            <a:noAutofit/>
          </a:bodyPr>
          <a:lstStyle/>
          <a:p>
            <a:pPr marL="0" marR="0" lvl="0" indent="0">
              <a:spcBef>
                <a:spcPts val="0"/>
              </a:spcBef>
              <a:spcAft>
                <a:spcPts val="0"/>
              </a:spcAft>
              <a:buSzPct val="25000"/>
              <a:defRPr/>
            </a:pPr>
            <a:r>
              <a:rPr lang="fr-FR">
                <a:ea typeface="Verdana"/>
                <a:cs typeface="Verdana"/>
              </a:rPr>
              <a:t>Voir les fichiers des autres établissements</a:t>
            </a:r>
            <a:endParaRPr>
              <a:ea typeface="Verdana"/>
              <a:cs typeface="Verdana"/>
            </a:endParaRPr>
          </a:p>
        </p:txBody>
      </p:sp>
      <p:sp>
        <p:nvSpPr>
          <p:cNvPr id="6" name="Espace réservé du pied de page 4"/>
          <p:cNvSpPr>
            <a:spLocks noGrp="1"/>
          </p:cNvSpPr>
          <p:nvPr>
            <p:ph type="ftr" idx="11"/>
          </p:nvPr>
        </p:nvSpPr>
        <p:spPr bwMode="auto">
          <a:xfrm>
            <a:off x="3124200" y="6356350"/>
            <a:ext cx="2895600" cy="365125"/>
          </a:xfrm>
        </p:spPr>
        <p:txBody>
          <a:bodyPr/>
          <a:lstStyle/>
          <a:p>
            <a:pPr>
              <a:defRPr/>
            </a:pPr>
            <a:endParaRPr lang="fr-FR"/>
          </a:p>
        </p:txBody>
      </p:sp>
      <p:pic>
        <p:nvPicPr>
          <p:cNvPr id="7" name="Image 1"/>
          <p:cNvPicPr>
            <a:picLocks noChangeAspect="1"/>
          </p:cNvPicPr>
          <p:nvPr/>
        </p:nvPicPr>
        <p:blipFill>
          <a:blip r:embed="rId4"/>
          <a:stretch/>
        </p:blipFill>
        <p:spPr bwMode="auto">
          <a:xfrm>
            <a:off x="971599" y="2529109"/>
            <a:ext cx="3600401" cy="4063610"/>
          </a:xfrm>
          <a:prstGeom prst="rect">
            <a:avLst/>
          </a:prstGeom>
        </p:spPr>
      </p:pic>
      <p:pic>
        <p:nvPicPr>
          <p:cNvPr id="3" name="Image 2"/>
          <p:cNvPicPr>
            <a:picLocks noChangeAspect="1"/>
          </p:cNvPicPr>
          <p:nvPr/>
        </p:nvPicPr>
        <p:blipFill>
          <a:blip r:embed="rId5"/>
          <a:stretch>
            <a:fillRect/>
          </a:stretch>
        </p:blipFill>
        <p:spPr>
          <a:xfrm>
            <a:off x="1043608" y="2636911"/>
            <a:ext cx="2520280" cy="1729604"/>
          </a:xfrm>
          <a:prstGeom prst="rect">
            <a:avLst/>
          </a:prstGeom>
        </p:spPr>
      </p:pic>
      <p:sp>
        <p:nvSpPr>
          <p:cNvPr id="2" name="Shape 319">
            <a:extLst>
              <a:ext uri="{FF2B5EF4-FFF2-40B4-BE49-F238E27FC236}">
                <a16:creationId xmlns:a16="http://schemas.microsoft.com/office/drawing/2014/main" id="{2BFF486A-9D22-9564-2EBF-9461D8ABD979}"/>
              </a:ext>
            </a:extLst>
          </p:cNvPr>
          <p:cNvSpPr txBox="1">
            <a:spLocks/>
          </p:cNvSpPr>
          <p:nvPr/>
        </p:nvSpPr>
        <p:spPr bwMode="auto">
          <a:xfrm>
            <a:off x="223736" y="908671"/>
            <a:ext cx="4781897" cy="1382042"/>
          </a:xfrm>
          <a:prstGeom prst="rect">
            <a:avLst/>
          </a:prstGeom>
          <a:noFill/>
          <a:ln>
            <a:noFill/>
          </a:ln>
        </p:spPr>
        <p:txBody>
          <a:bodyPr vert="horz" lIns="84850" tIns="42425" rIns="84850" bIns="42425" rtlCol="0" anchor="t" anchorCtr="0">
            <a:no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defRPr/>
            </a:pPr>
            <a:r>
              <a:rPr lang="fr-FR">
                <a:ea typeface="Verdana"/>
                <a:cs typeface="Verdana"/>
              </a:rPr>
              <a:t>Je peux voir mais ne peux pas modifier les fichiers des autres établissements</a:t>
            </a:r>
            <a:endParaRPr lang="fr-FR"/>
          </a:p>
        </p:txBody>
      </p:sp>
      <p:sp>
        <p:nvSpPr>
          <p:cNvPr id="5" name="Rectangle : coins arrondis 4">
            <a:extLst>
              <a:ext uri="{FF2B5EF4-FFF2-40B4-BE49-F238E27FC236}">
                <a16:creationId xmlns:a16="http://schemas.microsoft.com/office/drawing/2014/main" id="{515E64E8-93C5-1413-FDDF-09E8C2161270}"/>
              </a:ext>
            </a:extLst>
          </p:cNvPr>
          <p:cNvSpPr/>
          <p:nvPr/>
        </p:nvSpPr>
        <p:spPr bwMode="auto">
          <a:xfrm>
            <a:off x="5077642" y="1052465"/>
            <a:ext cx="785277" cy="2282406"/>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space réservé du numéro de diapositive 2">
            <a:extLst>
              <a:ext uri="{FF2B5EF4-FFF2-40B4-BE49-F238E27FC236}">
                <a16:creationId xmlns:a16="http://schemas.microsoft.com/office/drawing/2014/main" id="{0183C4C5-5F8D-D5F5-DFB4-50CA3C06EF2E}"/>
              </a:ext>
            </a:extLst>
          </p:cNvPr>
          <p:cNvSpPr txBox="1">
            <a:spLocks/>
          </p:cNvSpPr>
          <p:nvPr/>
        </p:nvSpPr>
        <p:spPr bwMode="auto">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44</a:t>
            </a:fld>
            <a:endParaRPr lang="fr-FR"/>
          </a:p>
        </p:txBody>
      </p:sp>
    </p:spTree>
    <p:extLst>
      <p:ext uri="{BB962C8B-B14F-4D97-AF65-F5344CB8AC3E}">
        <p14:creationId xmlns:p14="http://schemas.microsoft.com/office/powerpoint/2010/main" val="2750073641"/>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hape 379"/>
          <p:cNvSpPr>
            <a:spLocks noGrp="1"/>
          </p:cNvSpPr>
          <p:nvPr>
            <p:ph type="title"/>
          </p:nvPr>
        </p:nvSpPr>
        <p:spPr bwMode="auto">
          <a:xfrm>
            <a:off x="31162" y="206137"/>
            <a:ext cx="7929495" cy="441527"/>
          </a:xfrm>
          <a:prstGeom prst="rect">
            <a:avLst/>
          </a:prstGeom>
          <a:noFill/>
          <a:ln>
            <a:noFill/>
          </a:ln>
        </p:spPr>
        <p:txBody>
          <a:bodyPr lIns="84850" tIns="42425" rIns="84850" bIns="42425" anchor="t" anchorCtr="0">
            <a:noAutofit/>
          </a:bodyPr>
          <a:lstStyle/>
          <a:p>
            <a:pPr marL="0" marR="0" lvl="0" indent="0">
              <a:spcBef>
                <a:spcPts val="0"/>
              </a:spcBef>
              <a:spcAft>
                <a:spcPts val="0"/>
              </a:spcAft>
              <a:buSzPct val="25000"/>
              <a:defRPr/>
            </a:pPr>
            <a:r>
              <a:rPr lang="fr-FR">
                <a:ea typeface="Verdana"/>
                <a:cs typeface="Verdana"/>
              </a:rPr>
              <a:t>Afficher les balises en mode 'Voir"</a:t>
            </a:r>
          </a:p>
        </p:txBody>
      </p:sp>
      <p:grpSp>
        <p:nvGrpSpPr>
          <p:cNvPr id="55" name="Groupe 54">
            <a:extLst>
              <a:ext uri="{FF2B5EF4-FFF2-40B4-BE49-F238E27FC236}">
                <a16:creationId xmlns:a16="http://schemas.microsoft.com/office/drawing/2014/main" id="{19C10197-D363-400F-18C0-FD62214F750E}"/>
              </a:ext>
            </a:extLst>
          </p:cNvPr>
          <p:cNvGrpSpPr/>
          <p:nvPr/>
        </p:nvGrpSpPr>
        <p:grpSpPr>
          <a:xfrm>
            <a:off x="442771" y="866606"/>
            <a:ext cx="4439270" cy="3639058"/>
            <a:chOff x="442771" y="866606"/>
            <a:chExt cx="4439270" cy="3639058"/>
          </a:xfrm>
        </p:grpSpPr>
        <p:pic>
          <p:nvPicPr>
            <p:cNvPr id="9" name="Image 8">
              <a:extLst>
                <a:ext uri="{FF2B5EF4-FFF2-40B4-BE49-F238E27FC236}">
                  <a16:creationId xmlns:a16="http://schemas.microsoft.com/office/drawing/2014/main" id="{1A416E1B-2BFE-7684-DEF9-A6DC7BDA57A7}"/>
                </a:ext>
              </a:extLst>
            </p:cNvPr>
            <p:cNvPicPr>
              <a:picLocks noChangeAspect="1"/>
            </p:cNvPicPr>
            <p:nvPr/>
          </p:nvPicPr>
          <p:blipFill>
            <a:blip r:embed="rId3"/>
            <a:stretch>
              <a:fillRect/>
            </a:stretch>
          </p:blipFill>
          <p:spPr>
            <a:xfrm>
              <a:off x="442771" y="866606"/>
              <a:ext cx="4439270" cy="3639058"/>
            </a:xfrm>
            <a:prstGeom prst="rect">
              <a:avLst/>
            </a:prstGeom>
            <a:effectLst>
              <a:outerShdw blurRad="50800" dist="38100" dir="13500000" algn="br" rotWithShape="0">
                <a:prstClr val="black">
                  <a:alpha val="40000"/>
                </a:prstClr>
              </a:outerShdw>
            </a:effectLst>
          </p:spPr>
        </p:pic>
        <p:pic>
          <p:nvPicPr>
            <p:cNvPr id="54" name="Image 53">
              <a:extLst>
                <a:ext uri="{FF2B5EF4-FFF2-40B4-BE49-F238E27FC236}">
                  <a16:creationId xmlns:a16="http://schemas.microsoft.com/office/drawing/2014/main" id="{89E439CE-F144-2F07-3B5D-A92DFBAB7504}"/>
                </a:ext>
              </a:extLst>
            </p:cNvPr>
            <p:cNvPicPr>
              <a:picLocks noChangeAspect="1"/>
            </p:cNvPicPr>
            <p:nvPr/>
          </p:nvPicPr>
          <p:blipFill>
            <a:blip r:embed="rId4"/>
            <a:stretch>
              <a:fillRect/>
            </a:stretch>
          </p:blipFill>
          <p:spPr>
            <a:xfrm>
              <a:off x="4177093" y="870501"/>
              <a:ext cx="704948" cy="362001"/>
            </a:xfrm>
            <a:prstGeom prst="rect">
              <a:avLst/>
            </a:prstGeom>
          </p:spPr>
        </p:pic>
      </p:grpSp>
      <p:pic>
        <p:nvPicPr>
          <p:cNvPr id="11" name="Image 10">
            <a:extLst>
              <a:ext uri="{FF2B5EF4-FFF2-40B4-BE49-F238E27FC236}">
                <a16:creationId xmlns:a16="http://schemas.microsoft.com/office/drawing/2014/main" id="{25E2F5FB-73D5-23AB-A487-FF4B504F67EB}"/>
              </a:ext>
            </a:extLst>
          </p:cNvPr>
          <p:cNvPicPr>
            <a:picLocks noChangeAspect="1"/>
          </p:cNvPicPr>
          <p:nvPr/>
        </p:nvPicPr>
        <p:blipFill>
          <a:blip r:embed="rId5"/>
          <a:stretch>
            <a:fillRect/>
          </a:stretch>
        </p:blipFill>
        <p:spPr>
          <a:xfrm>
            <a:off x="4441001" y="1452691"/>
            <a:ext cx="4410691" cy="3886742"/>
          </a:xfrm>
          <a:prstGeom prst="rect">
            <a:avLst/>
          </a:prstGeom>
          <a:effectLst>
            <a:outerShdw blurRad="50800" dist="38100" dir="13500000" algn="br" rotWithShape="0">
              <a:prstClr val="black">
                <a:alpha val="40000"/>
              </a:prstClr>
            </a:outerShdw>
          </a:effectLst>
        </p:spPr>
      </p:pic>
      <p:cxnSp>
        <p:nvCxnSpPr>
          <p:cNvPr id="23" name="Connecteur droit avec flèche 22">
            <a:extLst>
              <a:ext uri="{FF2B5EF4-FFF2-40B4-BE49-F238E27FC236}">
                <a16:creationId xmlns:a16="http://schemas.microsoft.com/office/drawing/2014/main" id="{B76EEF1E-8EA5-3408-AB54-1F2C539CCB83}"/>
              </a:ext>
            </a:extLst>
          </p:cNvPr>
          <p:cNvCxnSpPr>
            <a:cxnSpLocks/>
          </p:cNvCxnSpPr>
          <p:nvPr/>
        </p:nvCxnSpPr>
        <p:spPr bwMode="auto">
          <a:xfrm>
            <a:off x="1759468" y="3646846"/>
            <a:ext cx="2812532" cy="0"/>
          </a:xfrm>
          <a:prstGeom prst="straightConnector1">
            <a:avLst/>
          </a:prstGeom>
          <a:ln w="38100">
            <a:solidFill>
              <a:srgbClr val="FF0000"/>
            </a:solidFill>
            <a:headEnd type="none" w="lg" len="lg"/>
            <a:tailEnd type="triangle" w="lg" len="lg"/>
          </a:ln>
          <a:effectLst>
            <a:outerShdw blurRad="50800" dist="38100" dir="13500000" algn="b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9" name="Rectangle : coins arrondis 28">
            <a:extLst>
              <a:ext uri="{FF2B5EF4-FFF2-40B4-BE49-F238E27FC236}">
                <a16:creationId xmlns:a16="http://schemas.microsoft.com/office/drawing/2014/main" id="{0EDC6E7C-E7A6-7197-D72B-106130158E25}"/>
              </a:ext>
            </a:extLst>
          </p:cNvPr>
          <p:cNvSpPr/>
          <p:nvPr/>
        </p:nvSpPr>
        <p:spPr bwMode="auto">
          <a:xfrm>
            <a:off x="4688951" y="4958404"/>
            <a:ext cx="2205009" cy="381030"/>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Rectangle : coins arrondis 29">
            <a:extLst>
              <a:ext uri="{FF2B5EF4-FFF2-40B4-BE49-F238E27FC236}">
                <a16:creationId xmlns:a16="http://schemas.microsoft.com/office/drawing/2014/main" id="{3F7D07D2-C334-0DD1-A559-C09350DB3CFE}"/>
              </a:ext>
            </a:extLst>
          </p:cNvPr>
          <p:cNvSpPr/>
          <p:nvPr/>
        </p:nvSpPr>
        <p:spPr bwMode="auto">
          <a:xfrm>
            <a:off x="6019800" y="3828177"/>
            <a:ext cx="596757" cy="381030"/>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52" name="Groupe 51">
            <a:extLst>
              <a:ext uri="{FF2B5EF4-FFF2-40B4-BE49-F238E27FC236}">
                <a16:creationId xmlns:a16="http://schemas.microsoft.com/office/drawing/2014/main" id="{90825183-AFDA-2A53-90D6-04A1F399B9B3}"/>
              </a:ext>
            </a:extLst>
          </p:cNvPr>
          <p:cNvGrpSpPr/>
          <p:nvPr/>
        </p:nvGrpSpPr>
        <p:grpSpPr>
          <a:xfrm>
            <a:off x="370477" y="3636088"/>
            <a:ext cx="2323745" cy="1709985"/>
            <a:chOff x="370477" y="3539266"/>
            <a:chExt cx="2323745" cy="1709985"/>
          </a:xfrm>
        </p:grpSpPr>
        <p:cxnSp>
          <p:nvCxnSpPr>
            <p:cNvPr id="26" name="Connecteur droit avec flèche 25">
              <a:extLst>
                <a:ext uri="{FF2B5EF4-FFF2-40B4-BE49-F238E27FC236}">
                  <a16:creationId xmlns:a16="http://schemas.microsoft.com/office/drawing/2014/main" id="{C5E21552-AB9B-A374-D36C-2F91DC1E9A3B}"/>
                </a:ext>
              </a:extLst>
            </p:cNvPr>
            <p:cNvCxnSpPr>
              <a:cxnSpLocks/>
            </p:cNvCxnSpPr>
            <p:nvPr/>
          </p:nvCxnSpPr>
          <p:spPr bwMode="auto">
            <a:xfrm flipV="1">
              <a:off x="1776946" y="3539266"/>
              <a:ext cx="0" cy="729527"/>
            </a:xfrm>
            <a:prstGeom prst="straightConnector1">
              <a:avLst/>
            </a:prstGeom>
            <a:ln w="38100">
              <a:solidFill>
                <a:srgbClr val="FF0000"/>
              </a:solidFill>
              <a:headEnd type="oval" w="sm" len="med"/>
              <a:tailEnd type="none" w="lg" len="lg"/>
            </a:ln>
            <a:effectLst>
              <a:outerShdw blurRad="50800" dist="38100" dir="13500000" algn="b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51" name="Groupe 50">
              <a:extLst>
                <a:ext uri="{FF2B5EF4-FFF2-40B4-BE49-F238E27FC236}">
                  <a16:creationId xmlns:a16="http://schemas.microsoft.com/office/drawing/2014/main" id="{50BD3A66-10EF-EC11-911D-835280A2A81F}"/>
                </a:ext>
              </a:extLst>
            </p:cNvPr>
            <p:cNvGrpSpPr/>
            <p:nvPr/>
          </p:nvGrpSpPr>
          <p:grpSpPr>
            <a:xfrm>
              <a:off x="370477" y="3867209"/>
              <a:ext cx="2323745" cy="1382042"/>
              <a:chOff x="370477" y="3867209"/>
              <a:chExt cx="2323745" cy="1382042"/>
            </a:xfrm>
          </p:grpSpPr>
          <p:grpSp>
            <p:nvGrpSpPr>
              <p:cNvPr id="37" name="Groupe 36">
                <a:extLst>
                  <a:ext uri="{FF2B5EF4-FFF2-40B4-BE49-F238E27FC236}">
                    <a16:creationId xmlns:a16="http://schemas.microsoft.com/office/drawing/2014/main" id="{7B9590AF-D4CD-BCFC-00E3-8DC812677E86}"/>
                  </a:ext>
                </a:extLst>
              </p:cNvPr>
              <p:cNvGrpSpPr/>
              <p:nvPr/>
            </p:nvGrpSpPr>
            <p:grpSpPr>
              <a:xfrm>
                <a:off x="1246422" y="3867209"/>
                <a:ext cx="1447800" cy="1382042"/>
                <a:chOff x="3114216" y="3711591"/>
                <a:chExt cx="1447800" cy="1382042"/>
              </a:xfrm>
            </p:grpSpPr>
            <p:pic>
              <p:nvPicPr>
                <p:cNvPr id="12" name="Image 2">
                  <a:extLst>
                    <a:ext uri="{FF2B5EF4-FFF2-40B4-BE49-F238E27FC236}">
                      <a16:creationId xmlns:a16="http://schemas.microsoft.com/office/drawing/2014/main" id="{01B0AFBA-0FC1-5E5E-50EE-34EE149EFBF5}"/>
                    </a:ext>
                  </a:extLst>
                </p:cNvPr>
                <p:cNvPicPr>
                  <a:picLocks noChangeAspect="1"/>
                </p:cNvPicPr>
                <p:nvPr/>
              </p:nvPicPr>
              <p:blipFill>
                <a:blip r:embed="rId6"/>
                <a:srcRect l="12741" t="29837" r="13058" b="13343"/>
                <a:stretch/>
              </p:blipFill>
              <p:spPr bwMode="auto">
                <a:xfrm>
                  <a:off x="3300592" y="4141774"/>
                  <a:ext cx="1075048" cy="597248"/>
                </a:xfrm>
                <a:prstGeom prst="rect">
                  <a:avLst/>
                </a:prstGeom>
                <a:effectLst>
                  <a:outerShdw blurRad="50800" dist="38100" dir="13500000" algn="br" rotWithShape="0">
                    <a:prstClr val="black">
                      <a:alpha val="40000"/>
                    </a:prstClr>
                  </a:outerShdw>
                </a:effectLst>
              </p:spPr>
            </p:pic>
            <p:sp>
              <p:nvSpPr>
                <p:cNvPr id="13" name="Ellipse 12">
                  <a:extLst>
                    <a:ext uri="{FF2B5EF4-FFF2-40B4-BE49-F238E27FC236}">
                      <a16:creationId xmlns:a16="http://schemas.microsoft.com/office/drawing/2014/main" id="{26700EED-6B40-C13E-5D73-BFE78DA9ACC0}"/>
                    </a:ext>
                  </a:extLst>
                </p:cNvPr>
                <p:cNvSpPr/>
                <p:nvPr/>
              </p:nvSpPr>
              <p:spPr bwMode="auto">
                <a:xfrm>
                  <a:off x="3114216" y="3711591"/>
                  <a:ext cx="1447800" cy="1382042"/>
                </a:xfrm>
                <a:prstGeom prst="ellipse">
                  <a:avLst/>
                </a:prstGeom>
                <a:noFill/>
                <a:ln w="25400"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l">
                    <a:spcBef>
                      <a:spcPts val="0"/>
                    </a:spcBef>
                    <a:spcAft>
                      <a:spcPts val="0"/>
                    </a:spcAft>
                    <a:buSzPct val="25000"/>
                    <a:buNone/>
                  </a:pPr>
                  <a:endParaRPr lang="fr-FR" sz="1200" b="0" i="0" u="none" strike="noStrike" cap="none">
                    <a:latin typeface="Arial Narrow" panose="020B0606020202030204" pitchFamily="34" charset="0"/>
                    <a:ea typeface="Arial"/>
                    <a:cs typeface="Arial"/>
                  </a:endParaRPr>
                </a:p>
              </p:txBody>
            </p:sp>
          </p:grpSp>
          <p:sp>
            <p:nvSpPr>
              <p:cNvPr id="14" name="Ellipse 13">
                <a:extLst>
                  <a:ext uri="{FF2B5EF4-FFF2-40B4-BE49-F238E27FC236}">
                    <a16:creationId xmlns:a16="http://schemas.microsoft.com/office/drawing/2014/main" id="{25445FF0-3600-6B24-A9FA-C42AD761595A}"/>
                  </a:ext>
                </a:extLst>
              </p:cNvPr>
              <p:cNvSpPr/>
              <p:nvPr/>
            </p:nvSpPr>
            <p:spPr bwMode="auto">
              <a:xfrm>
                <a:off x="370477" y="4009572"/>
                <a:ext cx="482278" cy="399269"/>
              </a:xfrm>
              <a:prstGeom prst="ellipse">
                <a:avLst/>
              </a:prstGeom>
              <a:no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l">
                  <a:spcBef>
                    <a:spcPts val="0"/>
                  </a:spcBef>
                  <a:spcAft>
                    <a:spcPts val="0"/>
                  </a:spcAft>
                  <a:buSzPct val="25000"/>
                  <a:buNone/>
                </a:pPr>
                <a:endParaRPr lang="fr-FR" sz="1200" b="0" i="0" u="none" strike="noStrike" cap="none">
                  <a:latin typeface="Arial Narrow" panose="020B0606020202030204" pitchFamily="34" charset="0"/>
                  <a:ea typeface="Arial"/>
                  <a:cs typeface="Arial"/>
                </a:endParaRPr>
              </a:p>
            </p:txBody>
          </p:sp>
          <p:cxnSp>
            <p:nvCxnSpPr>
              <p:cNvPr id="40" name="Connecteur droit 39">
                <a:extLst>
                  <a:ext uri="{FF2B5EF4-FFF2-40B4-BE49-F238E27FC236}">
                    <a16:creationId xmlns:a16="http://schemas.microsoft.com/office/drawing/2014/main" id="{50D5C753-0E2D-B69D-EEF6-45DC5C182E06}"/>
                  </a:ext>
                </a:extLst>
              </p:cNvPr>
              <p:cNvCxnSpPr>
                <a:cxnSpLocks/>
                <a:stCxn id="14" idx="0"/>
                <a:endCxn id="13" idx="0"/>
              </p:cNvCxnSpPr>
              <p:nvPr/>
            </p:nvCxnSpPr>
            <p:spPr bwMode="auto">
              <a:xfrm flipV="1">
                <a:off x="611616" y="3867209"/>
                <a:ext cx="1358706" cy="142363"/>
              </a:xfrm>
              <a:prstGeom prst="line">
                <a:avLst/>
              </a:prstGeom>
              <a:noFill/>
              <a:ln w="9525" cap="flat" cmpd="sng">
                <a:solidFill>
                  <a:srgbClr val="EC6839"/>
                </a:solidFill>
                <a:prstDash val="solid"/>
                <a:round/>
                <a:headEnd type="none" w="med" len="med"/>
                <a:tailEnd type="none" w="lg" len="lg"/>
              </a:ln>
            </p:spPr>
          </p:cxnSp>
          <p:cxnSp>
            <p:nvCxnSpPr>
              <p:cNvPr id="41" name="Connecteur droit 40">
                <a:extLst>
                  <a:ext uri="{FF2B5EF4-FFF2-40B4-BE49-F238E27FC236}">
                    <a16:creationId xmlns:a16="http://schemas.microsoft.com/office/drawing/2014/main" id="{9728F0E9-3F98-DE4F-A359-4D4842288C50}"/>
                  </a:ext>
                </a:extLst>
              </p:cNvPr>
              <p:cNvCxnSpPr>
                <a:cxnSpLocks/>
                <a:stCxn id="14" idx="4"/>
              </p:cNvCxnSpPr>
              <p:nvPr/>
            </p:nvCxnSpPr>
            <p:spPr bwMode="auto">
              <a:xfrm>
                <a:off x="611616" y="4408841"/>
                <a:ext cx="714264" cy="452741"/>
              </a:xfrm>
              <a:prstGeom prst="line">
                <a:avLst/>
              </a:prstGeom>
              <a:noFill/>
              <a:ln w="9525" cap="flat" cmpd="sng">
                <a:solidFill>
                  <a:srgbClr val="EC6839"/>
                </a:solidFill>
                <a:prstDash val="solid"/>
                <a:round/>
                <a:headEnd type="none" w="med" len="med"/>
                <a:tailEnd type="none" w="lg" len="lg"/>
              </a:ln>
            </p:spPr>
          </p:cxnSp>
        </p:grpSp>
      </p:grpSp>
      <p:sp>
        <p:nvSpPr>
          <p:cNvPr id="50" name="Shape 342">
            <a:extLst>
              <a:ext uri="{FF2B5EF4-FFF2-40B4-BE49-F238E27FC236}">
                <a16:creationId xmlns:a16="http://schemas.microsoft.com/office/drawing/2014/main" id="{6FF1DFF0-8202-91A1-0E90-3E9AB445F9B0}"/>
              </a:ext>
            </a:extLst>
          </p:cNvPr>
          <p:cNvSpPr txBox="1">
            <a:spLocks/>
          </p:cNvSpPr>
          <p:nvPr/>
        </p:nvSpPr>
        <p:spPr bwMode="auto">
          <a:xfrm>
            <a:off x="-434807" y="5383476"/>
            <a:ext cx="9286499" cy="1201217"/>
          </a:xfrm>
          <a:prstGeom prst="rect">
            <a:avLst/>
          </a:prstGeom>
          <a:noFill/>
          <a:ln>
            <a:noFill/>
          </a:ln>
        </p:spPr>
        <p:txBody>
          <a:bodyPr vert="horz" lIns="84850" tIns="42425" rIns="84850" bIns="42425" rtlCol="0" anchor="t" anchorCtr="0">
            <a:no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2">
              <a:buFont typeface="Arial Narrow" panose="020B0606020202030204" pitchFamily="34" charset="0"/>
              <a:buChar char="–"/>
              <a:defRPr/>
            </a:pPr>
            <a:r>
              <a:rPr lang="fr-FR" sz="2200"/>
              <a:t>Il est possible de basculer dans un affichage avec balises à l'image de ce qu'on voit en édition avec le bouton en bas à droite de la fenêtre d'édition </a:t>
            </a:r>
          </a:p>
          <a:p>
            <a:pPr lvl="2">
              <a:buFont typeface="Arial Narrow" panose="020B0606020202030204" pitchFamily="34" charset="0"/>
              <a:buChar char="–"/>
              <a:defRPr/>
            </a:pPr>
            <a:r>
              <a:rPr lang="fr-FR" sz="2200"/>
              <a:t>Le chemin affiché en pied de page correspond au positionnement du curseur</a:t>
            </a:r>
          </a:p>
        </p:txBody>
      </p:sp>
      <p:cxnSp>
        <p:nvCxnSpPr>
          <p:cNvPr id="61" name="Shape 327">
            <a:extLst>
              <a:ext uri="{FF2B5EF4-FFF2-40B4-BE49-F238E27FC236}">
                <a16:creationId xmlns:a16="http://schemas.microsoft.com/office/drawing/2014/main" id="{2E1661AF-1F1C-CB1B-60CC-A31AF0B2D4DC}"/>
              </a:ext>
            </a:extLst>
          </p:cNvPr>
          <p:cNvCxnSpPr>
            <a:cxnSpLocks/>
            <a:stCxn id="30" idx="2"/>
            <a:endCxn id="29" idx="0"/>
          </p:cNvCxnSpPr>
          <p:nvPr/>
        </p:nvCxnSpPr>
        <p:spPr bwMode="auto">
          <a:xfrm flipH="1">
            <a:off x="5791456" y="4209207"/>
            <a:ext cx="526723" cy="749197"/>
          </a:xfrm>
          <a:prstGeom prst="straightConnector1">
            <a:avLst/>
          </a:prstGeom>
          <a:noFill/>
          <a:ln w="25400" cap="flat" cmpd="sng">
            <a:solidFill>
              <a:srgbClr val="F79646"/>
            </a:solidFill>
            <a:prstDash val="solid"/>
            <a:round/>
            <a:headEnd type="triangle" w="lg" len="lg"/>
            <a:tailEnd type="triangle" w="lg" len="lg"/>
          </a:ln>
          <a:effectLst>
            <a:outerShdw blurRad="50800" dist="38100" dir="13500000" algn="br" rotWithShape="0">
              <a:prstClr val="black">
                <a:alpha val="40000"/>
              </a:prstClr>
            </a:outerShdw>
          </a:effectLst>
        </p:spPr>
      </p:cxnSp>
      <p:sp>
        <p:nvSpPr>
          <p:cNvPr id="2" name="Espace réservé du numéro de diapositive 2">
            <a:extLst>
              <a:ext uri="{FF2B5EF4-FFF2-40B4-BE49-F238E27FC236}">
                <a16:creationId xmlns:a16="http://schemas.microsoft.com/office/drawing/2014/main" id="{2026AA51-0933-BE19-B73A-6D54EF78C511}"/>
              </a:ext>
            </a:extLst>
          </p:cNvPr>
          <p:cNvSpPr txBox="1">
            <a:spLocks/>
          </p:cNvSpPr>
          <p:nvPr/>
        </p:nvSpPr>
        <p:spPr bwMode="auto">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45</a:t>
            </a:fld>
            <a:endParaRPr lang="fr-FR"/>
          </a:p>
        </p:txBody>
      </p:sp>
      <p:sp>
        <p:nvSpPr>
          <p:cNvPr id="3" name="Espace réservé du pied de page 3">
            <a:extLst>
              <a:ext uri="{FF2B5EF4-FFF2-40B4-BE49-F238E27FC236}">
                <a16:creationId xmlns:a16="http://schemas.microsoft.com/office/drawing/2014/main" id="{8F25846A-0630-FAC2-CB31-BB3561B43EB0}"/>
              </a:ext>
            </a:extLst>
          </p:cNvPr>
          <p:cNvSpPr txBox="1">
            <a:spLocks/>
          </p:cNvSpPr>
          <p:nvPr/>
        </p:nvSpPr>
        <p:spPr bwMode="auto">
          <a:xfrm>
            <a:off x="642350" y="6478696"/>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https://documentation.abes.fr/aidecalames/manueloutildecatalogage/index.html#AfficherDonneesEad</a:t>
            </a:r>
            <a:endParaRPr lang="fr-FR" sz="1050">
              <a:latin typeface="Arial Narrow" panose="020B0606020202030204" pitchFamily="34" charset="0"/>
            </a:endParaRPr>
          </a:p>
        </p:txBody>
      </p:sp>
    </p:spTree>
    <p:extLst>
      <p:ext uri="{BB962C8B-B14F-4D97-AF65-F5344CB8AC3E}">
        <p14:creationId xmlns:p14="http://schemas.microsoft.com/office/powerpoint/2010/main" val="1940063063"/>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hape 365"/>
          <p:cNvSpPr>
            <a:spLocks noGrp="1"/>
          </p:cNvSpPr>
          <p:nvPr>
            <p:ph type="title"/>
          </p:nvPr>
        </p:nvSpPr>
        <p:spPr bwMode="auto">
          <a:xfrm>
            <a:off x="898472" y="247545"/>
            <a:ext cx="7125182" cy="504056"/>
          </a:xfrm>
          <a:prstGeom prst="rect">
            <a:avLst/>
          </a:prstGeom>
          <a:noFill/>
          <a:ln>
            <a:noFill/>
          </a:ln>
        </p:spPr>
        <p:txBody>
          <a:bodyPr lIns="84850" tIns="42425" rIns="84850" bIns="42425" anchor="t" anchorCtr="0">
            <a:noAutofit/>
          </a:bodyPr>
          <a:lstStyle/>
          <a:p>
            <a:pPr marL="0" marR="0" lvl="0" indent="0">
              <a:spcBef>
                <a:spcPts val="0"/>
              </a:spcBef>
              <a:spcAft>
                <a:spcPts val="0"/>
              </a:spcAft>
              <a:buSzPct val="25000"/>
              <a:defRPr/>
            </a:pPr>
            <a:r>
              <a:rPr lang="fr-FR">
                <a:ea typeface="Verdana"/>
                <a:cs typeface="Verdana"/>
              </a:rPr>
              <a:t>Editer à différents niveaux</a:t>
            </a:r>
            <a:endParaRPr>
              <a:ea typeface="Verdana"/>
              <a:cs typeface="Verdana"/>
            </a:endParaRPr>
          </a:p>
        </p:txBody>
      </p:sp>
      <p:sp>
        <p:nvSpPr>
          <p:cNvPr id="2" name="Shape 342">
            <a:extLst>
              <a:ext uri="{FF2B5EF4-FFF2-40B4-BE49-F238E27FC236}">
                <a16:creationId xmlns:a16="http://schemas.microsoft.com/office/drawing/2014/main" id="{CBC4E88D-E82C-1E3C-1E5C-36C376AC7E9C}"/>
              </a:ext>
            </a:extLst>
          </p:cNvPr>
          <p:cNvSpPr txBox="1">
            <a:spLocks/>
          </p:cNvSpPr>
          <p:nvPr/>
        </p:nvSpPr>
        <p:spPr bwMode="auto">
          <a:xfrm>
            <a:off x="345948" y="1071209"/>
            <a:ext cx="8336604" cy="4327630"/>
          </a:xfrm>
          <a:prstGeom prst="rect">
            <a:avLst/>
          </a:prstGeom>
          <a:noFill/>
          <a:ln>
            <a:noFill/>
          </a:ln>
        </p:spPr>
        <p:txBody>
          <a:bodyPr vert="horz" lIns="84850" tIns="42425" rIns="84850" bIns="42425" rtlCol="0" anchor="t" anchorCtr="0">
            <a:no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defRPr/>
            </a:pPr>
            <a:r>
              <a:rPr lang="fr-FR"/>
              <a:t>Pour modifier un fragment, il faut :</a:t>
            </a:r>
          </a:p>
          <a:p>
            <a:pPr marL="532800" lvl="1">
              <a:spcBef>
                <a:spcPts val="600"/>
              </a:spcBef>
              <a:defRPr/>
            </a:pPr>
            <a:r>
              <a:rPr lang="fr-FR" sz="2200"/>
              <a:t>faire un clic droit </a:t>
            </a:r>
            <a:r>
              <a:rPr lang="fr-FR" sz="2200">
                <a:solidFill>
                  <a:srgbClr val="EC6839"/>
                </a:solidFill>
                <a:sym typeface="Wingdings" panose="05000000000000000000" pitchFamily="2" charset="2"/>
              </a:rPr>
              <a:t></a:t>
            </a:r>
            <a:r>
              <a:rPr lang="fr-FR" sz="2200">
                <a:sym typeface="Wingdings" panose="05000000000000000000" pitchFamily="2" charset="2"/>
              </a:rPr>
              <a:t> E</a:t>
            </a:r>
            <a:r>
              <a:rPr lang="fr-FR" sz="2200"/>
              <a:t>diter</a:t>
            </a:r>
          </a:p>
          <a:p>
            <a:pPr marL="532800" lvl="1">
              <a:spcBef>
                <a:spcPts val="600"/>
              </a:spcBef>
              <a:defRPr/>
            </a:pPr>
            <a:r>
              <a:rPr lang="fr-FR" sz="2200"/>
              <a:t>effectuer les modifications dans </a:t>
            </a:r>
            <a:r>
              <a:rPr lang="fr-FR" sz="2200" err="1"/>
              <a:t>XMetal</a:t>
            </a:r>
            <a:endParaRPr lang="fr-FR" sz="2200"/>
          </a:p>
          <a:p>
            <a:pPr marL="532800" lvl="1">
              <a:spcBef>
                <a:spcPts val="600"/>
              </a:spcBef>
              <a:defRPr/>
            </a:pPr>
            <a:r>
              <a:rPr lang="fr-FR" sz="2200"/>
              <a:t>  Enregistrer </a:t>
            </a:r>
            <a:endParaRPr lang="fr-FR" sz="2200">
              <a:solidFill>
                <a:schemeClr val="dk1"/>
              </a:solidFill>
              <a:latin typeface="Verdana"/>
              <a:ea typeface="Verdana"/>
              <a:cs typeface="Verdana"/>
            </a:endParaRPr>
          </a:p>
        </p:txBody>
      </p:sp>
      <p:pic>
        <p:nvPicPr>
          <p:cNvPr id="9" name="Image 8">
            <a:extLst>
              <a:ext uri="{FF2B5EF4-FFF2-40B4-BE49-F238E27FC236}">
                <a16:creationId xmlns:a16="http://schemas.microsoft.com/office/drawing/2014/main" id="{8A2C3198-F6BA-BFE1-B7D3-FF3803154A9E}"/>
              </a:ext>
            </a:extLst>
          </p:cNvPr>
          <p:cNvPicPr>
            <a:picLocks noChangeAspect="1"/>
          </p:cNvPicPr>
          <p:nvPr/>
        </p:nvPicPr>
        <p:blipFill>
          <a:blip r:embed="rId3"/>
          <a:srcRect t="-1078" b="7293"/>
          <a:stretch/>
        </p:blipFill>
        <p:spPr bwMode="auto">
          <a:xfrm>
            <a:off x="656434" y="3041049"/>
            <a:ext cx="8026118" cy="2161222"/>
          </a:xfrm>
          <a:prstGeom prst="rect">
            <a:avLst/>
          </a:prstGeom>
          <a:effectLst>
            <a:outerShdw blurRad="50800" dist="38100" dir="13500000" algn="br" rotWithShape="0">
              <a:prstClr val="black">
                <a:alpha val="40000"/>
              </a:prstClr>
            </a:outerShdw>
          </a:effectLst>
        </p:spPr>
      </p:pic>
      <p:sp>
        <p:nvSpPr>
          <p:cNvPr id="11" name="Rectangle : coins arrondis 10">
            <a:extLst>
              <a:ext uri="{FF2B5EF4-FFF2-40B4-BE49-F238E27FC236}">
                <a16:creationId xmlns:a16="http://schemas.microsoft.com/office/drawing/2014/main" id="{E4DC7D42-3DE2-B21E-50EC-BA15B3E8C000}"/>
              </a:ext>
            </a:extLst>
          </p:cNvPr>
          <p:cNvSpPr>
            <a:spLocks/>
          </p:cNvSpPr>
          <p:nvPr/>
        </p:nvSpPr>
        <p:spPr bwMode="auto">
          <a:xfrm>
            <a:off x="1009571" y="2365735"/>
            <a:ext cx="1241923" cy="413943"/>
          </a:xfrm>
          <a:prstGeom prst="roundRect">
            <a:avLst/>
          </a:prstGeom>
          <a:no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Shape 342">
            <a:extLst>
              <a:ext uri="{FF2B5EF4-FFF2-40B4-BE49-F238E27FC236}">
                <a16:creationId xmlns:a16="http://schemas.microsoft.com/office/drawing/2014/main" id="{35B57C4F-9F8C-49D0-DA01-2072E3FACD06}"/>
              </a:ext>
            </a:extLst>
          </p:cNvPr>
          <p:cNvSpPr txBox="1">
            <a:spLocks/>
          </p:cNvSpPr>
          <p:nvPr/>
        </p:nvSpPr>
        <p:spPr bwMode="auto">
          <a:xfrm>
            <a:off x="898472" y="5317756"/>
            <a:ext cx="7154694" cy="1192165"/>
          </a:xfrm>
          <a:prstGeom prst="rect">
            <a:avLst/>
          </a:prstGeom>
          <a:noFill/>
          <a:ln>
            <a:noFill/>
          </a:ln>
        </p:spPr>
        <p:txBody>
          <a:bodyPr vert="horz" lIns="84850" tIns="42425" rIns="84850" bIns="42425" rtlCol="0" anchor="t" anchorCtr="0">
            <a:no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defRPr/>
            </a:pPr>
            <a:r>
              <a:rPr lang="fr-FR" sz="2800" b="1">
                <a:solidFill>
                  <a:srgbClr val="C00000"/>
                </a:solidFill>
                <a:sym typeface="Wingdings" panose="05000000000000000000" pitchFamily="2" charset="2"/>
              </a:rPr>
              <a:t>Editer         +  Enregistrer                    ≠ publier </a:t>
            </a:r>
          </a:p>
          <a:p>
            <a:pPr marL="532800" lvl="1">
              <a:lnSpc>
                <a:spcPct val="150000"/>
              </a:lnSpc>
              <a:spcBef>
                <a:spcPts val="600"/>
              </a:spcBef>
              <a:defRPr/>
            </a:pPr>
            <a:r>
              <a:rPr lang="fr-FR"/>
              <a:t> </a:t>
            </a:r>
            <a:r>
              <a:rPr lang="fr-FR" sz="2200">
                <a:solidFill>
                  <a:schemeClr val="tx1">
                    <a:lumMod val="75000"/>
                    <a:lumOff val="25000"/>
                  </a:schemeClr>
                </a:solidFill>
                <a:sym typeface="Wingdings" panose="05000000000000000000" pitchFamily="2" charset="2"/>
              </a:rPr>
              <a:t>contrairement à WinIBW (Sudoc) par exemple</a:t>
            </a:r>
            <a:r>
              <a:rPr lang="fr-FR" sz="2200">
                <a:solidFill>
                  <a:srgbClr val="C00000"/>
                </a:solidFill>
                <a:sym typeface="Wingdings" panose="05000000000000000000" pitchFamily="2" charset="2"/>
              </a:rPr>
              <a:t>.</a:t>
            </a:r>
          </a:p>
        </p:txBody>
      </p:sp>
      <p:pic>
        <p:nvPicPr>
          <p:cNvPr id="13" name="Shape 387">
            <a:extLst>
              <a:ext uri="{FF2B5EF4-FFF2-40B4-BE49-F238E27FC236}">
                <a16:creationId xmlns:a16="http://schemas.microsoft.com/office/drawing/2014/main" id="{D97D7FCA-8771-C9D1-628E-1CA89034D44F}"/>
              </a:ext>
            </a:extLst>
          </p:cNvPr>
          <p:cNvPicPr/>
          <p:nvPr/>
        </p:nvPicPr>
        <p:blipFill>
          <a:blip r:embed="rId4">
            <a:alphaModFix/>
          </a:blip>
          <a:stretch/>
        </p:blipFill>
        <p:spPr bwMode="auto">
          <a:xfrm>
            <a:off x="2019843" y="5456087"/>
            <a:ext cx="304799" cy="304799"/>
          </a:xfrm>
          <a:prstGeom prst="rect">
            <a:avLst/>
          </a:prstGeom>
          <a:noFill/>
          <a:ln>
            <a:noFill/>
          </a:ln>
          <a:effectLst>
            <a:outerShdw blurRad="50800" dist="38100" dir="13500000" algn="br" rotWithShape="0">
              <a:prstClr val="black">
                <a:alpha val="40000"/>
              </a:prstClr>
            </a:outerShdw>
          </a:effectLst>
        </p:spPr>
      </p:pic>
      <p:pic>
        <p:nvPicPr>
          <p:cNvPr id="14" name="Image 1">
            <a:extLst>
              <a:ext uri="{FF2B5EF4-FFF2-40B4-BE49-F238E27FC236}">
                <a16:creationId xmlns:a16="http://schemas.microsoft.com/office/drawing/2014/main" id="{F4AB8EEB-FCAE-1E52-6598-A5322D0735B0}"/>
              </a:ext>
            </a:extLst>
          </p:cNvPr>
          <p:cNvPicPr>
            <a:picLocks noChangeAspect="1"/>
          </p:cNvPicPr>
          <p:nvPr/>
        </p:nvPicPr>
        <p:blipFill>
          <a:blip r:embed="rId5"/>
          <a:stretch/>
        </p:blipFill>
        <p:spPr bwMode="auto">
          <a:xfrm>
            <a:off x="4712990" y="5378970"/>
            <a:ext cx="1057228" cy="448265"/>
          </a:xfrm>
          <a:prstGeom prst="rect">
            <a:avLst/>
          </a:prstGeom>
          <a:effectLst>
            <a:outerShdw blurRad="50800" dist="38100" dir="13500000" algn="br" rotWithShape="0">
              <a:prstClr val="black">
                <a:alpha val="40000"/>
              </a:prstClr>
            </a:outerShdw>
          </a:effectLst>
        </p:spPr>
      </p:pic>
      <p:sp>
        <p:nvSpPr>
          <p:cNvPr id="15" name="Rectangle : coins arrondis 14">
            <a:extLst>
              <a:ext uri="{FF2B5EF4-FFF2-40B4-BE49-F238E27FC236}">
                <a16:creationId xmlns:a16="http://schemas.microsoft.com/office/drawing/2014/main" id="{9E613256-110E-85AF-F0AD-B7C7B1040FA9}"/>
              </a:ext>
            </a:extLst>
          </p:cNvPr>
          <p:cNvSpPr/>
          <p:nvPr/>
        </p:nvSpPr>
        <p:spPr bwMode="auto">
          <a:xfrm>
            <a:off x="602777" y="2983801"/>
            <a:ext cx="591389" cy="387951"/>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Espace réservé du numéro de diapositive 2">
            <a:extLst>
              <a:ext uri="{FF2B5EF4-FFF2-40B4-BE49-F238E27FC236}">
                <a16:creationId xmlns:a16="http://schemas.microsoft.com/office/drawing/2014/main" id="{518BDD6E-E6E1-C0D0-A3A7-91E7E1B80DA8}"/>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46</a:t>
            </a:fld>
            <a:endParaRPr lang="fr-FR"/>
          </a:p>
        </p:txBody>
      </p:sp>
    </p:spTree>
    <p:extLst>
      <p:ext uri="{BB962C8B-B14F-4D97-AF65-F5344CB8AC3E}">
        <p14:creationId xmlns:p14="http://schemas.microsoft.com/office/powerpoint/2010/main" val="2143585472"/>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394"/>
          <p:cNvSpPr>
            <a:spLocks noGrp="1"/>
          </p:cNvSpPr>
          <p:nvPr>
            <p:ph type="body" idx="1"/>
          </p:nvPr>
        </p:nvSpPr>
        <p:spPr>
          <a:xfrm>
            <a:off x="338683" y="707879"/>
            <a:ext cx="8425755" cy="6055230"/>
          </a:xfrm>
        </p:spPr>
        <p:txBody>
          <a:bodyPr>
            <a:normAutofit fontScale="85000" lnSpcReduction="10000"/>
          </a:bodyPr>
          <a:lstStyle/>
          <a:p>
            <a:pPr lvl="0">
              <a:lnSpc>
                <a:spcPct val="120000"/>
              </a:lnSpc>
              <a:spcAft>
                <a:spcPts val="600"/>
              </a:spcAft>
            </a:pPr>
            <a:r>
              <a:rPr lang="fr-FR" sz="2800"/>
              <a:t>Si le fragment à éditer ou à afficher dépasse 1000 ko, le système propose une « édition partielle »</a:t>
            </a:r>
          </a:p>
          <a:p>
            <a:pPr lvl="1"/>
            <a:r>
              <a:rPr lang="fr-FR" sz="2400"/>
              <a:t>Persister dans l’édition complète entraine </a:t>
            </a:r>
          </a:p>
          <a:p>
            <a:pPr marL="342900" lvl="1" indent="0">
              <a:buNone/>
            </a:pPr>
            <a:r>
              <a:rPr lang="fr-FR" sz="2400"/>
              <a:t>lenteurs voire risques d’erreur à l’enregistrement </a:t>
            </a:r>
          </a:p>
          <a:p>
            <a:pPr marL="342900" lvl="1" indent="0">
              <a:buNone/>
            </a:pPr>
            <a:r>
              <a:rPr lang="fr-FR" sz="2400"/>
              <a:t>(selon réseaux, postes informatiques…)</a:t>
            </a:r>
          </a:p>
          <a:p>
            <a:pPr lvl="2"/>
            <a:r>
              <a:rPr lang="fr-FR" sz="2100"/>
              <a:t>Le message donne la taille exacte du fichier</a:t>
            </a:r>
          </a:p>
          <a:p>
            <a:pPr marL="0" lvl="0" indent="0">
              <a:buNone/>
            </a:pPr>
            <a:endParaRPr lang="fr-FR"/>
          </a:p>
          <a:p>
            <a:pPr lvl="0">
              <a:spcAft>
                <a:spcPts val="600"/>
              </a:spcAft>
            </a:pPr>
            <a:r>
              <a:rPr lang="fr-FR" sz="2800"/>
              <a:t>Édition partielle d’un &lt;c&gt;</a:t>
            </a:r>
          </a:p>
          <a:p>
            <a:pPr lvl="1"/>
            <a:r>
              <a:rPr lang="fr-FR" sz="2600"/>
              <a:t>permet de modifier un &lt;c&gt; de niveau intermédiaire sans ses « enfants »</a:t>
            </a:r>
          </a:p>
          <a:p>
            <a:pPr lvl="1"/>
            <a:r>
              <a:rPr lang="fr-FR" sz="2600"/>
              <a:t>le message d’alerte apparaît deux fois : à l’édition, puis à l’enregistrement </a:t>
            </a:r>
          </a:p>
          <a:p>
            <a:pPr marL="342900" lvl="1" indent="0">
              <a:buNone/>
            </a:pPr>
            <a:r>
              <a:rPr lang="fr-FR" sz="2600">
                <a:sym typeface="Wingdings" panose="05000000000000000000" pitchFamily="2" charset="2"/>
              </a:rPr>
              <a:t> </a:t>
            </a:r>
            <a:r>
              <a:rPr lang="fr-FR" sz="2600"/>
              <a:t>cliquer sur  Non  dans les deux cas</a:t>
            </a:r>
          </a:p>
          <a:p>
            <a:pPr marL="0" lvl="0" indent="0">
              <a:buNone/>
            </a:pPr>
            <a:r>
              <a:rPr lang="fr-FR" sz="2800">
                <a:solidFill>
                  <a:srgbClr val="C00000"/>
                </a:solidFill>
                <a:sym typeface="Wingdings" panose="05000000000000000000" pitchFamily="2" charset="2"/>
              </a:rPr>
              <a:t> </a:t>
            </a:r>
            <a:r>
              <a:rPr lang="fr-FR" sz="2800">
                <a:solidFill>
                  <a:srgbClr val="C00000"/>
                </a:solidFill>
              </a:rPr>
              <a:t>recommandée pour les modifications ponctuelles</a:t>
            </a:r>
          </a:p>
          <a:p>
            <a:pPr lvl="0"/>
            <a:endParaRPr lang="fr-FR"/>
          </a:p>
          <a:p>
            <a:pPr lvl="0">
              <a:spcAft>
                <a:spcPts val="600"/>
              </a:spcAft>
            </a:pPr>
            <a:r>
              <a:rPr lang="fr-FR" sz="2800"/>
              <a:t>Édition partielle des nœuds de haut niveau à l'initiative système</a:t>
            </a:r>
          </a:p>
          <a:p>
            <a:pPr lvl="1"/>
            <a:r>
              <a:rPr lang="fr-FR" sz="2600"/>
              <a:t>on ne voit pas les nœuds inférieurs</a:t>
            </a:r>
          </a:p>
        </p:txBody>
      </p:sp>
      <p:pic>
        <p:nvPicPr>
          <p:cNvPr id="6" name="Image 5">
            <a:extLst>
              <a:ext uri="{FF2B5EF4-FFF2-40B4-BE49-F238E27FC236}">
                <a16:creationId xmlns:a16="http://schemas.microsoft.com/office/drawing/2014/main" id="{004B0CA4-750D-5C4D-DD36-9C119A17D019}"/>
              </a:ext>
            </a:extLst>
          </p:cNvPr>
          <p:cNvPicPr>
            <a:picLocks noChangeAspect="1"/>
          </p:cNvPicPr>
          <p:nvPr/>
        </p:nvPicPr>
        <p:blipFill rotWithShape="1">
          <a:blip r:embed="rId3">
            <a:extLst>
              <a:ext uri="{28A0092B-C50C-407E-A947-70E740481C1C}">
                <a14:useLocalDpi xmlns:a14="http://schemas.microsoft.com/office/drawing/2010/main" val="0"/>
              </a:ext>
            </a:extLst>
          </a:blip>
          <a:srcRect l="1426" t="3299" r="1683" b="3549"/>
          <a:stretch/>
        </p:blipFill>
        <p:spPr>
          <a:xfrm>
            <a:off x="5267836" y="1411476"/>
            <a:ext cx="3876164" cy="1641459"/>
          </a:xfrm>
          <a:prstGeom prst="rect">
            <a:avLst/>
          </a:prstGeom>
          <a:effectLst>
            <a:outerShdw blurRad="50800" dist="38100" dir="13500000" algn="br" rotWithShape="0">
              <a:prstClr val="black">
                <a:alpha val="40000"/>
              </a:prstClr>
            </a:outerShdw>
          </a:effectLst>
        </p:spPr>
      </p:pic>
      <p:sp>
        <p:nvSpPr>
          <p:cNvPr id="4" name="Shape 393"/>
          <p:cNvSpPr>
            <a:spLocks noGrp="1"/>
          </p:cNvSpPr>
          <p:nvPr>
            <p:ph type="title"/>
          </p:nvPr>
        </p:nvSpPr>
        <p:spPr/>
        <p:txBody>
          <a:bodyPr/>
          <a:lstStyle/>
          <a:p>
            <a:pPr lvl="0"/>
            <a:r>
              <a:rPr lang="fr-FR"/>
              <a:t>Édition partielle</a:t>
            </a:r>
          </a:p>
        </p:txBody>
      </p:sp>
      <p:sp>
        <p:nvSpPr>
          <p:cNvPr id="3" name="Rectangle : coins arrondis 2">
            <a:extLst>
              <a:ext uri="{FF2B5EF4-FFF2-40B4-BE49-F238E27FC236}">
                <a16:creationId xmlns:a16="http://schemas.microsoft.com/office/drawing/2014/main" id="{DC114011-B5F9-10D2-A62E-AD0BB9F8D8A4}"/>
              </a:ext>
            </a:extLst>
          </p:cNvPr>
          <p:cNvSpPr/>
          <p:nvPr/>
        </p:nvSpPr>
        <p:spPr bwMode="auto">
          <a:xfrm>
            <a:off x="8398921" y="1878219"/>
            <a:ext cx="567261" cy="250470"/>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B0688943-830A-0D5A-2F83-F654EC58B70B}"/>
              </a:ext>
            </a:extLst>
          </p:cNvPr>
          <p:cNvSpPr>
            <a:spLocks/>
          </p:cNvSpPr>
          <p:nvPr/>
        </p:nvSpPr>
        <p:spPr bwMode="auto">
          <a:xfrm>
            <a:off x="2246901" y="4545969"/>
            <a:ext cx="583783" cy="386249"/>
          </a:xfrm>
          <a:prstGeom prst="roundRect">
            <a:avLst/>
          </a:prstGeom>
          <a:no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space réservé du numéro de diapositive 2">
            <a:extLst>
              <a:ext uri="{FF2B5EF4-FFF2-40B4-BE49-F238E27FC236}">
                <a16:creationId xmlns:a16="http://schemas.microsoft.com/office/drawing/2014/main" id="{43BED12B-43DC-B924-0138-ED813D79864C}"/>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47</a:t>
            </a:fld>
            <a:endParaRPr lang="fr-FR"/>
          </a:p>
        </p:txBody>
      </p:sp>
    </p:spTree>
    <p:extLst>
      <p:ext uri="{BB962C8B-B14F-4D97-AF65-F5344CB8AC3E}">
        <p14:creationId xmlns:p14="http://schemas.microsoft.com/office/powerpoint/2010/main" val="1252718024"/>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394"/>
          <p:cNvSpPr>
            <a:spLocks noGrp="1"/>
          </p:cNvSpPr>
          <p:nvPr>
            <p:ph type="body" idx="1"/>
          </p:nvPr>
        </p:nvSpPr>
        <p:spPr>
          <a:xfrm>
            <a:off x="452952" y="948741"/>
            <a:ext cx="8229600" cy="5282157"/>
          </a:xfrm>
        </p:spPr>
        <p:txBody>
          <a:bodyPr/>
          <a:lstStyle/>
          <a:p>
            <a:pPr lvl="0"/>
            <a:r>
              <a:rPr lang="fr-FR"/>
              <a:t>Un fragment en cours d’édition</a:t>
            </a:r>
          </a:p>
          <a:p>
            <a:pPr lvl="1"/>
            <a:r>
              <a:rPr lang="fr-FR" sz="2200"/>
              <a:t>peut être affiché par les autres catalogueurs …</a:t>
            </a:r>
          </a:p>
          <a:p>
            <a:pPr lvl="1"/>
            <a:r>
              <a:rPr lang="fr-FR" sz="2200"/>
              <a:t>… mais pas édité par eux</a:t>
            </a:r>
          </a:p>
          <a:p>
            <a:pPr lvl="2"/>
            <a:endParaRPr lang="fr-FR"/>
          </a:p>
          <a:p>
            <a:pPr lvl="2"/>
            <a:endParaRPr lang="fr-FR"/>
          </a:p>
          <a:p>
            <a:pPr lvl="2"/>
            <a:endParaRPr lang="fr-FR"/>
          </a:p>
          <a:p>
            <a:pPr lvl="2"/>
            <a:endParaRPr lang="fr-FR"/>
          </a:p>
          <a:p>
            <a:pPr lvl="2"/>
            <a:endParaRPr lang="fr-FR"/>
          </a:p>
          <a:p>
            <a:pPr lvl="0"/>
            <a:r>
              <a:rPr lang="fr-FR"/>
              <a:t>Pour déverrouiller le fragment qu’on éditait</a:t>
            </a:r>
          </a:p>
          <a:p>
            <a:pPr lvl="1"/>
            <a:r>
              <a:rPr lang="fr-FR" sz="2200"/>
              <a:t>il suffit de l'enregistrer ou de cliquer ailleurs</a:t>
            </a:r>
          </a:p>
          <a:p>
            <a:pPr lvl="1"/>
            <a:r>
              <a:rPr lang="fr-FR" sz="2200"/>
              <a:t>! Message d’alerte pour éviter de perdre son travail</a:t>
            </a:r>
          </a:p>
        </p:txBody>
      </p:sp>
      <p:sp>
        <p:nvSpPr>
          <p:cNvPr id="4" name="Shape 393"/>
          <p:cNvSpPr>
            <a:spLocks noGrp="1"/>
          </p:cNvSpPr>
          <p:nvPr>
            <p:ph type="title"/>
          </p:nvPr>
        </p:nvSpPr>
        <p:spPr/>
        <p:txBody>
          <a:bodyPr/>
          <a:lstStyle/>
          <a:p>
            <a:pPr lvl="0"/>
            <a:r>
              <a:rPr lang="fr-FR"/>
              <a:t>Verrouillage des notices en édition</a:t>
            </a:r>
          </a:p>
        </p:txBody>
      </p:sp>
      <p:pic>
        <p:nvPicPr>
          <p:cNvPr id="2" name="Image 1">
            <a:extLst>
              <a:ext uri="{FF2B5EF4-FFF2-40B4-BE49-F238E27FC236}">
                <a16:creationId xmlns:a16="http://schemas.microsoft.com/office/drawing/2014/main" id="{D58ABF67-62B0-676A-AA70-0EBCC0C07EDC}"/>
              </a:ext>
            </a:extLst>
          </p:cNvPr>
          <p:cNvPicPr>
            <a:picLocks noChangeAspect="1"/>
          </p:cNvPicPr>
          <p:nvPr/>
        </p:nvPicPr>
        <p:blipFill rotWithShape="1">
          <a:blip r:embed="rId3">
            <a:extLst>
              <a:ext uri="{28A0092B-C50C-407E-A947-70E740481C1C}">
                <a14:useLocalDpi xmlns:a14="http://schemas.microsoft.com/office/drawing/2010/main" val="0"/>
              </a:ext>
            </a:extLst>
          </a:blip>
          <a:srcRect l="1797" t="5979" r="1834" b="5197"/>
          <a:stretch/>
        </p:blipFill>
        <p:spPr bwMode="auto">
          <a:xfrm>
            <a:off x="4148626" y="1836621"/>
            <a:ext cx="4008585" cy="1592379"/>
          </a:xfrm>
          <a:prstGeom prst="rect">
            <a:avLst/>
          </a:prstGeom>
          <a:effectLst>
            <a:outerShdw blurRad="50800" dist="38100" dir="13500000" algn="br" rotWithShape="0">
              <a:prstClr val="black">
                <a:alpha val="40000"/>
              </a:prstClr>
            </a:outerShdw>
          </a:effectLst>
        </p:spPr>
      </p:pic>
      <p:sp>
        <p:nvSpPr>
          <p:cNvPr id="3" name="Espace réservé du numéro de diapositive 2">
            <a:extLst>
              <a:ext uri="{FF2B5EF4-FFF2-40B4-BE49-F238E27FC236}">
                <a16:creationId xmlns:a16="http://schemas.microsoft.com/office/drawing/2014/main" id="{3B3A2A9F-8F91-71C4-04CF-939E334528A5}"/>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48</a:t>
            </a:fld>
            <a:endParaRPr lang="fr-FR"/>
          </a:p>
        </p:txBody>
      </p:sp>
      <p:pic>
        <p:nvPicPr>
          <p:cNvPr id="8" name="Image 7">
            <a:extLst>
              <a:ext uri="{FF2B5EF4-FFF2-40B4-BE49-F238E27FC236}">
                <a16:creationId xmlns:a16="http://schemas.microsoft.com/office/drawing/2014/main" id="{64F0AE7C-42E1-DA42-7B84-4CB5AA2446E6}"/>
              </a:ext>
            </a:extLst>
          </p:cNvPr>
          <p:cNvPicPr>
            <a:picLocks noChangeAspect="1"/>
          </p:cNvPicPr>
          <p:nvPr/>
        </p:nvPicPr>
        <p:blipFill>
          <a:blip r:embed="rId4"/>
          <a:stretch>
            <a:fillRect/>
          </a:stretch>
        </p:blipFill>
        <p:spPr>
          <a:xfrm>
            <a:off x="4148626" y="4974418"/>
            <a:ext cx="4740611" cy="1854518"/>
          </a:xfrm>
          <a:prstGeom prst="rect">
            <a:avLst/>
          </a:prstGeom>
        </p:spPr>
      </p:pic>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394"/>
          <p:cNvSpPr>
            <a:spLocks noGrp="1"/>
          </p:cNvSpPr>
          <p:nvPr>
            <p:ph type="body" idx="1"/>
          </p:nvPr>
        </p:nvSpPr>
        <p:spPr>
          <a:xfrm>
            <a:off x="452950" y="859455"/>
            <a:ext cx="8101113" cy="2239526"/>
          </a:xfrm>
        </p:spPr>
        <p:txBody>
          <a:bodyPr>
            <a:normAutofit lnSpcReduction="10000"/>
          </a:bodyPr>
          <a:lstStyle/>
          <a:p>
            <a:pPr lvl="0"/>
            <a:r>
              <a:rPr lang="fr-FR"/>
              <a:t>En cas de verrouillage involontaire </a:t>
            </a:r>
          </a:p>
          <a:p>
            <a:pPr lvl="1"/>
            <a:r>
              <a:rPr lang="fr-FR" sz="2200"/>
              <a:t>En naviguant entre plusieurs composants et/ou fichiers EAD, on peut soi-même involontairement verrouiller un ou des composants sans plus être en mesure d’identifier précisément le nœud concerné</a:t>
            </a:r>
          </a:p>
          <a:p>
            <a:pPr lvl="1"/>
            <a:r>
              <a:rPr lang="fr-FR" sz="2200"/>
              <a:t>Le message de verrouillage est le même que celui qui s’affiche pour un verrouillage à respecter</a:t>
            </a:r>
          </a:p>
        </p:txBody>
      </p:sp>
      <p:sp>
        <p:nvSpPr>
          <p:cNvPr id="4" name="Shape 393"/>
          <p:cNvSpPr>
            <a:spLocks noGrp="1"/>
          </p:cNvSpPr>
          <p:nvPr>
            <p:ph type="title"/>
          </p:nvPr>
        </p:nvSpPr>
        <p:spPr/>
        <p:txBody>
          <a:bodyPr/>
          <a:lstStyle/>
          <a:p>
            <a:pPr lvl="0"/>
            <a:r>
              <a:rPr lang="fr-FR"/>
              <a:t>Déverrouillage des notices en édition</a:t>
            </a:r>
          </a:p>
        </p:txBody>
      </p:sp>
      <p:sp>
        <p:nvSpPr>
          <p:cNvPr id="10" name="Espace réservé du numéro de diapositive 2">
            <a:extLst>
              <a:ext uri="{FF2B5EF4-FFF2-40B4-BE49-F238E27FC236}">
                <a16:creationId xmlns:a16="http://schemas.microsoft.com/office/drawing/2014/main" id="{A348E02B-DB17-0DAC-841C-D4A59FEF4F23}"/>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49</a:t>
            </a:fld>
            <a:endParaRPr lang="fr-FR"/>
          </a:p>
        </p:txBody>
      </p:sp>
      <p:sp>
        <p:nvSpPr>
          <p:cNvPr id="13" name="Shape 394">
            <a:extLst>
              <a:ext uri="{FF2B5EF4-FFF2-40B4-BE49-F238E27FC236}">
                <a16:creationId xmlns:a16="http://schemas.microsoft.com/office/drawing/2014/main" id="{87809EB6-ED73-BD7F-237D-2F28C484798D}"/>
              </a:ext>
            </a:extLst>
          </p:cNvPr>
          <p:cNvSpPr txBox="1">
            <a:spLocks/>
          </p:cNvSpPr>
          <p:nvPr/>
        </p:nvSpPr>
        <p:spPr bwMode="auto">
          <a:xfrm>
            <a:off x="367317" y="3214303"/>
            <a:ext cx="3626713" cy="2875946"/>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fr-FR"/>
          </a:p>
          <a:p>
            <a:pPr lvl="1"/>
            <a:r>
              <a:rPr lang="fr-FR" sz="2200"/>
              <a:t>Clic droit sur le fichier EAD </a:t>
            </a:r>
            <a:r>
              <a:rPr lang="fr-FR" sz="2200">
                <a:solidFill>
                  <a:srgbClr val="EC6839"/>
                </a:solidFill>
                <a:sym typeface="Wingdings" panose="05000000000000000000" pitchFamily="2" charset="2"/>
              </a:rPr>
              <a:t> </a:t>
            </a:r>
            <a:r>
              <a:rPr lang="fr-FR" sz="2200"/>
              <a:t>Gestion </a:t>
            </a:r>
            <a:r>
              <a:rPr lang="fr-FR" sz="2200">
                <a:solidFill>
                  <a:srgbClr val="EC6839"/>
                </a:solidFill>
                <a:sym typeface="Wingdings" panose="05000000000000000000" pitchFamily="2" charset="2"/>
              </a:rPr>
              <a:t> </a:t>
            </a:r>
            <a:r>
              <a:rPr lang="fr-FR" sz="2200">
                <a:sym typeface="Wingdings" panose="05000000000000000000" pitchFamily="2" charset="2"/>
              </a:rPr>
              <a:t>Déverrouiller (forcer)</a:t>
            </a:r>
          </a:p>
          <a:p>
            <a:pPr lvl="1"/>
            <a:r>
              <a:rPr lang="fr-FR" sz="2200"/>
              <a:t>les modifications non enregistrées sont alors perdues</a:t>
            </a:r>
          </a:p>
          <a:p>
            <a:pPr marL="342900" lvl="1" indent="0">
              <a:buNone/>
            </a:pPr>
            <a:endParaRPr lang="fr-FR">
              <a:sym typeface="Wingdings" panose="05000000000000000000" pitchFamily="2" charset="2"/>
            </a:endParaRPr>
          </a:p>
          <a:p>
            <a:pPr lvl="1"/>
            <a:endParaRPr lang="fr-FR"/>
          </a:p>
        </p:txBody>
      </p:sp>
      <p:grpSp>
        <p:nvGrpSpPr>
          <p:cNvPr id="2" name="Groupe 1">
            <a:extLst>
              <a:ext uri="{FF2B5EF4-FFF2-40B4-BE49-F238E27FC236}">
                <a16:creationId xmlns:a16="http://schemas.microsoft.com/office/drawing/2014/main" id="{72D0626A-B0C4-5542-3230-CE7E2B315F9B}"/>
              </a:ext>
            </a:extLst>
          </p:cNvPr>
          <p:cNvGrpSpPr/>
          <p:nvPr/>
        </p:nvGrpSpPr>
        <p:grpSpPr>
          <a:xfrm>
            <a:off x="4080813" y="3408961"/>
            <a:ext cx="4913710" cy="2358142"/>
            <a:chOff x="4080813" y="3408961"/>
            <a:chExt cx="4913710" cy="2358142"/>
          </a:xfrm>
        </p:grpSpPr>
        <p:pic>
          <p:nvPicPr>
            <p:cNvPr id="12" name="Image 11">
              <a:extLst>
                <a:ext uri="{FF2B5EF4-FFF2-40B4-BE49-F238E27FC236}">
                  <a16:creationId xmlns:a16="http://schemas.microsoft.com/office/drawing/2014/main" id="{E1823D7D-048D-005B-2F99-97B206802FBC}"/>
                </a:ext>
              </a:extLst>
            </p:cNvPr>
            <p:cNvPicPr>
              <a:picLocks noChangeAspect="1"/>
            </p:cNvPicPr>
            <p:nvPr/>
          </p:nvPicPr>
          <p:blipFill>
            <a:blip r:embed="rId3"/>
            <a:stretch>
              <a:fillRect/>
            </a:stretch>
          </p:blipFill>
          <p:spPr>
            <a:xfrm>
              <a:off x="4080813" y="3408961"/>
              <a:ext cx="4913710" cy="2358142"/>
            </a:xfrm>
            <a:prstGeom prst="rect">
              <a:avLst/>
            </a:prstGeom>
            <a:effectLst>
              <a:outerShdw blurRad="50800" dist="38100" dir="13500000" algn="br" rotWithShape="0">
                <a:prstClr val="black">
                  <a:alpha val="40000"/>
                </a:prstClr>
              </a:outerShdw>
            </a:effectLst>
          </p:spPr>
        </p:pic>
        <p:sp>
          <p:nvSpPr>
            <p:cNvPr id="14" name="Rectangle 13">
              <a:extLst>
                <a:ext uri="{FF2B5EF4-FFF2-40B4-BE49-F238E27FC236}">
                  <a16:creationId xmlns:a16="http://schemas.microsoft.com/office/drawing/2014/main" id="{51FD56CD-A3A4-D270-02B7-E57193E803E7}"/>
                </a:ext>
              </a:extLst>
            </p:cNvPr>
            <p:cNvSpPr/>
            <p:nvPr/>
          </p:nvSpPr>
          <p:spPr>
            <a:xfrm>
              <a:off x="7952304" y="3408961"/>
              <a:ext cx="1042219" cy="9242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145066886"/>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31BF7B-E779-F9A1-77B4-91984A9DB1E5}"/>
              </a:ext>
            </a:extLst>
          </p:cNvPr>
          <p:cNvSpPr>
            <a:spLocks noGrp="1"/>
          </p:cNvSpPr>
          <p:nvPr>
            <p:ph type="title"/>
          </p:nvPr>
        </p:nvSpPr>
        <p:spPr/>
        <p:txBody>
          <a:bodyPr/>
          <a:lstStyle/>
          <a:p>
            <a:r>
              <a:rPr lang="fr-FR"/>
              <a:t>Archivistique – définitions (1) </a:t>
            </a:r>
          </a:p>
        </p:txBody>
      </p:sp>
      <p:sp>
        <p:nvSpPr>
          <p:cNvPr id="3" name="Espace réservé du numéro de diapositive 2">
            <a:extLst>
              <a:ext uri="{FF2B5EF4-FFF2-40B4-BE49-F238E27FC236}">
                <a16:creationId xmlns:a16="http://schemas.microsoft.com/office/drawing/2014/main" id="{36B13733-DE28-7711-C26A-D799BE29A14D}"/>
              </a:ext>
            </a:extLst>
          </p:cNvPr>
          <p:cNvSpPr>
            <a:spLocks noGrp="1"/>
          </p:cNvSpPr>
          <p:nvPr>
            <p:ph type="sldNum" sz="quarter" idx="12"/>
          </p:nvPr>
        </p:nvSpPr>
        <p:spPr/>
        <p:txBody>
          <a:bodyPr/>
          <a:lstStyle/>
          <a:p>
            <a:fld id="{AD8045ED-DE0C-4527-8264-0379EF2BB254}" type="slidenum">
              <a:rPr lang="fr-FR" smtClean="0"/>
              <a:t>5</a:t>
            </a:fld>
            <a:endParaRPr lang="fr-FR"/>
          </a:p>
        </p:txBody>
      </p:sp>
      <p:sp>
        <p:nvSpPr>
          <p:cNvPr id="4" name="Forme libre 4">
            <a:extLst>
              <a:ext uri="{FF2B5EF4-FFF2-40B4-BE49-F238E27FC236}">
                <a16:creationId xmlns:a16="http://schemas.microsoft.com/office/drawing/2014/main" id="{C5F8AB23-E39C-A02C-F7D4-617FF9093C43}"/>
              </a:ext>
            </a:extLst>
          </p:cNvPr>
          <p:cNvSpPr>
            <a:spLocks noGrp="1" noChangeShapeType="1"/>
          </p:cNvSpPr>
          <p:nvPr/>
        </p:nvSpPr>
        <p:spPr bwMode="auto">
          <a:xfrm>
            <a:off x="2763748" y="873513"/>
            <a:ext cx="5993501" cy="1864200"/>
          </a:xfrm>
          <a:custGeom>
            <a:avLst/>
            <a:gdLst>
              <a:gd name="connsiteX0" fmla="*/ 327840 w 1966999"/>
              <a:gd name="connsiteY0" fmla="*/ 0 h 5023278"/>
              <a:gd name="connsiteX1" fmla="*/ 1639159 w 1966999"/>
              <a:gd name="connsiteY1" fmla="*/ 0 h 5023278"/>
              <a:gd name="connsiteX2" fmla="*/ 1966999 w 1966999"/>
              <a:gd name="connsiteY2" fmla="*/ 327840 h 5023278"/>
              <a:gd name="connsiteX3" fmla="*/ 1966999 w 1966999"/>
              <a:gd name="connsiteY3" fmla="*/ 5023278 h 5023278"/>
              <a:gd name="connsiteX4" fmla="*/ 1966999 w 1966999"/>
              <a:gd name="connsiteY4" fmla="*/ 5023278 h 5023278"/>
              <a:gd name="connsiteX5" fmla="*/ 0 w 1966999"/>
              <a:gd name="connsiteY5" fmla="*/ 5023278 h 5023278"/>
              <a:gd name="connsiteX6" fmla="*/ 0 w 1966999"/>
              <a:gd name="connsiteY6" fmla="*/ 5023278 h 5023278"/>
              <a:gd name="connsiteX7" fmla="*/ 0 w 1966999"/>
              <a:gd name="connsiteY7" fmla="*/ 327840 h 5023278"/>
              <a:gd name="connsiteX8" fmla="*/ 327840 w 1966999"/>
              <a:gd name="connsiteY8" fmla="*/ 0 h 50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6999" h="5023278" extrusionOk="0">
                <a:moveTo>
                  <a:pt x="1966999" y="837231"/>
                </a:moveTo>
                <a:lnTo>
                  <a:pt x="1966999" y="4186047"/>
                </a:lnTo>
                <a:cubicBezTo>
                  <a:pt x="1966999" y="4648436"/>
                  <a:pt x="1909524" y="5023277"/>
                  <a:pt x="1838624" y="5023277"/>
                </a:cubicBezTo>
                <a:lnTo>
                  <a:pt x="0" y="5023277"/>
                </a:lnTo>
                <a:lnTo>
                  <a:pt x="0" y="5023277"/>
                </a:lnTo>
                <a:lnTo>
                  <a:pt x="0" y="1"/>
                </a:lnTo>
                <a:lnTo>
                  <a:pt x="0" y="1"/>
                </a:lnTo>
                <a:lnTo>
                  <a:pt x="1838624" y="1"/>
                </a:lnTo>
                <a:cubicBezTo>
                  <a:pt x="1909524" y="1"/>
                  <a:pt x="1966999" y="374842"/>
                  <a:pt x="1966999" y="837231"/>
                </a:cubicBezTo>
                <a:close/>
              </a:path>
            </a:pathLst>
          </a:custGeom>
          <a:solidFill>
            <a:srgbClr val="DEE7D1">
              <a:alpha val="89803"/>
            </a:srgbClr>
          </a:solidFill>
          <a:ln w="25400">
            <a:solidFill>
              <a:srgbClr val="DEE7D1">
                <a:alpha val="89803"/>
              </a:srgbClr>
            </a:solidFill>
            <a:round/>
            <a:headEnd/>
            <a:tailEnd/>
          </a:ln>
          <a:effectLst>
            <a:outerShdw blurRad="50800" dist="38100" dir="13500000" algn="br" rotWithShape="0">
              <a:prstClr val="black">
                <a:alpha val="40000"/>
              </a:prstClr>
            </a:outerShdw>
          </a:effectLst>
        </p:spPr>
        <p:txBody>
          <a:bodyPr lIns="247651" tIns="219846" rIns="343671" bIns="219847" anchor="ctr" anchorCtr="0"/>
          <a:lstStyle>
            <a:lvl1pPr marL="0" indent="0" algn="l" defTabSz="622300">
              <a:lnSpc>
                <a:spcPct val="100000"/>
              </a:lnSpc>
              <a:buNone/>
              <a:defRPr lang="fr-FR" sz="1400">
                <a:solidFill>
                  <a:srgbClr val="000000"/>
                </a:solidFill>
                <a:latin typeface="Arial"/>
                <a:ea typeface="Arial"/>
              </a:defRPr>
            </a:lvl1pPr>
            <a:lvl2pPr marL="457200" indent="0" algn="l" defTabSz="622300">
              <a:lnSpc>
                <a:spcPct val="100000"/>
              </a:lnSpc>
              <a:buNone/>
              <a:defRPr lang="fr-FR" sz="1400">
                <a:solidFill>
                  <a:srgbClr val="000000"/>
                </a:solidFill>
                <a:latin typeface="Arial"/>
                <a:ea typeface="Arial"/>
              </a:defRPr>
            </a:lvl2pPr>
            <a:lvl3pPr marL="914400" indent="0" algn="l" defTabSz="622300">
              <a:lnSpc>
                <a:spcPct val="100000"/>
              </a:lnSpc>
              <a:buNone/>
              <a:defRPr lang="fr-FR" sz="1400">
                <a:solidFill>
                  <a:srgbClr val="000000"/>
                </a:solidFill>
                <a:latin typeface="Arial"/>
                <a:ea typeface="Arial"/>
              </a:defRPr>
            </a:lvl3pPr>
            <a:lvl4pPr marL="1371600" indent="0" algn="l" defTabSz="622300">
              <a:lnSpc>
                <a:spcPct val="100000"/>
              </a:lnSpc>
              <a:buNone/>
              <a:defRPr lang="fr-FR" sz="1400">
                <a:solidFill>
                  <a:srgbClr val="000000"/>
                </a:solidFill>
                <a:latin typeface="Arial"/>
                <a:ea typeface="Arial"/>
              </a:defRPr>
            </a:lvl4pPr>
            <a:lvl5pPr marL="1828800" indent="0" algn="l" defTabSz="622300">
              <a:lnSpc>
                <a:spcPct val="100000"/>
              </a:lnSpc>
              <a:buNone/>
              <a:defRPr lang="fr-FR" sz="1400">
                <a:solidFill>
                  <a:srgbClr val="000000"/>
                </a:solidFill>
                <a:latin typeface="Arial"/>
                <a:ea typeface="Arial"/>
              </a:defRPr>
            </a:lvl5pPr>
            <a:lvl6pPr defTabSz="622300">
              <a:defRPr lang="fr-FR" sz="1800"/>
            </a:lvl6pPr>
            <a:lvl7pPr defTabSz="622300">
              <a:defRPr lang="fr-FR" sz="1800"/>
            </a:lvl7pPr>
            <a:lvl8pPr defTabSz="622300">
              <a:defRPr lang="fr-FR" sz="1800"/>
            </a:lvl8pPr>
            <a:lvl9pPr defTabSz="622300">
              <a:defRPr lang="fr-FR" sz="1800"/>
            </a:lvl9pPr>
          </a:lstStyle>
          <a:p>
            <a:pPr marL="0" lvl="1" indent="0" defTabSz="622300">
              <a:lnSpc>
                <a:spcPct val="90000"/>
              </a:lnSpc>
              <a:spcAft>
                <a:spcPts val="0"/>
              </a:spcAft>
              <a:defRPr/>
            </a:pPr>
            <a:r>
              <a:rPr lang="fr-FR" sz="2000" b="0" i="1" u="none" strike="noStrike" cap="none" spc="0">
                <a:solidFill>
                  <a:schemeClr val="dk1"/>
                </a:solidFill>
                <a:latin typeface="Arial Narrow" panose="020B0606020202030204" pitchFamily="34" charset="0"/>
                <a:ea typeface="Verdana"/>
                <a:cs typeface="Calibri Light"/>
              </a:rPr>
              <a:t>Les archives sont l'ensemble des documents, </a:t>
            </a:r>
            <a:r>
              <a:rPr lang="fr-FR" sz="2000" b="1" i="1" u="none" strike="noStrike" cap="none" spc="0">
                <a:solidFill>
                  <a:schemeClr val="dk1"/>
                </a:solidFill>
                <a:latin typeface="Arial Narrow" panose="020B0606020202030204" pitchFamily="34" charset="0"/>
                <a:ea typeface="Verdana"/>
                <a:cs typeface="Calibri Light"/>
              </a:rPr>
              <a:t>y compris les données</a:t>
            </a:r>
            <a:r>
              <a:rPr lang="fr-FR" sz="2000" b="0" i="1" u="none" strike="noStrike" cap="none" spc="0">
                <a:solidFill>
                  <a:schemeClr val="dk1"/>
                </a:solidFill>
                <a:latin typeface="Arial Narrow" panose="020B0606020202030204" pitchFamily="34" charset="0"/>
                <a:ea typeface="Verdana"/>
                <a:cs typeface="Calibri Light"/>
              </a:rPr>
              <a:t>, quels que soient leur date, leur lieu de conservation, leur </a:t>
            </a:r>
            <a:r>
              <a:rPr lang="fr-FR" sz="2000" b="1" i="1" u="none" strike="noStrike" cap="none" spc="0">
                <a:solidFill>
                  <a:schemeClr val="dk1"/>
                </a:solidFill>
                <a:latin typeface="Arial Narrow" panose="020B0606020202030204" pitchFamily="34" charset="0"/>
                <a:ea typeface="Verdana"/>
                <a:cs typeface="Calibri Light"/>
              </a:rPr>
              <a:t>forme</a:t>
            </a:r>
            <a:r>
              <a:rPr lang="fr-FR" sz="2000" b="0" i="1" u="none" strike="noStrike" cap="none" spc="0">
                <a:solidFill>
                  <a:schemeClr val="dk1"/>
                </a:solidFill>
                <a:latin typeface="Arial Narrow" panose="020B0606020202030204" pitchFamily="34" charset="0"/>
                <a:ea typeface="Verdana"/>
                <a:cs typeface="Calibri Light"/>
              </a:rPr>
              <a:t> et leur </a:t>
            </a:r>
            <a:r>
              <a:rPr lang="fr-FR" sz="2000" b="1" i="1" u="none" strike="noStrike" cap="none" spc="0">
                <a:solidFill>
                  <a:schemeClr val="dk1"/>
                </a:solidFill>
                <a:latin typeface="Arial Narrow" panose="020B0606020202030204" pitchFamily="34" charset="0"/>
                <a:ea typeface="Verdana"/>
                <a:cs typeface="Calibri Light"/>
              </a:rPr>
              <a:t>support</a:t>
            </a:r>
            <a:r>
              <a:rPr lang="fr-FR" sz="2000" b="0" i="1" u="none" strike="noStrike" cap="none" spc="0">
                <a:solidFill>
                  <a:schemeClr val="dk1"/>
                </a:solidFill>
                <a:latin typeface="Arial Narrow" panose="020B0606020202030204" pitchFamily="34" charset="0"/>
                <a:ea typeface="Verdana"/>
                <a:cs typeface="Calibri Light"/>
              </a:rPr>
              <a:t>, </a:t>
            </a:r>
            <a:r>
              <a:rPr lang="fr-FR" sz="2000" b="1" i="1" u="none" strike="noStrike" cap="none" spc="0">
                <a:solidFill>
                  <a:schemeClr val="dk1"/>
                </a:solidFill>
                <a:latin typeface="Arial Narrow" panose="020B0606020202030204" pitchFamily="34" charset="0"/>
                <a:ea typeface="Verdana"/>
                <a:cs typeface="Calibri Light"/>
              </a:rPr>
              <a:t>produits ou reçus </a:t>
            </a:r>
            <a:r>
              <a:rPr lang="fr-FR" sz="2000" b="0" i="1" u="none" strike="noStrike" cap="none" spc="0">
                <a:solidFill>
                  <a:schemeClr val="dk1"/>
                </a:solidFill>
                <a:latin typeface="Arial Narrow" panose="020B0606020202030204" pitchFamily="34" charset="0"/>
                <a:ea typeface="Verdana"/>
                <a:cs typeface="Calibri Light"/>
              </a:rPr>
              <a:t>par toute personne physique ou morale et par tout service ou organisme public ou privé </a:t>
            </a:r>
            <a:r>
              <a:rPr lang="fr-FR" sz="2000" b="1" i="1" u="none" strike="noStrike" cap="none" spc="0">
                <a:solidFill>
                  <a:schemeClr val="dk1"/>
                </a:solidFill>
                <a:latin typeface="Arial Narrow" panose="020B0606020202030204" pitchFamily="34" charset="0"/>
                <a:ea typeface="Verdana"/>
                <a:cs typeface="Calibri Light"/>
              </a:rPr>
              <a:t>dans l'exercice de leur activité</a:t>
            </a:r>
            <a:r>
              <a:rPr lang="fr-FR" sz="2000" i="1">
                <a:solidFill>
                  <a:schemeClr val="dk1"/>
                </a:solidFill>
                <a:latin typeface="Arial Narrow" panose="020B0606020202030204" pitchFamily="34" charset="0"/>
                <a:ea typeface="Verdana"/>
              </a:rPr>
              <a:t>.</a:t>
            </a:r>
            <a:r>
              <a:rPr lang="fr-FR" sz="2000">
                <a:solidFill>
                  <a:schemeClr val="dk1"/>
                </a:solidFill>
                <a:latin typeface="Arial Narrow" panose="020B0606020202030204" pitchFamily="34" charset="0"/>
                <a:ea typeface="Verdana"/>
              </a:rPr>
              <a:t> </a:t>
            </a:r>
            <a:r>
              <a:rPr lang="fr-FR" sz="1800">
                <a:solidFill>
                  <a:schemeClr val="dk1"/>
                </a:solidFill>
                <a:latin typeface="Arial Narrow" panose="020B0606020202030204" pitchFamily="34" charset="0"/>
                <a:ea typeface="Verdana"/>
              </a:rPr>
              <a:t>(Code du Patrimoine, art. L211-1 [7 juillet 2016])</a:t>
            </a:r>
            <a:endParaRPr sz="2000">
              <a:latin typeface="Arial Narrow" panose="020B0606020202030204" pitchFamily="34" charset="0"/>
              <a:ea typeface="Verdana"/>
            </a:endParaRPr>
          </a:p>
        </p:txBody>
      </p:sp>
      <p:sp>
        <p:nvSpPr>
          <p:cNvPr id="5" name="Forme libre 5">
            <a:extLst>
              <a:ext uri="{FF2B5EF4-FFF2-40B4-BE49-F238E27FC236}">
                <a16:creationId xmlns:a16="http://schemas.microsoft.com/office/drawing/2014/main" id="{BD154663-456B-1834-9815-736E409D9B4E}"/>
              </a:ext>
            </a:extLst>
          </p:cNvPr>
          <p:cNvSpPr>
            <a:spLocks noGrp="1" noChangeShapeType="1"/>
          </p:cNvSpPr>
          <p:nvPr/>
        </p:nvSpPr>
        <p:spPr bwMode="auto">
          <a:xfrm>
            <a:off x="335381" y="855708"/>
            <a:ext cx="2376997" cy="1864200"/>
          </a:xfrm>
          <a:custGeom>
            <a:avLst/>
            <a:gdLst>
              <a:gd name="connsiteX0" fmla="*/ 0 w 2825593"/>
              <a:gd name="connsiteY0" fmla="*/ 409800 h 2458749"/>
              <a:gd name="connsiteX1" fmla="*/ 409800 w 2825593"/>
              <a:gd name="connsiteY1" fmla="*/ 0 h 2458749"/>
              <a:gd name="connsiteX2" fmla="*/ 2415793 w 2825593"/>
              <a:gd name="connsiteY2" fmla="*/ 0 h 2458749"/>
              <a:gd name="connsiteX3" fmla="*/ 2825593 w 2825593"/>
              <a:gd name="connsiteY3" fmla="*/ 409800 h 2458749"/>
              <a:gd name="connsiteX4" fmla="*/ 2825593 w 2825593"/>
              <a:gd name="connsiteY4" fmla="*/ 2048949 h 2458749"/>
              <a:gd name="connsiteX5" fmla="*/ 2415793 w 2825593"/>
              <a:gd name="connsiteY5" fmla="*/ 2458749 h 2458749"/>
              <a:gd name="connsiteX6" fmla="*/ 409800 w 2825593"/>
              <a:gd name="connsiteY6" fmla="*/ 2458749 h 2458749"/>
              <a:gd name="connsiteX7" fmla="*/ 0 w 2825593"/>
              <a:gd name="connsiteY7" fmla="*/ 2048949 h 2458749"/>
              <a:gd name="connsiteX8" fmla="*/ 0 w 2825593"/>
              <a:gd name="connsiteY8" fmla="*/ 409800 h 245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5593" h="2458749" extrusionOk="0">
                <a:moveTo>
                  <a:pt x="0" y="409800"/>
                </a:moveTo>
                <a:cubicBezTo>
                  <a:pt x="0" y="183474"/>
                  <a:pt x="183474" y="0"/>
                  <a:pt x="409800" y="0"/>
                </a:cubicBezTo>
                <a:lnTo>
                  <a:pt x="2415793" y="0"/>
                </a:lnTo>
                <a:cubicBezTo>
                  <a:pt x="2642119" y="0"/>
                  <a:pt x="2825593" y="183474"/>
                  <a:pt x="2825593" y="409800"/>
                </a:cubicBezTo>
                <a:lnTo>
                  <a:pt x="2825593" y="2048949"/>
                </a:lnTo>
                <a:cubicBezTo>
                  <a:pt x="2825593" y="2275275"/>
                  <a:pt x="2642119" y="2458749"/>
                  <a:pt x="2415793" y="2458749"/>
                </a:cubicBezTo>
                <a:lnTo>
                  <a:pt x="409800" y="2458749"/>
                </a:lnTo>
                <a:cubicBezTo>
                  <a:pt x="183474" y="2458749"/>
                  <a:pt x="0" y="2275275"/>
                  <a:pt x="0" y="2048949"/>
                </a:cubicBezTo>
                <a:lnTo>
                  <a:pt x="0" y="409800"/>
                </a:lnTo>
                <a:close/>
              </a:path>
            </a:pathLst>
          </a:custGeom>
          <a:solidFill>
            <a:schemeClr val="accent6">
              <a:lumMod val="50000"/>
            </a:schemeClr>
          </a:solidFill>
          <a:ln w="25400">
            <a:solidFill>
              <a:srgbClr val="FFFFFF"/>
            </a:solidFill>
            <a:round/>
            <a:headEnd/>
            <a:tailEnd/>
          </a:ln>
          <a:effectLst>
            <a:outerShdw blurRad="50800" dist="38100" dir="13500000" algn="br" rotWithShape="0">
              <a:prstClr val="black">
                <a:alpha val="40000"/>
              </a:prstClr>
            </a:outerShdw>
          </a:effectLst>
        </p:spPr>
        <p:txBody>
          <a:bodyPr lIns="196225" tIns="158126" rIns="196225" bIns="158126" anchor="ctr" anchorCtr="0"/>
          <a:lstStyle>
            <a:lvl1pPr marL="0" indent="0" algn="l" defTabSz="889000">
              <a:lnSpc>
                <a:spcPct val="100000"/>
              </a:lnSpc>
              <a:buNone/>
              <a:defRPr lang="fr-FR" sz="1400">
                <a:solidFill>
                  <a:srgbClr val="000000"/>
                </a:solidFill>
                <a:latin typeface="Arial"/>
                <a:ea typeface="Arial"/>
              </a:defRPr>
            </a:lvl1pPr>
            <a:lvl2pPr marL="457200" indent="0" algn="l" defTabSz="889000">
              <a:lnSpc>
                <a:spcPct val="100000"/>
              </a:lnSpc>
              <a:buNone/>
              <a:defRPr lang="fr-FR" sz="1400">
                <a:solidFill>
                  <a:srgbClr val="000000"/>
                </a:solidFill>
                <a:latin typeface="Arial"/>
                <a:ea typeface="Arial"/>
              </a:defRPr>
            </a:lvl2pPr>
            <a:lvl3pPr marL="914400" indent="0" algn="l" defTabSz="889000">
              <a:lnSpc>
                <a:spcPct val="100000"/>
              </a:lnSpc>
              <a:buNone/>
              <a:defRPr lang="fr-FR" sz="1400">
                <a:solidFill>
                  <a:srgbClr val="000000"/>
                </a:solidFill>
                <a:latin typeface="Arial"/>
                <a:ea typeface="Arial"/>
              </a:defRPr>
            </a:lvl3pPr>
            <a:lvl4pPr marL="1371600" indent="0" algn="l" defTabSz="889000">
              <a:lnSpc>
                <a:spcPct val="100000"/>
              </a:lnSpc>
              <a:buNone/>
              <a:defRPr lang="fr-FR" sz="1400">
                <a:solidFill>
                  <a:srgbClr val="000000"/>
                </a:solidFill>
                <a:latin typeface="Arial"/>
                <a:ea typeface="Arial"/>
              </a:defRPr>
            </a:lvl4pPr>
            <a:lvl5pPr marL="1828800" indent="0" algn="l" defTabSz="889000">
              <a:lnSpc>
                <a:spcPct val="100000"/>
              </a:lnSpc>
              <a:buNone/>
              <a:defRPr lang="fr-FR" sz="1400">
                <a:solidFill>
                  <a:srgbClr val="000000"/>
                </a:solidFill>
                <a:latin typeface="Arial"/>
                <a:ea typeface="Arial"/>
              </a:defRPr>
            </a:lvl5pPr>
            <a:lvl6pPr defTabSz="889000">
              <a:defRPr lang="fr-FR" sz="1800"/>
            </a:lvl6pPr>
            <a:lvl7pPr defTabSz="889000">
              <a:defRPr lang="fr-FR" sz="1800"/>
            </a:lvl7pPr>
            <a:lvl8pPr defTabSz="889000">
              <a:defRPr lang="fr-FR" sz="1800"/>
            </a:lvl8pPr>
            <a:lvl9pPr defTabSz="889000">
              <a:defRPr lang="fr-FR" sz="1800"/>
            </a:lvl9pPr>
          </a:lstStyle>
          <a:p>
            <a:pPr lvl="0" algn="ctr" defTabSz="889000">
              <a:lnSpc>
                <a:spcPct val="90000"/>
              </a:lnSpc>
              <a:spcAft>
                <a:spcPts val="0"/>
              </a:spcAft>
              <a:defRPr/>
            </a:pPr>
            <a:r>
              <a:rPr lang="fr-FR" sz="2600">
                <a:solidFill>
                  <a:srgbClr val="FFFFFF"/>
                </a:solidFill>
                <a:latin typeface="Arial Narrow" panose="020B0606020202030204" pitchFamily="34" charset="0"/>
                <a:ea typeface="Verdana"/>
              </a:rPr>
              <a:t>Fonds d’archives</a:t>
            </a:r>
            <a:endParaRPr>
              <a:latin typeface="Arial Narrow" panose="020B0606020202030204" pitchFamily="34" charset="0"/>
              <a:ea typeface="Verdana"/>
            </a:endParaRPr>
          </a:p>
        </p:txBody>
      </p:sp>
      <p:sp>
        <p:nvSpPr>
          <p:cNvPr id="8" name="Espace réservé du contenu 6">
            <a:extLst>
              <a:ext uri="{FF2B5EF4-FFF2-40B4-BE49-F238E27FC236}">
                <a16:creationId xmlns:a16="http://schemas.microsoft.com/office/drawing/2014/main" id="{E59854EF-5284-FB8F-B7C9-10DB3C5BA907}"/>
              </a:ext>
            </a:extLst>
          </p:cNvPr>
          <p:cNvSpPr txBox="1">
            <a:spLocks/>
          </p:cNvSpPr>
          <p:nvPr/>
        </p:nvSpPr>
        <p:spPr>
          <a:xfrm>
            <a:off x="457200" y="4225754"/>
            <a:ext cx="8229600" cy="2238057"/>
          </a:xfrm>
          <a:prstGeom prst="rect">
            <a:avLst/>
          </a:prstGeom>
        </p:spPr>
        <p:txBody>
          <a:bodyPr>
            <a:normAutofit/>
          </a:bodyPr>
          <a:lstStyle>
            <a:lvl1pPr marL="257175" indent="-257175" algn="l" defTabSz="342900" rtl="0" eaLnBrk="1" latinLnBrk="0" hangingPunct="1">
              <a:lnSpc>
                <a:spcPct val="100000"/>
              </a:lnSpc>
              <a:spcBef>
                <a:spcPct val="20000"/>
              </a:spcBef>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Wingdings" panose="05000000000000000000" pitchFamily="2" charset="2"/>
              <a:buNone/>
            </a:pPr>
            <a:endParaRPr lang="fr-FR"/>
          </a:p>
        </p:txBody>
      </p:sp>
      <p:sp>
        <p:nvSpPr>
          <p:cNvPr id="9" name="Espace réservé du contenu 1">
            <a:extLst>
              <a:ext uri="{FF2B5EF4-FFF2-40B4-BE49-F238E27FC236}">
                <a16:creationId xmlns:a16="http://schemas.microsoft.com/office/drawing/2014/main" id="{F631AA6C-CDE9-F14D-9417-C4C537DF854F}"/>
              </a:ext>
            </a:extLst>
          </p:cNvPr>
          <p:cNvSpPr txBox="1">
            <a:spLocks/>
          </p:cNvSpPr>
          <p:nvPr/>
        </p:nvSpPr>
        <p:spPr>
          <a:xfrm>
            <a:off x="334010" y="2888253"/>
            <a:ext cx="8707248" cy="3697481"/>
          </a:xfrm>
          <a:prstGeom prst="rect">
            <a:avLst/>
          </a:prstGeom>
        </p:spPr>
        <p:txBody>
          <a:bodyPr/>
          <a:lstStyle>
            <a:lvl1pPr marL="257175" indent="-257175" algn="l" defTabSz="342900" rtl="0" eaLnBrk="1" latinLnBrk="0" hangingPunct="1">
              <a:lnSpc>
                <a:spcPct val="100000"/>
              </a:lnSpc>
              <a:spcBef>
                <a:spcPct val="20000"/>
              </a:spcBef>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just"/>
            <a:r>
              <a:rPr lang="fr-FR"/>
              <a:t>Dans Calames</a:t>
            </a:r>
          </a:p>
          <a:p>
            <a:pPr lvl="1" algn="just"/>
            <a:r>
              <a:rPr lang="fr-FR" sz="2200"/>
              <a:t>Des archives publiques, axées prioritairement sur l'institution</a:t>
            </a:r>
            <a:r>
              <a:rPr lang="fr-FR"/>
              <a:t>: </a:t>
            </a:r>
            <a:r>
              <a:rPr lang="fr-FR">
                <a:hlinkClick r:id="rId3"/>
              </a:rPr>
              <a:t>exemple MNHN</a:t>
            </a:r>
            <a:endParaRPr lang="fr-FR"/>
          </a:p>
          <a:p>
            <a:pPr lvl="1" algn="just"/>
            <a:r>
              <a:rPr lang="fr-FR" sz="2200"/>
              <a:t>Des archives publiques, axées prioritairement sur la recherche scientifique </a:t>
            </a:r>
            <a:r>
              <a:rPr lang="fr-FR"/>
              <a:t>: </a:t>
            </a:r>
            <a:r>
              <a:rPr lang="fr-FR">
                <a:hlinkClick r:id="rId4"/>
              </a:rPr>
              <a:t>exemple Observatoire de Paris</a:t>
            </a:r>
            <a:endParaRPr lang="fr-FR"/>
          </a:p>
          <a:p>
            <a:pPr lvl="1" algn="just"/>
            <a:r>
              <a:rPr lang="fr-FR" sz="2200"/>
              <a:t>Des archives privées entrées dans les collections de l'établissement : </a:t>
            </a:r>
            <a:r>
              <a:rPr lang="fr-FR">
                <a:hlinkClick r:id="rId5"/>
              </a:rPr>
              <a:t>exemple archives LDH à La Contemporaine</a:t>
            </a:r>
            <a:endParaRPr lang="fr-FR"/>
          </a:p>
          <a:p>
            <a:pPr lvl="1" algn="just"/>
            <a:r>
              <a:rPr lang="fr-FR" sz="2200"/>
              <a:t>Des productions de la recherche de tout format : </a:t>
            </a:r>
            <a:r>
              <a:rPr lang="fr-FR">
                <a:hlinkClick r:id="rId6"/>
              </a:rPr>
              <a:t>phonothèque de la MMSH</a:t>
            </a:r>
            <a:endParaRPr lang="fr-FR"/>
          </a:p>
          <a:p>
            <a:pPr lvl="1" algn="just"/>
            <a:r>
              <a:rPr lang="fr-FR" sz="2200"/>
              <a:t>Éléments de toute nature à partir du moment où ils sont parties prenantes du fonds d'archives : </a:t>
            </a:r>
            <a:r>
              <a:rPr lang="fr-FR" sz="2200">
                <a:hlinkClick r:id="rId7"/>
              </a:rPr>
              <a:t>objets</a:t>
            </a:r>
            <a:r>
              <a:rPr lang="fr-FR" sz="2200"/>
              <a:t>, imprimés notamment annotés</a:t>
            </a:r>
          </a:p>
        </p:txBody>
      </p:sp>
    </p:spTree>
    <p:extLst>
      <p:ext uri="{BB962C8B-B14F-4D97-AF65-F5344CB8AC3E}">
        <p14:creationId xmlns:p14="http://schemas.microsoft.com/office/powerpoint/2010/main" val="28107669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401"/>
          <p:cNvSpPr>
            <a:spLocks noGrp="1"/>
          </p:cNvSpPr>
          <p:nvPr>
            <p:ph type="title"/>
          </p:nvPr>
        </p:nvSpPr>
        <p:spPr/>
        <p:txBody>
          <a:bodyPr/>
          <a:lstStyle/>
          <a:p>
            <a:pPr lvl="0"/>
            <a:r>
              <a:rPr lang="fr-FR"/>
              <a:t>Habillage des balises EAD</a:t>
            </a:r>
          </a:p>
        </p:txBody>
      </p:sp>
      <p:sp>
        <p:nvSpPr>
          <p:cNvPr id="2" name="Espace réservé du numéro de diapositive 2">
            <a:extLst>
              <a:ext uri="{FF2B5EF4-FFF2-40B4-BE49-F238E27FC236}">
                <a16:creationId xmlns:a16="http://schemas.microsoft.com/office/drawing/2014/main" id="{6B6CD79F-867F-4DD6-03EC-C2A8652312EE}"/>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50</a:t>
            </a:fld>
            <a:endParaRPr lang="fr-FR"/>
          </a:p>
        </p:txBody>
      </p:sp>
      <p:pic>
        <p:nvPicPr>
          <p:cNvPr id="9" name="Image 8">
            <a:extLst>
              <a:ext uri="{FF2B5EF4-FFF2-40B4-BE49-F238E27FC236}">
                <a16:creationId xmlns:a16="http://schemas.microsoft.com/office/drawing/2014/main" id="{8EB03E32-F296-FAE6-4E5B-FC93E739F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99" y="725133"/>
            <a:ext cx="7514253" cy="5857724"/>
          </a:xfrm>
          <a:prstGeom prst="rect">
            <a:avLst/>
          </a:prstGeom>
          <a:effectLst>
            <a:outerShdw blurRad="50800" dist="38100" dir="13500000" algn="br" rotWithShape="0">
              <a:prstClr val="black">
                <a:alpha val="40000"/>
              </a:prstClr>
            </a:outerShdw>
          </a:effectLst>
        </p:spPr>
      </p:pic>
      <p:sp>
        <p:nvSpPr>
          <p:cNvPr id="12" name="Rectangle : coins arrondis 11">
            <a:extLst>
              <a:ext uri="{FF2B5EF4-FFF2-40B4-BE49-F238E27FC236}">
                <a16:creationId xmlns:a16="http://schemas.microsoft.com/office/drawing/2014/main" id="{710DD968-FDD9-558B-51D5-D050CF758BCE}"/>
              </a:ext>
            </a:extLst>
          </p:cNvPr>
          <p:cNvSpPr/>
          <p:nvPr/>
        </p:nvSpPr>
        <p:spPr bwMode="auto">
          <a:xfrm>
            <a:off x="2190150" y="5829038"/>
            <a:ext cx="2252454" cy="848621"/>
          </a:xfrm>
          <a:prstGeom prst="roundRect">
            <a:avLst/>
          </a:prstGeom>
          <a:noFill/>
          <a:ln w="31750">
            <a:solidFill>
              <a:srgbClr val="FF0000"/>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3BBA0FDA-4ED4-B122-B9ED-9B9DBEEC62F7}"/>
              </a:ext>
            </a:extLst>
          </p:cNvPr>
          <p:cNvSpPr/>
          <p:nvPr/>
        </p:nvSpPr>
        <p:spPr bwMode="auto">
          <a:xfrm flipV="1">
            <a:off x="5511549" y="1494503"/>
            <a:ext cx="2489452" cy="1188312"/>
          </a:xfrm>
          <a:prstGeom prst="roundRect">
            <a:avLst/>
          </a:prstGeom>
          <a:noFill/>
          <a:ln w="31750">
            <a:solidFill>
              <a:srgbClr val="FF0000"/>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69DEAF8D-0B36-D38B-6F43-AA5D2B9716C8}"/>
              </a:ext>
            </a:extLst>
          </p:cNvPr>
          <p:cNvSpPr/>
          <p:nvPr/>
        </p:nvSpPr>
        <p:spPr bwMode="auto">
          <a:xfrm>
            <a:off x="5227917" y="659311"/>
            <a:ext cx="2904635" cy="2101142"/>
          </a:xfrm>
          <a:prstGeom prst="roundRect">
            <a:avLst/>
          </a:prstGeom>
          <a:noFill/>
          <a:ln w="15875">
            <a:solidFill>
              <a:srgbClr val="F79646"/>
            </a:solidFill>
            <a:prstDash val="solid"/>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6" name="Connecteur droit avec flèche 15">
            <a:extLst>
              <a:ext uri="{FF2B5EF4-FFF2-40B4-BE49-F238E27FC236}">
                <a16:creationId xmlns:a16="http://schemas.microsoft.com/office/drawing/2014/main" id="{F4A390E6-0EB2-768D-590A-212937F06F37}"/>
              </a:ext>
            </a:extLst>
          </p:cNvPr>
          <p:cNvCxnSpPr>
            <a:cxnSpLocks/>
          </p:cNvCxnSpPr>
          <p:nvPr/>
        </p:nvCxnSpPr>
        <p:spPr>
          <a:xfrm flipV="1">
            <a:off x="4373592" y="2622430"/>
            <a:ext cx="1207699" cy="3216219"/>
          </a:xfrm>
          <a:prstGeom prst="straightConnector1">
            <a:avLst/>
          </a:prstGeom>
          <a:ln w="38100">
            <a:solidFill>
              <a:srgbClr val="FF0000"/>
            </a:solidFill>
            <a:headEnd type="triangle" w="lg" len="lg"/>
            <a:tailEnd type="triangle" w="lg" len="lg"/>
          </a:ln>
          <a:effectLst>
            <a:outerShdw blurRad="50800" dist="38100" dir="13500000" algn="b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6" name="Shape 403"/>
          <p:cNvSpPr>
            <a:spLocks/>
          </p:cNvSpPr>
          <p:nvPr/>
        </p:nvSpPr>
        <p:spPr bwMode="auto">
          <a:xfrm>
            <a:off x="5174723" y="6309485"/>
            <a:ext cx="2304256" cy="360040"/>
          </a:xfrm>
          <a:prstGeom prst="rect">
            <a:avLst/>
          </a:prstGeom>
          <a:solidFill>
            <a:schemeClr val="bg1"/>
          </a:solidFill>
          <a:ln w="9525" cap="flat" cmpd="sng">
            <a:solidFill>
              <a:srgbClr val="F79646"/>
            </a:solidFill>
            <a:prstDash val="solid"/>
            <a:round/>
            <a:headEnd type="none" w="med" len="med"/>
            <a:tailEnd type="none" w="med" len="med"/>
          </a:ln>
        </p:spPr>
        <p:txBody>
          <a:bodyPr lIns="91425" tIns="45700" rIns="91425" bIns="45700" anchor="t" anchorCtr="0">
            <a:noAutofit/>
          </a:bodyPr>
          <a:lstStyle/>
          <a:p>
            <a:pPr marL="0" marR="0" lvl="0" indent="0" algn="ctr">
              <a:spcBef>
                <a:spcPts val="0"/>
              </a:spcBef>
              <a:spcAft>
                <a:spcPts val="0"/>
              </a:spcAft>
              <a:buSzPct val="25000"/>
              <a:buNone/>
              <a:defRPr/>
            </a:pPr>
            <a:r>
              <a:rPr lang="fr-FR" sz="2000" b="0" i="0" u="none" strike="noStrike" cap="none">
                <a:latin typeface="Arial Narrow" panose="020B0606020202030204" pitchFamily="34" charset="0"/>
                <a:ea typeface="Arial"/>
                <a:cs typeface="Arial"/>
              </a:rPr>
              <a:t>Infobulle contextuelle</a:t>
            </a:r>
            <a:endParaRPr sz="2400">
              <a:latin typeface="Arial Narrow" panose="020B0606020202030204" pitchFamily="34" charset="0"/>
            </a:endParaRPr>
          </a:p>
        </p:txBody>
      </p:sp>
      <p:cxnSp>
        <p:nvCxnSpPr>
          <p:cNvPr id="8" name="Shape 405"/>
          <p:cNvCxnSpPr>
            <a:cxnSpLocks/>
            <a:stCxn id="6" idx="1"/>
          </p:cNvCxnSpPr>
          <p:nvPr/>
        </p:nvCxnSpPr>
        <p:spPr bwMode="auto">
          <a:xfrm flipH="1" flipV="1">
            <a:off x="4442604" y="6443357"/>
            <a:ext cx="732119" cy="46148"/>
          </a:xfrm>
          <a:prstGeom prst="straightConnector1">
            <a:avLst/>
          </a:prstGeom>
          <a:noFill/>
          <a:ln w="22225" cap="flat" cmpd="sng">
            <a:solidFill>
              <a:srgbClr val="F79646"/>
            </a:solidFill>
            <a:prstDash val="solid"/>
            <a:round/>
            <a:headEnd type="none" w="med" len="med"/>
            <a:tailEnd type="triangle" w="lg" len="lg"/>
          </a:ln>
        </p:spPr>
      </p:cxn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411"/>
          <p:cNvSpPr>
            <a:spLocks noGrp="1"/>
          </p:cNvSpPr>
          <p:nvPr>
            <p:ph type="body" idx="1"/>
          </p:nvPr>
        </p:nvSpPr>
        <p:spPr>
          <a:xfrm>
            <a:off x="457200" y="1181654"/>
            <a:ext cx="6131024" cy="5282157"/>
          </a:xfrm>
        </p:spPr>
        <p:txBody>
          <a:bodyPr>
            <a:normAutofit/>
          </a:bodyPr>
          <a:lstStyle/>
          <a:p>
            <a:pPr lvl="0">
              <a:spcAft>
                <a:spcPts val="600"/>
              </a:spcAft>
            </a:pPr>
            <a:r>
              <a:rPr lang="fr-FR"/>
              <a:t> Pour ajouter ou modifier un attribut EAD</a:t>
            </a:r>
          </a:p>
          <a:p>
            <a:pPr marL="0" lvl="0" indent="0">
              <a:spcAft>
                <a:spcPts val="600"/>
              </a:spcAft>
              <a:buNone/>
            </a:pPr>
            <a:r>
              <a:rPr lang="fr-FR" sz="2000" b="0">
                <a:solidFill>
                  <a:schemeClr val="tx1"/>
                </a:solidFill>
              </a:rPr>
              <a:t>Partie supérieure de la colonne de droite</a:t>
            </a:r>
          </a:p>
          <a:p>
            <a:pPr lvl="1">
              <a:spcAft>
                <a:spcPts val="600"/>
              </a:spcAft>
            </a:pPr>
            <a:r>
              <a:rPr lang="fr-FR" sz="2200"/>
              <a:t>Rédiger dans le champ de l’attribut concerné </a:t>
            </a:r>
          </a:p>
          <a:p>
            <a:pPr marL="342900" lvl="1" indent="0">
              <a:buNone/>
            </a:pPr>
            <a:r>
              <a:rPr lang="fr-FR" sz="2200"/>
              <a:t>OU sélectionner une valeur au sein d’une liste fermée</a:t>
            </a:r>
          </a:p>
          <a:p>
            <a:pPr lvl="0"/>
            <a:endParaRPr lang="fr-FR"/>
          </a:p>
          <a:p>
            <a:pPr lvl="0"/>
            <a:endParaRPr lang="fr-FR"/>
          </a:p>
          <a:p>
            <a:pPr lvl="0">
              <a:spcAft>
                <a:spcPts val="600"/>
              </a:spcAft>
            </a:pPr>
            <a:r>
              <a:rPr lang="fr-FR"/>
              <a:t> Pour ajouter un élément EAD</a:t>
            </a:r>
          </a:p>
          <a:p>
            <a:pPr marL="0" lvl="0" indent="0">
              <a:spcAft>
                <a:spcPts val="600"/>
              </a:spcAft>
              <a:buNone/>
            </a:pPr>
            <a:r>
              <a:rPr lang="fr-FR" b="0">
                <a:solidFill>
                  <a:schemeClr val="tx1"/>
                </a:solidFill>
              </a:rPr>
              <a:t>Partie inférieure de la colonne de droite</a:t>
            </a:r>
          </a:p>
          <a:p>
            <a:pPr lvl="1">
              <a:spcAft>
                <a:spcPts val="600"/>
              </a:spcAft>
            </a:pPr>
            <a:r>
              <a:rPr lang="fr-FR" sz="2200"/>
              <a:t>Double-cliquer sur le nom d’un élément</a:t>
            </a:r>
          </a:p>
          <a:p>
            <a:pPr lvl="1">
              <a:spcAft>
                <a:spcPts val="600"/>
              </a:spcAft>
            </a:pPr>
            <a:r>
              <a:rPr lang="fr-FR" sz="2200"/>
              <a:t>Possibilité (générique) d’insérer des commentaires XML</a:t>
            </a:r>
          </a:p>
          <a:p>
            <a:pPr lvl="2"/>
            <a:endParaRPr lang="fr-FR"/>
          </a:p>
          <a:p>
            <a:pPr lvl="2"/>
            <a:endParaRPr lang="fr-FR"/>
          </a:p>
          <a:p>
            <a:pPr lvl="2"/>
            <a:endParaRPr lang="fr-FR"/>
          </a:p>
          <a:p>
            <a:pPr lvl="2"/>
            <a:endParaRPr lang="fr-FR"/>
          </a:p>
          <a:p>
            <a:pPr lvl="0"/>
            <a:endParaRPr lang="fr-FR"/>
          </a:p>
        </p:txBody>
      </p:sp>
      <p:sp>
        <p:nvSpPr>
          <p:cNvPr id="4" name="Shape 410"/>
          <p:cNvSpPr>
            <a:spLocks noGrp="1"/>
          </p:cNvSpPr>
          <p:nvPr>
            <p:ph type="title"/>
          </p:nvPr>
        </p:nvSpPr>
        <p:spPr/>
        <p:txBody>
          <a:bodyPr/>
          <a:lstStyle/>
          <a:p>
            <a:pPr lvl="0"/>
            <a:r>
              <a:rPr lang="fr-FR"/>
              <a:t>Éditer dans XMetal</a:t>
            </a:r>
          </a:p>
        </p:txBody>
      </p:sp>
      <p:pic>
        <p:nvPicPr>
          <p:cNvPr id="6" name="Image 4"/>
          <p:cNvPicPr>
            <a:picLocks noChangeAspect="1"/>
          </p:cNvPicPr>
          <p:nvPr/>
        </p:nvPicPr>
        <p:blipFill>
          <a:blip r:embed="rId3"/>
          <a:srcRect l="82287" t="6601" b="31799"/>
          <a:stretch/>
        </p:blipFill>
        <p:spPr bwMode="auto">
          <a:xfrm>
            <a:off x="6347559" y="837393"/>
            <a:ext cx="2776561" cy="5431423"/>
          </a:xfrm>
          <a:prstGeom prst="rect">
            <a:avLst/>
          </a:prstGeom>
          <a:effectLst>
            <a:outerShdw blurRad="50800" dist="38100" dir="13500000" algn="br" rotWithShape="0">
              <a:prstClr val="black">
                <a:alpha val="40000"/>
              </a:prstClr>
            </a:outerShdw>
          </a:effectLst>
        </p:spPr>
      </p:pic>
      <p:sp>
        <p:nvSpPr>
          <p:cNvPr id="2" name="Espace réservé du numéro de diapositive 2">
            <a:extLst>
              <a:ext uri="{FF2B5EF4-FFF2-40B4-BE49-F238E27FC236}">
                <a16:creationId xmlns:a16="http://schemas.microsoft.com/office/drawing/2014/main" id="{0BB7CE9B-5816-20BD-2959-3D6E4FEF6212}"/>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51</a:t>
            </a:fld>
            <a:endParaRPr lang="fr-FR"/>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hape 417"/>
          <p:cNvSpPr>
            <a:spLocks noGrp="1"/>
          </p:cNvSpPr>
          <p:nvPr>
            <p:ph type="title"/>
          </p:nvPr>
        </p:nvSpPr>
        <p:spPr>
          <a:xfrm>
            <a:off x="447510" y="149507"/>
            <a:ext cx="7251148" cy="527538"/>
          </a:xfrm>
        </p:spPr>
        <p:txBody>
          <a:bodyPr/>
          <a:lstStyle/>
          <a:p>
            <a:pPr lvl="0" algn="l"/>
            <a:r>
              <a:rPr lang="fr-FR" sz="2400" b="0" i="0">
                <a:solidFill>
                  <a:srgbClr val="C00000"/>
                </a:solidFill>
                <a:latin typeface="Verdana"/>
                <a:ea typeface="Verdana"/>
                <a:cs typeface="Verdana"/>
              </a:rPr>
              <a:t>Attention</a:t>
            </a:r>
            <a:endParaRPr lang="fr-FR">
              <a:solidFill>
                <a:srgbClr val="C00000"/>
              </a:solidFill>
            </a:endParaRPr>
          </a:p>
        </p:txBody>
      </p:sp>
      <p:sp>
        <p:nvSpPr>
          <p:cNvPr id="5" name="Shape 421"/>
          <p:cNvSpPr/>
          <p:nvPr/>
        </p:nvSpPr>
        <p:spPr bwMode="auto">
          <a:xfrm>
            <a:off x="219832" y="2557257"/>
            <a:ext cx="4114800" cy="3240359"/>
          </a:xfrm>
          <a:prstGeom prst="rect">
            <a:avLst/>
          </a:prstGeom>
          <a:noFill/>
          <a:ln>
            <a:noFill/>
          </a:ln>
        </p:spPr>
        <p:txBody>
          <a:bodyPr lIns="90000" tIns="46800" rIns="90000" bIns="46800" anchor="t" anchorCtr="0">
            <a:noAutofit/>
          </a:bodyPr>
          <a:lstStyle/>
          <a:p>
            <a:pPr marL="285750" marR="0" lvl="0" indent="-285750" algn="l">
              <a:spcBef>
                <a:spcPts val="800"/>
              </a:spcBef>
              <a:spcAft>
                <a:spcPts val="0"/>
              </a:spcAft>
              <a:buClr>
                <a:schemeClr val="accent6"/>
              </a:buClr>
              <a:buSzPct val="100000"/>
              <a:buFont typeface="Wingdings" panose="05000000000000000000" pitchFamily="2" charset="2"/>
              <a:buChar char="ü"/>
              <a:defRPr/>
            </a:pPr>
            <a:r>
              <a:rPr lang="fr-FR" sz="2200" b="0" i="0" u="none" strike="noStrike" cap="none">
                <a:latin typeface="Arial Narrow" panose="020B0606020202030204" pitchFamily="34" charset="0"/>
                <a:ea typeface="Calibri"/>
                <a:cs typeface="Calibri"/>
              </a:rPr>
              <a:t>Le système propose </a:t>
            </a:r>
            <a:r>
              <a:rPr lang="fr-FR" sz="2200" b="0" i="0" u="none" strike="noStrike" cap="none">
                <a:solidFill>
                  <a:srgbClr val="F79646"/>
                </a:solidFill>
                <a:latin typeface="Arial Narrow" panose="020B0606020202030204" pitchFamily="34" charset="0"/>
                <a:ea typeface="Calibri"/>
                <a:cs typeface="Calibri"/>
              </a:rPr>
              <a:t>tous les éléments </a:t>
            </a:r>
            <a:r>
              <a:rPr lang="fr-FR" sz="2200" b="0" i="0" u="none" strike="noStrike" cap="none">
                <a:latin typeface="Arial Narrow" panose="020B0606020202030204" pitchFamily="34" charset="0"/>
                <a:ea typeface="Calibri"/>
                <a:cs typeface="Calibri"/>
              </a:rPr>
              <a:t>EAD officiels…</a:t>
            </a:r>
            <a:endParaRPr sz="2200">
              <a:latin typeface="Arial Narrow" panose="020B0606020202030204" pitchFamily="34" charset="0"/>
            </a:endParaRPr>
          </a:p>
          <a:p>
            <a:pPr marL="285750" marR="0" lvl="0" indent="-285750" algn="l">
              <a:spcBef>
                <a:spcPts val="800"/>
              </a:spcBef>
              <a:spcAft>
                <a:spcPts val="0"/>
              </a:spcAft>
              <a:buClr>
                <a:schemeClr val="accent6"/>
              </a:buClr>
              <a:buSzPct val="100000"/>
              <a:buFont typeface="Wingdings" panose="05000000000000000000" pitchFamily="2" charset="2"/>
              <a:buChar char="ü"/>
              <a:defRPr/>
            </a:pPr>
            <a:r>
              <a:rPr lang="fr-FR" sz="2200" b="0" i="0" u="none" strike="noStrike" cap="none">
                <a:solidFill>
                  <a:srgbClr val="000000"/>
                </a:solidFill>
                <a:latin typeface="Arial Narrow" panose="020B0606020202030204" pitchFamily="34" charset="0"/>
                <a:ea typeface="Calibri"/>
                <a:cs typeface="Calibri"/>
              </a:rPr>
              <a:t>…</a:t>
            </a:r>
            <a:r>
              <a:rPr lang="fr-FR" sz="2200" b="0" i="0" u="none" strike="noStrike" cap="none">
                <a:solidFill>
                  <a:srgbClr val="F79646"/>
                </a:solidFill>
                <a:latin typeface="Arial Narrow" panose="020B0606020202030204" pitchFamily="34" charset="0"/>
                <a:ea typeface="Calibri"/>
                <a:cs typeface="Calibri"/>
              </a:rPr>
              <a:t>même les éléments déconseillés ou interdits </a:t>
            </a:r>
            <a:endParaRPr sz="2200">
              <a:solidFill>
                <a:srgbClr val="F79646"/>
              </a:solidFill>
              <a:latin typeface="Arial Narrow" panose="020B0606020202030204" pitchFamily="34" charset="0"/>
            </a:endParaRPr>
          </a:p>
          <a:p>
            <a:pPr marL="285750" marR="0" lvl="0" indent="-285750" algn="l">
              <a:spcBef>
                <a:spcPts val="1800"/>
              </a:spcBef>
              <a:spcAft>
                <a:spcPts val="0"/>
              </a:spcAft>
              <a:buClr>
                <a:srgbClr val="000000"/>
              </a:buClr>
              <a:buSzPct val="100000"/>
              <a:buFont typeface="Wingdings" panose="05000000000000000000" pitchFamily="2" charset="2"/>
              <a:buChar char="ü"/>
              <a:defRPr/>
            </a:pPr>
            <a:r>
              <a:rPr lang="fr-FR" sz="2200">
                <a:latin typeface="Arial Narrow" panose="020B0606020202030204" pitchFamily="34" charset="0"/>
                <a:ea typeface="Calibri"/>
                <a:cs typeface="Calibri"/>
              </a:rPr>
              <a:t>Cas particulier de « commentaire »  (en début de la liste) </a:t>
            </a:r>
            <a:r>
              <a:rPr lang="fr-FR">
                <a:latin typeface="Arial Narrow" panose="020B0606020202030204" pitchFamily="34" charset="0"/>
                <a:ea typeface="Calibri"/>
                <a:cs typeface="Calibri"/>
              </a:rPr>
              <a:t>qui n’est pas un élément de la DTD, mais un commentaire xml</a:t>
            </a:r>
            <a:endParaRPr lang="fr-FR" b="0" i="0" u="none" strike="noStrike" cap="none">
              <a:latin typeface="Arial Narrow" panose="020B0606020202030204" pitchFamily="34" charset="0"/>
              <a:ea typeface="Calibri"/>
              <a:cs typeface="Calibri"/>
            </a:endParaRPr>
          </a:p>
          <a:p>
            <a:pPr marR="0" lvl="0" algn="l">
              <a:spcBef>
                <a:spcPts val="800"/>
              </a:spcBef>
              <a:spcAft>
                <a:spcPts val="0"/>
              </a:spcAft>
              <a:buClr>
                <a:srgbClr val="000000"/>
              </a:buClr>
              <a:buSzPct val="100000"/>
              <a:defRPr/>
            </a:pPr>
            <a:r>
              <a:rPr lang="fr-FR" sz="2200">
                <a:solidFill>
                  <a:srgbClr val="C00000"/>
                </a:solidFill>
                <a:latin typeface="Arial Narrow" panose="020B0606020202030204" pitchFamily="34" charset="0"/>
                <a:ea typeface="Calibri"/>
                <a:cs typeface="Calibri"/>
                <a:sym typeface="Wingdings" panose="05000000000000000000" pitchFamily="2" charset="2"/>
              </a:rPr>
              <a:t> </a:t>
            </a:r>
            <a:r>
              <a:rPr lang="fr-FR" sz="2200">
                <a:solidFill>
                  <a:srgbClr val="C00000"/>
                </a:solidFill>
                <a:latin typeface="Arial Narrow" panose="020B0606020202030204" pitchFamily="34" charset="0"/>
                <a:ea typeface="Calibri"/>
                <a:cs typeface="Calibri"/>
              </a:rPr>
              <a:t>en limiter strictement l’usage :</a:t>
            </a:r>
            <a:r>
              <a:rPr lang="fr-FR" sz="2200">
                <a:latin typeface="Arial Narrow" panose="020B0606020202030204" pitchFamily="34" charset="0"/>
                <a:ea typeface="Calibri"/>
                <a:cs typeface="Calibri"/>
              </a:rPr>
              <a:t> il ne s’affiche pas dans l’interface publique, mais s’exporte</a:t>
            </a:r>
            <a:endParaRPr sz="2200" b="0" i="0" u="none" strike="noStrike" cap="none">
              <a:latin typeface="Arial Narrow" panose="020B0606020202030204" pitchFamily="34" charset="0"/>
              <a:ea typeface="Calibri"/>
              <a:cs typeface="Calibri"/>
            </a:endParaRPr>
          </a:p>
        </p:txBody>
      </p:sp>
      <p:pic>
        <p:nvPicPr>
          <p:cNvPr id="6" name="Image 2"/>
          <p:cNvPicPr>
            <a:picLocks noChangeAspect="1"/>
          </p:cNvPicPr>
          <p:nvPr/>
        </p:nvPicPr>
        <p:blipFill>
          <a:blip r:embed="rId3"/>
          <a:stretch/>
        </p:blipFill>
        <p:spPr bwMode="auto">
          <a:xfrm>
            <a:off x="4365625" y="244299"/>
            <a:ext cx="3789511" cy="6459966"/>
          </a:xfrm>
          <a:prstGeom prst="rect">
            <a:avLst/>
          </a:prstGeom>
          <a:effectLst>
            <a:outerShdw blurRad="50800" dist="38100" dir="13500000" algn="br" rotWithShape="0">
              <a:prstClr val="black">
                <a:alpha val="40000"/>
              </a:prstClr>
            </a:outerShdw>
          </a:effectLst>
        </p:spPr>
      </p:pic>
      <p:grpSp>
        <p:nvGrpSpPr>
          <p:cNvPr id="7" name="Groupe 24"/>
          <p:cNvGrpSpPr/>
          <p:nvPr/>
        </p:nvGrpSpPr>
        <p:grpSpPr bwMode="auto">
          <a:xfrm>
            <a:off x="4405429" y="3259328"/>
            <a:ext cx="1074207" cy="389803"/>
            <a:chOff x="4208566" y="4053061"/>
            <a:chExt cx="843426" cy="385644"/>
          </a:xfrm>
        </p:grpSpPr>
        <p:sp>
          <p:nvSpPr>
            <p:cNvPr id="8" name="Éclair 8"/>
            <p:cNvSpPr/>
            <p:nvPr/>
          </p:nvSpPr>
          <p:spPr bwMode="auto">
            <a:xfrm>
              <a:off x="4208566" y="4053061"/>
              <a:ext cx="432048" cy="360042"/>
            </a:xfrm>
            <a:prstGeom prst="lightningBol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cxnSp>
          <p:nvCxnSpPr>
            <p:cNvPr id="9" name="Connecteur droit 14"/>
            <p:cNvCxnSpPr>
              <a:cxnSpLocks/>
            </p:cNvCxnSpPr>
            <p:nvPr/>
          </p:nvCxnSpPr>
          <p:spPr bwMode="auto">
            <a:xfrm>
              <a:off x="4716016" y="4438705"/>
              <a:ext cx="335976"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0" name="Image 1"/>
          <p:cNvPicPr>
            <a:picLocks noChangeAspect="1"/>
          </p:cNvPicPr>
          <p:nvPr/>
        </p:nvPicPr>
        <p:blipFill>
          <a:blip r:embed="rId4"/>
          <a:stretch/>
        </p:blipFill>
        <p:spPr bwMode="auto">
          <a:xfrm>
            <a:off x="903989" y="654510"/>
            <a:ext cx="3430643" cy="1779597"/>
          </a:xfrm>
          <a:prstGeom prst="rect">
            <a:avLst/>
          </a:prstGeom>
          <a:effectLst>
            <a:outerShdw blurRad="50800" dist="38100" dir="13500000" algn="br" rotWithShape="0">
              <a:prstClr val="black">
                <a:alpha val="40000"/>
              </a:prstClr>
            </a:outerShdw>
          </a:effectLst>
        </p:spPr>
      </p:pic>
      <p:sp>
        <p:nvSpPr>
          <p:cNvPr id="11" name="Ellipse 3"/>
          <p:cNvSpPr/>
          <p:nvPr/>
        </p:nvSpPr>
        <p:spPr bwMode="auto">
          <a:xfrm>
            <a:off x="1445341" y="653342"/>
            <a:ext cx="1243537" cy="42289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nvGrpSpPr>
          <p:cNvPr id="16" name="Groupe 19"/>
          <p:cNvGrpSpPr/>
          <p:nvPr/>
        </p:nvGrpSpPr>
        <p:grpSpPr bwMode="auto">
          <a:xfrm>
            <a:off x="4325578" y="4992623"/>
            <a:ext cx="1082833" cy="476063"/>
            <a:chOff x="4208566" y="4001857"/>
            <a:chExt cx="850199" cy="470984"/>
          </a:xfrm>
        </p:grpSpPr>
        <p:sp>
          <p:nvSpPr>
            <p:cNvPr id="17" name="Éclair 20"/>
            <p:cNvSpPr/>
            <p:nvPr/>
          </p:nvSpPr>
          <p:spPr bwMode="auto">
            <a:xfrm>
              <a:off x="4208566" y="4001857"/>
              <a:ext cx="432048" cy="360042"/>
            </a:xfrm>
            <a:prstGeom prst="lightningBol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cxnSp>
          <p:nvCxnSpPr>
            <p:cNvPr id="18" name="Connecteur droit 21"/>
            <p:cNvCxnSpPr>
              <a:cxnSpLocks/>
            </p:cNvCxnSpPr>
            <p:nvPr/>
          </p:nvCxnSpPr>
          <p:spPr bwMode="auto">
            <a:xfrm>
              <a:off x="4722789" y="4472841"/>
              <a:ext cx="335976"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e 22"/>
          <p:cNvGrpSpPr/>
          <p:nvPr/>
        </p:nvGrpSpPr>
        <p:grpSpPr bwMode="auto">
          <a:xfrm>
            <a:off x="4418589" y="6174985"/>
            <a:ext cx="1061045" cy="529367"/>
            <a:chOff x="4208566" y="4001857"/>
            <a:chExt cx="833092" cy="523719"/>
          </a:xfrm>
        </p:grpSpPr>
        <p:sp>
          <p:nvSpPr>
            <p:cNvPr id="20" name="Éclair 23"/>
            <p:cNvSpPr/>
            <p:nvPr/>
          </p:nvSpPr>
          <p:spPr bwMode="auto">
            <a:xfrm>
              <a:off x="4208566" y="4001857"/>
              <a:ext cx="432048" cy="360042"/>
            </a:xfrm>
            <a:prstGeom prst="lightningBol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cxnSp>
          <p:nvCxnSpPr>
            <p:cNvPr id="21" name="Connecteur droit 25"/>
            <p:cNvCxnSpPr>
              <a:cxnSpLocks/>
            </p:cNvCxnSpPr>
            <p:nvPr/>
          </p:nvCxnSpPr>
          <p:spPr bwMode="auto">
            <a:xfrm>
              <a:off x="4705682" y="4525576"/>
              <a:ext cx="33597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 name="Espace réservé du numéro de diapositive 2">
            <a:extLst>
              <a:ext uri="{FF2B5EF4-FFF2-40B4-BE49-F238E27FC236}">
                <a16:creationId xmlns:a16="http://schemas.microsoft.com/office/drawing/2014/main" id="{6F193715-81A1-DE47-06A3-3566A20D0F85}"/>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52</a:t>
            </a:fld>
            <a:endParaRPr lang="fr-FR"/>
          </a:p>
        </p:txBody>
      </p:sp>
      <p:pic>
        <p:nvPicPr>
          <p:cNvPr id="3" name="Image 4">
            <a:extLst>
              <a:ext uri="{FF2B5EF4-FFF2-40B4-BE49-F238E27FC236}">
                <a16:creationId xmlns:a16="http://schemas.microsoft.com/office/drawing/2014/main" id="{AE5698BF-0811-464B-C1F6-13279DBAC5A3}"/>
              </a:ext>
            </a:extLst>
          </p:cNvPr>
          <p:cNvPicPr>
            <a:picLocks noChangeAspect="1"/>
          </p:cNvPicPr>
          <p:nvPr/>
        </p:nvPicPr>
        <p:blipFill>
          <a:blip r:embed="rId5"/>
          <a:stretch/>
        </p:blipFill>
        <p:spPr bwMode="auto">
          <a:xfrm>
            <a:off x="236220" y="260895"/>
            <a:ext cx="304762" cy="304762"/>
          </a:xfrm>
          <a:prstGeom prst="rect">
            <a:avLst/>
          </a:prstGeom>
        </p:spPr>
      </p:pic>
      <p:sp>
        <p:nvSpPr>
          <p:cNvPr id="12" name="Rectangle : coins arrondis 11">
            <a:extLst>
              <a:ext uri="{FF2B5EF4-FFF2-40B4-BE49-F238E27FC236}">
                <a16:creationId xmlns:a16="http://schemas.microsoft.com/office/drawing/2014/main" id="{EAAE6414-D979-5635-D2F1-64174F14789D}"/>
              </a:ext>
            </a:extLst>
          </p:cNvPr>
          <p:cNvSpPr/>
          <p:nvPr/>
        </p:nvSpPr>
        <p:spPr bwMode="auto">
          <a:xfrm>
            <a:off x="4808062" y="2774666"/>
            <a:ext cx="2904635" cy="730000"/>
          </a:xfrm>
          <a:prstGeom prst="roundRect">
            <a:avLst/>
          </a:prstGeom>
          <a:noFill/>
          <a:ln w="15875">
            <a:solidFill>
              <a:srgbClr val="F79646"/>
            </a:solidFill>
            <a:prstDash val="solid"/>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3" name="Groupe 24">
            <a:extLst>
              <a:ext uri="{FF2B5EF4-FFF2-40B4-BE49-F238E27FC236}">
                <a16:creationId xmlns:a16="http://schemas.microsoft.com/office/drawing/2014/main" id="{5FF42832-408E-F4C0-59D2-6DED51CB4EC3}"/>
              </a:ext>
            </a:extLst>
          </p:cNvPr>
          <p:cNvGrpSpPr/>
          <p:nvPr/>
        </p:nvGrpSpPr>
        <p:grpSpPr bwMode="auto">
          <a:xfrm>
            <a:off x="1888379" y="3715247"/>
            <a:ext cx="552671" cy="308113"/>
            <a:chOff x="4208566" y="4053061"/>
            <a:chExt cx="843426" cy="385644"/>
          </a:xfrm>
        </p:grpSpPr>
        <p:sp>
          <p:nvSpPr>
            <p:cNvPr id="14" name="Éclair 8">
              <a:extLst>
                <a:ext uri="{FF2B5EF4-FFF2-40B4-BE49-F238E27FC236}">
                  <a16:creationId xmlns:a16="http://schemas.microsoft.com/office/drawing/2014/main" id="{020F3A32-5A0D-E4D0-BAAC-0920E32E2F72}"/>
                </a:ext>
              </a:extLst>
            </p:cNvPr>
            <p:cNvSpPr/>
            <p:nvPr/>
          </p:nvSpPr>
          <p:spPr bwMode="auto">
            <a:xfrm>
              <a:off x="4208566" y="4053061"/>
              <a:ext cx="432048" cy="360042"/>
            </a:xfrm>
            <a:prstGeom prst="lightningBol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cxnSp>
          <p:nvCxnSpPr>
            <p:cNvPr id="15" name="Connecteur droit 14">
              <a:extLst>
                <a:ext uri="{FF2B5EF4-FFF2-40B4-BE49-F238E27FC236}">
                  <a16:creationId xmlns:a16="http://schemas.microsoft.com/office/drawing/2014/main" id="{34751051-EC86-570A-96CA-468205189378}"/>
                </a:ext>
              </a:extLst>
            </p:cNvPr>
            <p:cNvCxnSpPr>
              <a:cxnSpLocks/>
            </p:cNvCxnSpPr>
            <p:nvPr/>
          </p:nvCxnSpPr>
          <p:spPr bwMode="auto">
            <a:xfrm>
              <a:off x="4716016" y="4438705"/>
              <a:ext cx="335976"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427"/>
          <p:cNvSpPr>
            <a:spLocks noGrp="1"/>
          </p:cNvSpPr>
          <p:nvPr>
            <p:ph type="body" idx="1"/>
          </p:nvPr>
        </p:nvSpPr>
        <p:spPr>
          <a:xfrm>
            <a:off x="452952" y="707879"/>
            <a:ext cx="8229600" cy="5282157"/>
          </a:xfrm>
        </p:spPr>
        <p:txBody>
          <a:bodyPr/>
          <a:lstStyle/>
          <a:p>
            <a:pPr lvl="0"/>
            <a:r>
              <a:rPr lang="fr-FR"/>
              <a:t>Quand leurs attributs ne sont pas renseignés, certains éléments sont soulignés :</a:t>
            </a:r>
          </a:p>
          <a:p>
            <a:pPr lvl="1"/>
            <a:r>
              <a:rPr lang="fr-FR" sz="2200"/>
              <a:t>&lt;</a:t>
            </a:r>
            <a:r>
              <a:rPr lang="fr-FR" sz="2200" err="1"/>
              <a:t>persname</a:t>
            </a:r>
            <a:r>
              <a:rPr lang="fr-FR" sz="2200"/>
              <a:t>&gt;, &lt;</a:t>
            </a:r>
            <a:r>
              <a:rPr lang="fr-FR" sz="2200" err="1"/>
              <a:t>corpname</a:t>
            </a:r>
            <a:r>
              <a:rPr lang="fr-FR" sz="2200"/>
              <a:t>&gt;, &lt;</a:t>
            </a:r>
            <a:r>
              <a:rPr lang="fr-FR" sz="2200" err="1"/>
              <a:t>famname</a:t>
            </a:r>
            <a:r>
              <a:rPr lang="fr-FR" sz="2200"/>
              <a:t>&gt; et &lt; </a:t>
            </a:r>
            <a:r>
              <a:rPr lang="fr-FR" sz="2200" err="1"/>
              <a:t>title</a:t>
            </a:r>
            <a:r>
              <a:rPr lang="fr-FR" sz="2200"/>
              <a:t>&gt; sans attribut @role</a:t>
            </a:r>
          </a:p>
          <a:p>
            <a:pPr lvl="1"/>
            <a:r>
              <a:rPr lang="fr-FR" sz="2200"/>
              <a:t>&lt;</a:t>
            </a:r>
            <a:r>
              <a:rPr lang="fr-FR" sz="2200" err="1"/>
              <a:t>unitid</a:t>
            </a:r>
            <a:r>
              <a:rPr lang="fr-FR" sz="2200"/>
              <a:t>&gt; sans attribut @type</a:t>
            </a:r>
          </a:p>
          <a:p>
            <a:pPr lvl="1"/>
            <a:r>
              <a:rPr lang="fr-FR" sz="2200"/>
              <a:t>&lt;</a:t>
            </a:r>
            <a:r>
              <a:rPr lang="fr-FR" sz="2200" err="1"/>
              <a:t>unitdate</a:t>
            </a:r>
            <a:r>
              <a:rPr lang="fr-FR" sz="2200"/>
              <a:t>&gt; sans attribut @normal</a:t>
            </a:r>
          </a:p>
          <a:p>
            <a:pPr lvl="1"/>
            <a:r>
              <a:rPr lang="fr-FR" sz="2200"/>
              <a:t>&lt;</a:t>
            </a:r>
            <a:r>
              <a:rPr lang="fr-FR" sz="2200" err="1"/>
              <a:t>genreform</a:t>
            </a:r>
            <a:r>
              <a:rPr lang="fr-FR" sz="2200"/>
              <a:t>&gt; sans attribut @type ou sans attribut @normal</a:t>
            </a:r>
          </a:p>
          <a:p>
            <a:pPr lvl="1"/>
            <a:r>
              <a:rPr lang="fr-FR" sz="2200"/>
              <a:t>&lt;</a:t>
            </a:r>
            <a:r>
              <a:rPr lang="fr-FR" sz="2200" err="1"/>
              <a:t>emph</a:t>
            </a:r>
            <a:r>
              <a:rPr lang="fr-FR" sz="2200"/>
              <a:t>&gt; sans attribut @render</a:t>
            </a:r>
          </a:p>
          <a:p>
            <a:pPr lvl="2"/>
            <a:endParaRPr lang="fr-FR"/>
          </a:p>
          <a:p>
            <a:pPr lvl="0"/>
            <a:endParaRPr lang="fr-FR"/>
          </a:p>
        </p:txBody>
      </p:sp>
      <p:sp>
        <p:nvSpPr>
          <p:cNvPr id="4" name="Shape 426"/>
          <p:cNvSpPr>
            <a:spLocks noGrp="1"/>
          </p:cNvSpPr>
          <p:nvPr>
            <p:ph type="title"/>
          </p:nvPr>
        </p:nvSpPr>
        <p:spPr/>
        <p:txBody>
          <a:bodyPr/>
          <a:lstStyle/>
          <a:p>
            <a:pPr lvl="0"/>
            <a:r>
              <a:rPr lang="fr-FR"/>
              <a:t>Aides à la saisie (1) </a:t>
            </a:r>
          </a:p>
        </p:txBody>
      </p:sp>
      <p:sp>
        <p:nvSpPr>
          <p:cNvPr id="2" name="Espace réservé du numéro de diapositive 2">
            <a:extLst>
              <a:ext uri="{FF2B5EF4-FFF2-40B4-BE49-F238E27FC236}">
                <a16:creationId xmlns:a16="http://schemas.microsoft.com/office/drawing/2014/main" id="{404BF1D8-C4C5-46AF-1340-B60CF9A771C5}"/>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53</a:t>
            </a:fld>
            <a:endParaRPr lang="fr-FR"/>
          </a:p>
        </p:txBody>
      </p:sp>
      <p:grpSp>
        <p:nvGrpSpPr>
          <p:cNvPr id="14" name="Groupe 13">
            <a:extLst>
              <a:ext uri="{FF2B5EF4-FFF2-40B4-BE49-F238E27FC236}">
                <a16:creationId xmlns:a16="http://schemas.microsoft.com/office/drawing/2014/main" id="{AB5E3BE2-B289-9866-9453-F053FE7FCA08}"/>
              </a:ext>
            </a:extLst>
          </p:cNvPr>
          <p:cNvGrpSpPr/>
          <p:nvPr/>
        </p:nvGrpSpPr>
        <p:grpSpPr>
          <a:xfrm>
            <a:off x="452951" y="3659155"/>
            <a:ext cx="8052693" cy="3018504"/>
            <a:chOff x="536316" y="3841717"/>
            <a:chExt cx="7678222" cy="2804656"/>
          </a:xfrm>
          <a:effectLst>
            <a:outerShdw blurRad="50800" dist="38100" dir="13500000" algn="br" rotWithShape="0">
              <a:prstClr val="black">
                <a:alpha val="40000"/>
              </a:prstClr>
            </a:outerShdw>
          </a:effectLst>
        </p:grpSpPr>
        <p:grpSp>
          <p:nvGrpSpPr>
            <p:cNvPr id="13" name="Groupe 12">
              <a:extLst>
                <a:ext uri="{FF2B5EF4-FFF2-40B4-BE49-F238E27FC236}">
                  <a16:creationId xmlns:a16="http://schemas.microsoft.com/office/drawing/2014/main" id="{1A8520E9-3BD5-311E-84D0-CE41EF89125E}"/>
                </a:ext>
              </a:extLst>
            </p:cNvPr>
            <p:cNvGrpSpPr/>
            <p:nvPr/>
          </p:nvGrpSpPr>
          <p:grpSpPr>
            <a:xfrm>
              <a:off x="536316" y="3841717"/>
              <a:ext cx="7678222" cy="2804656"/>
              <a:chOff x="322779" y="3281513"/>
              <a:chExt cx="7678222" cy="2804656"/>
            </a:xfrm>
          </p:grpSpPr>
          <p:pic>
            <p:nvPicPr>
              <p:cNvPr id="9" name="Image 8">
                <a:extLst>
                  <a:ext uri="{FF2B5EF4-FFF2-40B4-BE49-F238E27FC236}">
                    <a16:creationId xmlns:a16="http://schemas.microsoft.com/office/drawing/2014/main" id="{C476CCEE-8185-B21A-3773-6DEB6218DD59}"/>
                  </a:ext>
                </a:extLst>
              </p:cNvPr>
              <p:cNvPicPr>
                <a:picLocks noChangeAspect="1"/>
              </p:cNvPicPr>
              <p:nvPr/>
            </p:nvPicPr>
            <p:blipFill rotWithShape="1">
              <a:blip r:embed="rId3"/>
              <a:srcRect t="9104" b="21460"/>
              <a:stretch/>
            </p:blipFill>
            <p:spPr>
              <a:xfrm>
                <a:off x="322779" y="3281513"/>
                <a:ext cx="7678222" cy="2804656"/>
              </a:xfrm>
              <a:prstGeom prst="rect">
                <a:avLst/>
              </a:prstGeom>
            </p:spPr>
          </p:pic>
          <p:sp>
            <p:nvSpPr>
              <p:cNvPr id="11" name="Rectangle : coins arrondis 10">
                <a:extLst>
                  <a:ext uri="{FF2B5EF4-FFF2-40B4-BE49-F238E27FC236}">
                    <a16:creationId xmlns:a16="http://schemas.microsoft.com/office/drawing/2014/main" id="{928CA7A6-B4EF-0B90-C47A-D95780D5028D}"/>
                  </a:ext>
                </a:extLst>
              </p:cNvPr>
              <p:cNvSpPr/>
              <p:nvPr/>
            </p:nvSpPr>
            <p:spPr bwMode="auto">
              <a:xfrm>
                <a:off x="5659033" y="4979585"/>
                <a:ext cx="2010128" cy="280673"/>
              </a:xfrm>
              <a:prstGeom prst="roundRect">
                <a:avLst/>
              </a:prstGeom>
              <a:noFill/>
              <a:ln w="31750">
                <a:solidFill>
                  <a:srgbClr val="FF0000"/>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2" name="Rectangle : coins arrondis 11">
              <a:extLst>
                <a:ext uri="{FF2B5EF4-FFF2-40B4-BE49-F238E27FC236}">
                  <a16:creationId xmlns:a16="http://schemas.microsoft.com/office/drawing/2014/main" id="{25385019-405E-F52B-CBDB-D944520F8E8D}"/>
                </a:ext>
              </a:extLst>
            </p:cNvPr>
            <p:cNvSpPr/>
            <p:nvPr/>
          </p:nvSpPr>
          <p:spPr bwMode="auto">
            <a:xfrm>
              <a:off x="1778137" y="6136767"/>
              <a:ext cx="3216650" cy="327044"/>
            </a:xfrm>
            <a:prstGeom prst="roundRect">
              <a:avLst/>
            </a:prstGeom>
            <a:noFill/>
            <a:ln w="31750">
              <a:solidFill>
                <a:srgbClr val="FF0000"/>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427"/>
          <p:cNvSpPr>
            <a:spLocks noGrp="1"/>
          </p:cNvSpPr>
          <p:nvPr>
            <p:ph type="body" idx="1"/>
          </p:nvPr>
        </p:nvSpPr>
        <p:spPr>
          <a:xfrm>
            <a:off x="198261" y="820529"/>
            <a:ext cx="5979739" cy="5857130"/>
          </a:xfrm>
        </p:spPr>
        <p:txBody>
          <a:bodyPr>
            <a:normAutofit fontScale="77500" lnSpcReduction="20000"/>
          </a:bodyPr>
          <a:lstStyle/>
          <a:p>
            <a:pPr lvl="0">
              <a:spcAft>
                <a:spcPts val="600"/>
              </a:spcAft>
            </a:pPr>
            <a:r>
              <a:rPr lang="fr-FR" sz="3100"/>
              <a:t>Listes fermées pour certains attributs</a:t>
            </a:r>
          </a:p>
          <a:p>
            <a:pPr lvl="1">
              <a:lnSpc>
                <a:spcPct val="120000"/>
              </a:lnSpc>
            </a:pPr>
            <a:r>
              <a:rPr lang="fr-FR" sz="2600"/>
              <a:t>Spécificité des listes ordonnées dans le cas de sous-listes distinctes selon la valeur d’un autre attribut </a:t>
            </a:r>
          </a:p>
          <a:p>
            <a:pPr marL="342900" lvl="1" indent="0">
              <a:lnSpc>
                <a:spcPct val="120000"/>
              </a:lnSpc>
              <a:buNone/>
            </a:pPr>
            <a:r>
              <a:rPr lang="fr-FR" sz="1900" i="1"/>
              <a:t>Exemple &lt;</a:t>
            </a:r>
            <a:r>
              <a:rPr lang="fr-FR" sz="1900" i="1" err="1"/>
              <a:t>genreform</a:t>
            </a:r>
            <a:r>
              <a:rPr lang="fr-FR" sz="1900" i="1"/>
              <a:t>&gt; : selon la valeur de l’attribut @type, les valeurs possibles dans @normal différent</a:t>
            </a:r>
          </a:p>
          <a:p>
            <a:pPr lvl="0"/>
            <a:endParaRPr lang="fr-FR"/>
          </a:p>
          <a:p>
            <a:pPr lvl="0">
              <a:spcAft>
                <a:spcPts val="600"/>
              </a:spcAft>
            </a:pPr>
            <a:r>
              <a:rPr lang="fr-FR" sz="3100"/>
              <a:t>Sélection dans une liste de libellés pour saisir le code ISO</a:t>
            </a:r>
          </a:p>
          <a:p>
            <a:pPr lvl="1"/>
            <a:r>
              <a:rPr lang="fr-FR" sz="2600"/>
              <a:t>L’ajout des codes de langue et d’écriture dans l'élément &lt;</a:t>
            </a:r>
            <a:r>
              <a:rPr lang="fr-FR" sz="2600" err="1"/>
              <a:t>language</a:t>
            </a:r>
            <a:r>
              <a:rPr lang="fr-FR" sz="2600"/>
              <a:t>&gt; se fait sur une liste de libellés explicites</a:t>
            </a:r>
          </a:p>
          <a:p>
            <a:pPr lvl="0"/>
            <a:endParaRPr lang="fr-FR">
              <a:solidFill>
                <a:schemeClr val="tx1"/>
              </a:solidFill>
            </a:endParaRPr>
          </a:p>
          <a:p>
            <a:pPr lvl="0">
              <a:spcAft>
                <a:spcPts val="600"/>
              </a:spcAft>
            </a:pPr>
            <a:r>
              <a:rPr lang="fr-FR" sz="3100"/>
              <a:t>Saisie automatique du texte entre les balises à partir des valeurs d’attributs</a:t>
            </a:r>
          </a:p>
          <a:p>
            <a:pPr lvl="1">
              <a:spcAft>
                <a:spcPts val="600"/>
              </a:spcAft>
            </a:pPr>
            <a:r>
              <a:rPr lang="fr-FR" sz="2600"/>
              <a:t>Langue à partir de l’attribut @langcode dans l'élément &lt;</a:t>
            </a:r>
            <a:r>
              <a:rPr lang="fr-FR" sz="2600" err="1"/>
              <a:t>language</a:t>
            </a:r>
            <a:r>
              <a:rPr lang="fr-FR" sz="2600"/>
              <a:t>&gt; </a:t>
            </a:r>
          </a:p>
          <a:p>
            <a:pPr lvl="1">
              <a:spcAft>
                <a:spcPts val="600"/>
              </a:spcAft>
            </a:pPr>
            <a:r>
              <a:rPr lang="fr-FR" sz="2600"/>
              <a:t>Forme d’autorité après liage aux autorités Sudoc (via IdRef)  avec rapatriement des valeurs d’attribut @source @authfilenumber et @normal</a:t>
            </a:r>
          </a:p>
        </p:txBody>
      </p:sp>
      <p:sp>
        <p:nvSpPr>
          <p:cNvPr id="4" name="Shape 426"/>
          <p:cNvSpPr>
            <a:spLocks noGrp="1"/>
          </p:cNvSpPr>
          <p:nvPr>
            <p:ph type="title"/>
          </p:nvPr>
        </p:nvSpPr>
        <p:spPr/>
        <p:txBody>
          <a:bodyPr/>
          <a:lstStyle/>
          <a:p>
            <a:pPr lvl="0"/>
            <a:r>
              <a:rPr lang="fr-FR"/>
              <a:t>Aides à la saisie (2) </a:t>
            </a:r>
          </a:p>
        </p:txBody>
      </p:sp>
      <p:sp>
        <p:nvSpPr>
          <p:cNvPr id="2" name="Espace réservé du numéro de diapositive 2">
            <a:extLst>
              <a:ext uri="{FF2B5EF4-FFF2-40B4-BE49-F238E27FC236}">
                <a16:creationId xmlns:a16="http://schemas.microsoft.com/office/drawing/2014/main" id="{738150C7-CAE9-3E8A-FEF5-B9ABF8799275}"/>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54</a:t>
            </a:fld>
            <a:endParaRPr lang="fr-FR"/>
          </a:p>
        </p:txBody>
      </p:sp>
      <p:grpSp>
        <p:nvGrpSpPr>
          <p:cNvPr id="3" name="Groupe 2">
            <a:extLst>
              <a:ext uri="{FF2B5EF4-FFF2-40B4-BE49-F238E27FC236}">
                <a16:creationId xmlns:a16="http://schemas.microsoft.com/office/drawing/2014/main" id="{85EBF2AB-02ED-1FD0-BB49-645ACC6FD1A5}"/>
              </a:ext>
            </a:extLst>
          </p:cNvPr>
          <p:cNvGrpSpPr/>
          <p:nvPr/>
        </p:nvGrpSpPr>
        <p:grpSpPr>
          <a:xfrm>
            <a:off x="6088899" y="891467"/>
            <a:ext cx="3035222" cy="5146004"/>
            <a:chOff x="6373570" y="908720"/>
            <a:chExt cx="2339752" cy="4582164"/>
          </a:xfrm>
        </p:grpSpPr>
        <p:pic>
          <p:nvPicPr>
            <p:cNvPr id="8" name="Image 1"/>
            <p:cNvPicPr>
              <a:picLocks noChangeAspect="1"/>
            </p:cNvPicPr>
            <p:nvPr/>
          </p:nvPicPr>
          <p:blipFill>
            <a:blip r:embed="rId3"/>
            <a:srcRect l="66674"/>
            <a:stretch/>
          </p:blipFill>
          <p:spPr bwMode="auto">
            <a:xfrm>
              <a:off x="6373570" y="908720"/>
              <a:ext cx="2339752" cy="4582164"/>
            </a:xfrm>
            <a:prstGeom prst="rect">
              <a:avLst/>
            </a:prstGeom>
            <a:effectLst>
              <a:outerShdw blurRad="50800" dist="38100" dir="13500000" algn="br" rotWithShape="0">
                <a:prstClr val="black">
                  <a:alpha val="40000"/>
                </a:prstClr>
              </a:outerShdw>
            </a:effectLst>
          </p:spPr>
        </p:pic>
        <p:pic>
          <p:nvPicPr>
            <p:cNvPr id="11" name="Image 10">
              <a:extLst>
                <a:ext uri="{FF2B5EF4-FFF2-40B4-BE49-F238E27FC236}">
                  <a16:creationId xmlns:a16="http://schemas.microsoft.com/office/drawing/2014/main" id="{5F41D797-BDB1-96F3-52FA-0538427A21AE}"/>
                </a:ext>
              </a:extLst>
            </p:cNvPr>
            <p:cNvPicPr>
              <a:picLocks noChangeAspect="1"/>
            </p:cNvPicPr>
            <p:nvPr/>
          </p:nvPicPr>
          <p:blipFill rotWithShape="1">
            <a:blip r:embed="rId4"/>
            <a:srcRect b="2631"/>
            <a:stretch/>
          </p:blipFill>
          <p:spPr>
            <a:xfrm>
              <a:off x="6770347" y="1473868"/>
              <a:ext cx="1876687" cy="686402"/>
            </a:xfrm>
            <a:prstGeom prst="rect">
              <a:avLst/>
            </a:prstGeom>
          </p:spPr>
        </p:pic>
        <p:sp>
          <p:nvSpPr>
            <p:cNvPr id="12" name="Rectangle : coins arrondis 11">
              <a:extLst>
                <a:ext uri="{FF2B5EF4-FFF2-40B4-BE49-F238E27FC236}">
                  <a16:creationId xmlns:a16="http://schemas.microsoft.com/office/drawing/2014/main" id="{F1F31773-5D8A-71A5-41C4-CB72D97BDAC3}"/>
                </a:ext>
              </a:extLst>
            </p:cNvPr>
            <p:cNvSpPr/>
            <p:nvPr/>
          </p:nvSpPr>
          <p:spPr bwMode="auto">
            <a:xfrm>
              <a:off x="7543447" y="1887166"/>
              <a:ext cx="559694" cy="155643"/>
            </a:xfrm>
            <a:prstGeom prst="roundRect">
              <a:avLst/>
            </a:prstGeom>
            <a:noFill/>
            <a:ln w="15875">
              <a:solidFill>
                <a:srgbClr val="FF0000"/>
              </a:solidFill>
              <a:prstDash val="solid"/>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 name="Connecteur : en angle 19">
              <a:extLst>
                <a:ext uri="{FF2B5EF4-FFF2-40B4-BE49-F238E27FC236}">
                  <a16:creationId xmlns:a16="http://schemas.microsoft.com/office/drawing/2014/main" id="{7DA8D9E2-6B6D-AD83-E0AB-EE1F92AC9B80}"/>
                </a:ext>
              </a:extLst>
            </p:cNvPr>
            <p:cNvCxnSpPr>
              <a:cxnSpLocks/>
              <a:stCxn id="12" idx="1"/>
            </p:cNvCxnSpPr>
            <p:nvPr/>
          </p:nvCxnSpPr>
          <p:spPr>
            <a:xfrm rot="10800000" flipV="1">
              <a:off x="7543447" y="1964988"/>
              <a:ext cx="12700" cy="1877438"/>
            </a:xfrm>
            <a:prstGeom prst="bentConnector4">
              <a:avLst>
                <a:gd name="adj1" fmla="val 7072237"/>
                <a:gd name="adj2" fmla="val 100259"/>
              </a:avLst>
            </a:prstGeom>
            <a:ln>
              <a:solidFill>
                <a:srgbClr val="FF0000"/>
              </a:solidFill>
              <a:tailEnd type="triangle" w="lg" len="lg"/>
            </a:ln>
            <a:effectLst>
              <a:outerShdw blurRad="50800" dist="38100" dir="13500000" algn="b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453"/>
          <p:cNvSpPr>
            <a:spLocks noGrp="1"/>
          </p:cNvSpPr>
          <p:nvPr>
            <p:ph type="body" idx="1"/>
          </p:nvPr>
        </p:nvSpPr>
        <p:spPr>
          <a:xfrm>
            <a:off x="452952" y="1181654"/>
            <a:ext cx="8229600" cy="5282157"/>
          </a:xfrm>
        </p:spPr>
        <p:txBody>
          <a:bodyPr/>
          <a:lstStyle/>
          <a:p>
            <a:pPr lvl="0">
              <a:lnSpc>
                <a:spcPct val="150000"/>
              </a:lnSpc>
            </a:pPr>
            <a:r>
              <a:rPr lang="fr-FR"/>
              <a:t>Chaque &lt;c&gt; a un identifiant</a:t>
            </a:r>
          </a:p>
          <a:p>
            <a:pPr marL="0" indent="0">
              <a:buNone/>
            </a:pPr>
            <a:r>
              <a:rPr lang="fr-FR" sz="1800" b="0" i="0">
                <a:solidFill>
                  <a:srgbClr val="C00000"/>
                </a:solidFill>
                <a:sym typeface="Wingdings" panose="05000000000000000000" pitchFamily="2" charset="2"/>
              </a:rPr>
              <a:t>	 </a:t>
            </a:r>
            <a:r>
              <a:rPr lang="fr-FR" b="0">
                <a:solidFill>
                  <a:srgbClr val="C00000"/>
                </a:solidFill>
              </a:rPr>
              <a:t>ne pas confondre &lt;c @id&gt; avec &lt;</a:t>
            </a:r>
            <a:r>
              <a:rPr lang="fr-FR" b="0" err="1">
                <a:solidFill>
                  <a:srgbClr val="C00000"/>
                </a:solidFill>
              </a:rPr>
              <a:t>unitid</a:t>
            </a:r>
            <a:r>
              <a:rPr lang="fr-FR" b="0">
                <a:solidFill>
                  <a:srgbClr val="C00000"/>
                </a:solidFill>
              </a:rPr>
              <a:t>&gt;</a:t>
            </a:r>
          </a:p>
          <a:p>
            <a:pPr lvl="1">
              <a:spcBef>
                <a:spcPts val="1800"/>
              </a:spcBef>
            </a:pPr>
            <a:r>
              <a:rPr lang="fr-FR" sz="2200"/>
              <a:t>Cet ID doit être unique à l’échelle de la base Calames</a:t>
            </a:r>
          </a:p>
          <a:p>
            <a:pPr lvl="1"/>
            <a:r>
              <a:rPr lang="fr-FR" sz="2200">
                <a:solidFill>
                  <a:schemeClr val="dk1"/>
                </a:solidFill>
                <a:ea typeface="Verdana"/>
                <a:cs typeface="Verdana"/>
              </a:rPr>
              <a:t>Cet </a:t>
            </a:r>
            <a:r>
              <a:rPr lang="fr-FR" sz="2200"/>
              <a:t>ID</a:t>
            </a:r>
            <a:r>
              <a:rPr lang="fr-FR" sz="2200">
                <a:solidFill>
                  <a:schemeClr val="dk1"/>
                </a:solidFill>
                <a:ea typeface="Verdana"/>
                <a:cs typeface="Verdana"/>
              </a:rPr>
              <a:t> sert à construire </a:t>
            </a:r>
            <a:r>
              <a:rPr lang="fr-FR" sz="2200" b="0" i="0" u="none" strike="noStrike" cap="none">
                <a:solidFill>
                  <a:schemeClr val="dk1"/>
                </a:solidFill>
                <a:ea typeface="Verdana"/>
                <a:cs typeface="Verdana"/>
              </a:rPr>
              <a:t>les URL </a:t>
            </a:r>
            <a:r>
              <a:rPr lang="fr-FR" sz="2200"/>
              <a:t>publiques de chaque composant </a:t>
            </a:r>
          </a:p>
          <a:p>
            <a:pPr lvl="1"/>
            <a:r>
              <a:rPr lang="fr-FR" sz="2200"/>
              <a:t>Privilégier les ID générés automatiquement par l’outil Calames </a:t>
            </a:r>
          </a:p>
          <a:p>
            <a:pPr lvl="1"/>
            <a:endParaRPr lang="fr-FR"/>
          </a:p>
          <a:p>
            <a:pPr lvl="1"/>
            <a:r>
              <a:rPr lang="fr-FR" i="1"/>
              <a:t>Exemple : </a:t>
            </a:r>
            <a:r>
              <a:rPr lang="fr-FR" i="1">
                <a:solidFill>
                  <a:schemeClr val="tx2"/>
                </a:solidFill>
              </a:rPr>
              <a:t>https://calames.abes.fr/pub/ms/UNI170487</a:t>
            </a:r>
          </a:p>
          <a:p>
            <a:pPr lvl="1"/>
            <a:endParaRPr lang="fr-FR"/>
          </a:p>
          <a:p>
            <a:pPr lvl="2"/>
            <a:endParaRPr lang="fr-FR"/>
          </a:p>
        </p:txBody>
      </p:sp>
      <p:sp>
        <p:nvSpPr>
          <p:cNvPr id="19" name="Titre 18"/>
          <p:cNvSpPr>
            <a:spLocks noGrp="1"/>
          </p:cNvSpPr>
          <p:nvPr>
            <p:ph type="title"/>
          </p:nvPr>
        </p:nvSpPr>
        <p:spPr>
          <a:xfrm>
            <a:off x="768567" y="234561"/>
            <a:ext cx="7251148" cy="422340"/>
          </a:xfrm>
        </p:spPr>
        <p:txBody>
          <a:bodyPr>
            <a:normAutofit/>
          </a:bodyPr>
          <a:lstStyle/>
          <a:p>
            <a:r>
              <a:rPr lang="fr-FR"/>
              <a:t>Attributs ID des composants &lt;c&gt; : une donnée essentielle !</a:t>
            </a:r>
          </a:p>
        </p:txBody>
      </p:sp>
      <p:sp>
        <p:nvSpPr>
          <p:cNvPr id="7" name="Shape 457"/>
          <p:cNvSpPr>
            <a:spLocks/>
          </p:cNvSpPr>
          <p:nvPr/>
        </p:nvSpPr>
        <p:spPr bwMode="auto">
          <a:xfrm>
            <a:off x="305780" y="674926"/>
            <a:ext cx="8532440" cy="655035"/>
          </a:xfrm>
          <a:prstGeom prst="rect">
            <a:avLst/>
          </a:prstGeom>
          <a:noFill/>
          <a:ln>
            <a:noFill/>
          </a:ln>
        </p:spPr>
        <p:txBody>
          <a:bodyPr lIns="90000" tIns="46800" rIns="90000" bIns="46800" anchor="t" anchorCtr="0">
            <a:noAutofit/>
          </a:bodyPr>
          <a:lstStyle/>
          <a:p>
            <a:pPr marL="0" marR="0" lvl="0" indent="0" algn="ctr">
              <a:spcBef>
                <a:spcPts val="0"/>
              </a:spcBef>
              <a:spcAft>
                <a:spcPts val="0"/>
              </a:spcAft>
              <a:buSzPct val="25000"/>
              <a:buNone/>
              <a:defRPr/>
            </a:pPr>
            <a:endParaRPr/>
          </a:p>
        </p:txBody>
      </p:sp>
      <p:sp>
        <p:nvSpPr>
          <p:cNvPr id="2" name="Espace réservé du numéro de diapositive 2">
            <a:extLst>
              <a:ext uri="{FF2B5EF4-FFF2-40B4-BE49-F238E27FC236}">
                <a16:creationId xmlns:a16="http://schemas.microsoft.com/office/drawing/2014/main" id="{86081ED6-7A33-566E-2098-56427078F830}"/>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55</a:t>
            </a:fld>
            <a:endParaRPr lang="fr-FR"/>
          </a:p>
        </p:txBody>
      </p:sp>
      <p:grpSp>
        <p:nvGrpSpPr>
          <p:cNvPr id="10" name="Groupe 9">
            <a:extLst>
              <a:ext uri="{FF2B5EF4-FFF2-40B4-BE49-F238E27FC236}">
                <a16:creationId xmlns:a16="http://schemas.microsoft.com/office/drawing/2014/main" id="{526F5114-A21C-A07A-03BF-E30834AAEF8C}"/>
              </a:ext>
            </a:extLst>
          </p:cNvPr>
          <p:cNvGrpSpPr/>
          <p:nvPr/>
        </p:nvGrpSpPr>
        <p:grpSpPr>
          <a:xfrm>
            <a:off x="5843530" y="4585611"/>
            <a:ext cx="2847518" cy="1878199"/>
            <a:chOff x="6296074" y="4576208"/>
            <a:chExt cx="2533650" cy="1676400"/>
          </a:xfrm>
        </p:grpSpPr>
        <p:pic>
          <p:nvPicPr>
            <p:cNvPr id="4" name="Image 1"/>
            <p:cNvPicPr>
              <a:picLocks noChangeAspect="1"/>
            </p:cNvPicPr>
            <p:nvPr/>
          </p:nvPicPr>
          <p:blipFill>
            <a:blip r:embed="rId3"/>
            <a:stretch/>
          </p:blipFill>
          <p:spPr bwMode="auto">
            <a:xfrm>
              <a:off x="6296074" y="4576208"/>
              <a:ext cx="2533650" cy="1676400"/>
            </a:xfrm>
            <a:prstGeom prst="rect">
              <a:avLst/>
            </a:prstGeom>
            <a:ln>
              <a:noFill/>
            </a:ln>
            <a:effectLst>
              <a:outerShdw blurRad="50800" dist="38100" dir="13500000" algn="br" rotWithShape="0">
                <a:prstClr val="black">
                  <a:alpha val="40000"/>
                </a:prstClr>
              </a:outerShdw>
            </a:effectLst>
          </p:spPr>
        </p:pic>
        <p:sp>
          <p:nvSpPr>
            <p:cNvPr id="3" name="Rectangle : coins arrondis 2">
              <a:extLst>
                <a:ext uri="{FF2B5EF4-FFF2-40B4-BE49-F238E27FC236}">
                  <a16:creationId xmlns:a16="http://schemas.microsoft.com/office/drawing/2014/main" id="{1A6EED6D-B7D7-863A-369C-BAB8F21D2B24}"/>
                </a:ext>
              </a:extLst>
            </p:cNvPr>
            <p:cNvSpPr/>
            <p:nvPr/>
          </p:nvSpPr>
          <p:spPr bwMode="auto">
            <a:xfrm>
              <a:off x="7417456" y="4698323"/>
              <a:ext cx="1338682" cy="291965"/>
            </a:xfrm>
            <a:prstGeom prst="roundRect">
              <a:avLst/>
            </a:prstGeom>
            <a:noFill/>
            <a:ln w="31750">
              <a:solidFill>
                <a:srgbClr val="FF0000"/>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a:p>
          </p:txBody>
        </p:sp>
      </p:grpSp>
      <p:sp>
        <p:nvSpPr>
          <p:cNvPr id="9" name="Espace réservé du pied de page 3">
            <a:extLst>
              <a:ext uri="{FF2B5EF4-FFF2-40B4-BE49-F238E27FC236}">
                <a16:creationId xmlns:a16="http://schemas.microsoft.com/office/drawing/2014/main" id="{399DE15F-F9E7-3F5A-3059-D6739C1F0C95}"/>
              </a:ext>
            </a:extLst>
          </p:cNvPr>
          <p:cNvSpPr txBox="1">
            <a:spLocks/>
          </p:cNvSpPr>
          <p:nvPr/>
        </p:nvSpPr>
        <p:spPr bwMode="auto">
          <a:xfrm>
            <a:off x="773980" y="6452566"/>
            <a:ext cx="7245735"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https://documentation.abes.fr/aidecalames/manueloutildecatalogage/index.html#IdentifiantDeC</a:t>
            </a:r>
          </a:p>
          <a:p>
            <a:pPr>
              <a:defRPr/>
            </a:pPr>
            <a:endParaRPr lang="fr-FR"/>
          </a:p>
        </p:txBody>
      </p:sp>
      <p:grpSp>
        <p:nvGrpSpPr>
          <p:cNvPr id="6" name="Groupe 5">
            <a:extLst>
              <a:ext uri="{FF2B5EF4-FFF2-40B4-BE49-F238E27FC236}">
                <a16:creationId xmlns:a16="http://schemas.microsoft.com/office/drawing/2014/main" id="{F8E0AE74-F599-A3E7-411E-A97F9AB05897}"/>
              </a:ext>
            </a:extLst>
          </p:cNvPr>
          <p:cNvGrpSpPr/>
          <p:nvPr/>
        </p:nvGrpSpPr>
        <p:grpSpPr>
          <a:xfrm>
            <a:off x="297284" y="4990288"/>
            <a:ext cx="5240874" cy="867048"/>
            <a:chOff x="452952" y="5414408"/>
            <a:chExt cx="4615034" cy="523875"/>
          </a:xfrm>
        </p:grpSpPr>
        <p:pic>
          <p:nvPicPr>
            <p:cNvPr id="8" name="Image 2"/>
            <p:cNvPicPr>
              <a:picLocks noChangeAspect="1"/>
            </p:cNvPicPr>
            <p:nvPr/>
          </p:nvPicPr>
          <p:blipFill rotWithShape="1">
            <a:blip r:embed="rId4"/>
            <a:srcRect r="13484"/>
            <a:stretch/>
          </p:blipFill>
          <p:spPr bwMode="auto">
            <a:xfrm>
              <a:off x="461448" y="5414408"/>
              <a:ext cx="4606538" cy="523875"/>
            </a:xfrm>
            <a:prstGeom prst="rect">
              <a:avLst/>
            </a:prstGeom>
            <a:ln>
              <a:noFill/>
            </a:ln>
            <a:effectLst>
              <a:outerShdw blurRad="50800" dist="38100" dir="13500000" algn="br" rotWithShape="0">
                <a:prstClr val="black">
                  <a:alpha val="40000"/>
                </a:prstClr>
              </a:outerShdw>
            </a:effectLst>
          </p:spPr>
        </p:pic>
        <p:sp>
          <p:nvSpPr>
            <p:cNvPr id="13" name="Shape 131">
              <a:extLst>
                <a:ext uri="{FF2B5EF4-FFF2-40B4-BE49-F238E27FC236}">
                  <a16:creationId xmlns:a16="http://schemas.microsoft.com/office/drawing/2014/main" id="{458C3F39-F1F3-C5F5-5414-270DD7A6203B}"/>
                </a:ext>
              </a:extLst>
            </p:cNvPr>
            <p:cNvSpPr/>
            <p:nvPr/>
          </p:nvSpPr>
          <p:spPr bwMode="auto">
            <a:xfrm>
              <a:off x="452952" y="5414408"/>
              <a:ext cx="576064" cy="231693"/>
            </a:xfrm>
            <a:prstGeom prst="ellipse">
              <a:avLst/>
            </a:prstGeom>
            <a:noFill/>
            <a:ln w="25400" cap="flat" cmpd="sng">
              <a:solidFill>
                <a:srgbClr val="FF0000"/>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ctr">
                <a:spcBef>
                  <a:spcPts val="0"/>
                </a:spcBef>
                <a:spcAft>
                  <a:spcPts val="0"/>
                </a:spcAft>
                <a:buNone/>
                <a:defRPr/>
              </a:pPr>
              <a:endParaRPr sz="1700" b="0" i="0" u="none" strike="noStrike" cap="none">
                <a:solidFill>
                  <a:schemeClr val="lt1"/>
                </a:solidFill>
                <a:latin typeface="Arial"/>
                <a:ea typeface="Arial"/>
                <a:cs typeface="Arial"/>
              </a:endParaRPr>
            </a:p>
          </p:txBody>
        </p:sp>
      </p:gr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hape 508"/>
          <p:cNvSpPr>
            <a:spLocks noGrp="1"/>
          </p:cNvSpPr>
          <p:nvPr>
            <p:ph type="body" idx="1"/>
          </p:nvPr>
        </p:nvSpPr>
        <p:spPr>
          <a:xfrm>
            <a:off x="452952" y="769399"/>
            <a:ext cx="8229600" cy="5694412"/>
          </a:xfrm>
        </p:spPr>
        <p:txBody>
          <a:bodyPr>
            <a:normAutofit fontScale="40000" lnSpcReduction="20000"/>
          </a:bodyPr>
          <a:lstStyle/>
          <a:p>
            <a:pPr marL="0" lvl="0" indent="0">
              <a:buNone/>
            </a:pPr>
            <a:endParaRPr lang="fr-FR"/>
          </a:p>
          <a:p>
            <a:pPr lvl="0"/>
            <a:r>
              <a:rPr lang="fr-FR" sz="6000"/>
              <a:t>Dans l’éditeur</a:t>
            </a:r>
          </a:p>
          <a:p>
            <a:pPr lvl="1"/>
            <a:r>
              <a:rPr lang="fr-FR" sz="5500"/>
              <a:t>Insérer un nouveau &lt;c&gt; via la liste des éléments disponibles en bas à droite :</a:t>
            </a:r>
          </a:p>
          <a:p>
            <a:pPr lvl="1"/>
            <a:r>
              <a:rPr lang="fr-FR" sz="5500"/>
              <a:t>dans l’élément &lt;</a:t>
            </a:r>
            <a:r>
              <a:rPr lang="fr-FR" sz="5500" err="1"/>
              <a:t>dsc</a:t>
            </a:r>
            <a:r>
              <a:rPr lang="fr-FR" sz="5500"/>
              <a:t>&gt;</a:t>
            </a:r>
          </a:p>
          <a:p>
            <a:pPr lvl="1"/>
            <a:r>
              <a:rPr lang="fr-FR" sz="5500"/>
              <a:t>ou dans un &lt;c&gt; parent</a:t>
            </a:r>
          </a:p>
          <a:p>
            <a:endParaRPr lang="fr-FR" sz="3600"/>
          </a:p>
          <a:p>
            <a:r>
              <a:rPr lang="fr-FR" sz="6000"/>
              <a:t>Depuis l’arbre de gauche</a:t>
            </a:r>
          </a:p>
          <a:p>
            <a:pPr lvl="1"/>
            <a:r>
              <a:rPr lang="fr-FR" sz="5500"/>
              <a:t>Par clic droit dans l’arbre de gauche :</a:t>
            </a:r>
          </a:p>
          <a:p>
            <a:pPr lvl="1"/>
            <a:endParaRPr lang="fr-FR" sz="5000"/>
          </a:p>
          <a:p>
            <a:pPr lvl="1"/>
            <a:endParaRPr lang="fr-FR" sz="5000"/>
          </a:p>
          <a:p>
            <a:pPr lvl="1"/>
            <a:endParaRPr lang="fr-FR" sz="5000"/>
          </a:p>
          <a:p>
            <a:pPr lvl="1"/>
            <a:endParaRPr lang="fr-FR" sz="5000"/>
          </a:p>
          <a:p>
            <a:pPr lvl="1"/>
            <a:endParaRPr lang="fr-FR" sz="5000"/>
          </a:p>
          <a:p>
            <a:pPr lvl="1"/>
            <a:endParaRPr lang="fr-FR" sz="5000"/>
          </a:p>
          <a:p>
            <a:pPr lvl="1"/>
            <a:endParaRPr lang="fr-FR" sz="5000"/>
          </a:p>
          <a:p>
            <a:pPr lvl="1"/>
            <a:endParaRPr lang="fr-FR" sz="5000"/>
          </a:p>
          <a:p>
            <a:pPr lvl="1"/>
            <a:r>
              <a:rPr lang="fr-FR" sz="5500"/>
              <a:t>depuis l’arbre ne peuvent être créés que des &lt;c&gt;</a:t>
            </a:r>
          </a:p>
        </p:txBody>
      </p:sp>
      <p:sp>
        <p:nvSpPr>
          <p:cNvPr id="6" name="Shape 507"/>
          <p:cNvSpPr>
            <a:spLocks noGrp="1"/>
          </p:cNvSpPr>
          <p:nvPr>
            <p:ph type="title"/>
          </p:nvPr>
        </p:nvSpPr>
        <p:spPr/>
        <p:txBody>
          <a:bodyPr/>
          <a:lstStyle/>
          <a:p>
            <a:pPr lvl="0"/>
            <a:r>
              <a:rPr lang="fr-FR"/>
              <a:t>Créer un composant &lt;c&gt;</a:t>
            </a:r>
          </a:p>
        </p:txBody>
      </p:sp>
      <p:grpSp>
        <p:nvGrpSpPr>
          <p:cNvPr id="3" name="Groupe 2">
            <a:extLst>
              <a:ext uri="{FF2B5EF4-FFF2-40B4-BE49-F238E27FC236}">
                <a16:creationId xmlns:a16="http://schemas.microsoft.com/office/drawing/2014/main" id="{ECD6F62F-2C66-4AC1-569A-627856654F36}"/>
              </a:ext>
            </a:extLst>
          </p:cNvPr>
          <p:cNvGrpSpPr/>
          <p:nvPr/>
        </p:nvGrpSpPr>
        <p:grpSpPr>
          <a:xfrm>
            <a:off x="1266063" y="3549995"/>
            <a:ext cx="6218728" cy="2333220"/>
            <a:chOff x="525413" y="3510698"/>
            <a:chExt cx="5715769" cy="2109052"/>
          </a:xfrm>
          <a:effectLst>
            <a:outerShdw blurRad="50800" dist="38100" dir="13500000" algn="br" rotWithShape="0">
              <a:prstClr val="black">
                <a:alpha val="40000"/>
              </a:prstClr>
            </a:outerShdw>
          </a:effectLst>
        </p:grpSpPr>
        <p:pic>
          <p:nvPicPr>
            <p:cNvPr id="5" name="Image 1"/>
            <p:cNvPicPr>
              <a:picLocks noChangeAspect="1"/>
            </p:cNvPicPr>
            <p:nvPr/>
          </p:nvPicPr>
          <p:blipFill>
            <a:blip r:embed="rId2"/>
            <a:stretch/>
          </p:blipFill>
          <p:spPr bwMode="auto">
            <a:xfrm>
              <a:off x="525413" y="3510698"/>
              <a:ext cx="1990725" cy="1905000"/>
            </a:xfrm>
            <a:prstGeom prst="rect">
              <a:avLst/>
            </a:prstGeom>
          </p:spPr>
        </p:pic>
        <p:pic>
          <p:nvPicPr>
            <p:cNvPr id="7" name="Image 2"/>
            <p:cNvPicPr>
              <a:picLocks noChangeAspect="1"/>
            </p:cNvPicPr>
            <p:nvPr/>
          </p:nvPicPr>
          <p:blipFill>
            <a:blip r:embed="rId3"/>
            <a:stretch/>
          </p:blipFill>
          <p:spPr bwMode="auto">
            <a:xfrm>
              <a:off x="2458219" y="4419600"/>
              <a:ext cx="2095500" cy="1200150"/>
            </a:xfrm>
            <a:prstGeom prst="rect">
              <a:avLst/>
            </a:prstGeom>
          </p:spPr>
        </p:pic>
        <p:pic>
          <p:nvPicPr>
            <p:cNvPr id="8" name="Image 3"/>
            <p:cNvPicPr>
              <a:picLocks noChangeAspect="1"/>
            </p:cNvPicPr>
            <p:nvPr/>
          </p:nvPicPr>
          <p:blipFill>
            <a:blip r:embed="rId4"/>
            <a:stretch/>
          </p:blipFill>
          <p:spPr bwMode="auto">
            <a:xfrm>
              <a:off x="4517157" y="4867275"/>
              <a:ext cx="1724025" cy="752475"/>
            </a:xfrm>
            <a:prstGeom prst="rect">
              <a:avLst/>
            </a:prstGeom>
          </p:spPr>
        </p:pic>
      </p:grpSp>
      <p:sp>
        <p:nvSpPr>
          <p:cNvPr id="2" name="Espace réservé du numéro de diapositive 2">
            <a:extLst>
              <a:ext uri="{FF2B5EF4-FFF2-40B4-BE49-F238E27FC236}">
                <a16:creationId xmlns:a16="http://schemas.microsoft.com/office/drawing/2014/main" id="{ECBCF22C-303A-FFCC-F46F-3E0149DDFB3C}"/>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56</a:t>
            </a:fld>
            <a:endParaRPr lang="fr-F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8C1A5D2-660C-BEA9-B970-64EE4C0E3958}"/>
              </a:ext>
            </a:extLst>
          </p:cNvPr>
          <p:cNvSpPr>
            <a:spLocks noGrp="1"/>
          </p:cNvSpPr>
          <p:nvPr>
            <p:ph idx="1"/>
          </p:nvPr>
        </p:nvSpPr>
        <p:spPr>
          <a:xfrm>
            <a:off x="457200" y="819509"/>
            <a:ext cx="8229600" cy="5858149"/>
          </a:xfrm>
        </p:spPr>
        <p:txBody>
          <a:bodyPr>
            <a:normAutofit/>
          </a:bodyPr>
          <a:lstStyle/>
          <a:p>
            <a:pPr lvl="0"/>
            <a:r>
              <a:rPr lang="fr-FR" sz="2400"/>
              <a:t>Copier-coller dans l’éditeur en mode édition </a:t>
            </a:r>
            <a:r>
              <a:rPr lang="fr-FR" sz="2000"/>
              <a:t>													ou </a:t>
            </a:r>
            <a:r>
              <a:rPr lang="fr-FR" sz="2400"/>
              <a:t>ctrl+C, ctrl+V</a:t>
            </a:r>
          </a:p>
          <a:p>
            <a:pPr lvl="1"/>
            <a:r>
              <a:rPr lang="fr-FR"/>
              <a:t>L’ID du &lt;c&gt; est conservé par le copier-coller</a:t>
            </a:r>
          </a:p>
          <a:p>
            <a:pPr marL="342900" lvl="1" indent="0">
              <a:buNone/>
            </a:pPr>
            <a:r>
              <a:rPr lang="fr-FR">
                <a:sym typeface="Wingdings" panose="05000000000000000000" pitchFamily="2" charset="2"/>
              </a:rPr>
              <a:t> </a:t>
            </a:r>
            <a:r>
              <a:rPr lang="fr-FR"/>
              <a:t>Supprimer manuellement l’ID du nouveau &lt;c&gt; sinon :</a:t>
            </a:r>
          </a:p>
          <a:p>
            <a:pPr lvl="2"/>
            <a:r>
              <a:rPr lang="fr-FR" sz="2000"/>
              <a:t>un des deux ID est renommé à l’enregistrement, </a:t>
            </a:r>
            <a:r>
              <a:rPr lang="fr-FR" sz="2000">
                <a:solidFill>
                  <a:srgbClr val="C00000"/>
                </a:solidFill>
              </a:rPr>
              <a:t>en fonction de l’ordre d’affichage dans la fenêtre d’édition</a:t>
            </a:r>
          </a:p>
          <a:p>
            <a:pPr lvl="2"/>
            <a:r>
              <a:rPr lang="fr-FR" sz="2000"/>
              <a:t>risque d’URL instable</a:t>
            </a:r>
          </a:p>
          <a:p>
            <a:pPr>
              <a:spcBef>
                <a:spcPts val="1200"/>
              </a:spcBef>
            </a:pPr>
            <a:r>
              <a:rPr lang="fr-FR" sz="2400"/>
              <a:t>Préférer le </a:t>
            </a:r>
            <a:r>
              <a:rPr lang="fr-FR" sz="2400">
                <a:solidFill>
                  <a:srgbClr val="C00000"/>
                </a:solidFill>
              </a:rPr>
              <a:t>copier-coller dans l’arbre</a:t>
            </a:r>
          </a:p>
          <a:p>
            <a:pPr lvl="1"/>
            <a:r>
              <a:rPr lang="fr-FR"/>
              <a:t>Un nouvel ID est attribué automatiquement</a:t>
            </a:r>
          </a:p>
          <a:p>
            <a:pPr>
              <a:spcBef>
                <a:spcPts val="1200"/>
              </a:spcBef>
            </a:pPr>
            <a:r>
              <a:rPr lang="fr-FR" sz="2400"/>
              <a:t>Pour </a:t>
            </a:r>
            <a:r>
              <a:rPr lang="fr-FR" sz="2400">
                <a:solidFill>
                  <a:srgbClr val="C00000"/>
                </a:solidFill>
              </a:rPr>
              <a:t>déplacer </a:t>
            </a:r>
            <a:r>
              <a:rPr lang="fr-FR" sz="2400">
                <a:solidFill>
                  <a:srgbClr val="F79646"/>
                </a:solidFill>
              </a:rPr>
              <a:t>u</a:t>
            </a:r>
            <a:r>
              <a:rPr lang="fr-FR">
                <a:solidFill>
                  <a:srgbClr val="F79646"/>
                </a:solidFill>
              </a:rPr>
              <a:t>tiliser </a:t>
            </a:r>
            <a:r>
              <a:rPr lang="fr-FR">
                <a:solidFill>
                  <a:srgbClr val="C00000"/>
                </a:solidFill>
              </a:rPr>
              <a:t>Couper ! </a:t>
            </a:r>
          </a:p>
          <a:p>
            <a:pPr lvl="2"/>
            <a:r>
              <a:rPr lang="fr-FR" sz="2000"/>
              <a:t>couper (déplacer) (arbre) ou ctrl+X, ctrl+V (éditeur)</a:t>
            </a:r>
          </a:p>
          <a:p>
            <a:pPr lvl="2">
              <a:spcBef>
                <a:spcPts val="1200"/>
              </a:spcBef>
            </a:pPr>
            <a:r>
              <a:rPr lang="fr-FR" sz="2000"/>
              <a:t>couper depuis… jusque (lots) : dans l’arbre</a:t>
            </a:r>
          </a:p>
          <a:p>
            <a:pPr marL="0" indent="0">
              <a:spcBef>
                <a:spcPts val="1800"/>
              </a:spcBef>
              <a:buNone/>
            </a:pPr>
            <a:r>
              <a:rPr lang="fr-FR" i="0">
                <a:solidFill>
                  <a:srgbClr val="C00000"/>
                </a:solidFill>
                <a:sym typeface="Wingdings" panose="05000000000000000000" pitchFamily="2" charset="2"/>
              </a:rPr>
              <a:t> </a:t>
            </a:r>
            <a:r>
              <a:rPr lang="fr-FR">
                <a:solidFill>
                  <a:srgbClr val="C00000"/>
                </a:solidFill>
              </a:rPr>
              <a:t>Ne pas mélanger Copier/Couper/Coller au niveau de l’arbre et de XMetal</a:t>
            </a:r>
            <a:endParaRPr lang="fr-FR" sz="2400">
              <a:solidFill>
                <a:srgbClr val="C00000"/>
              </a:solidFill>
            </a:endParaRPr>
          </a:p>
          <a:p>
            <a:pPr lvl="0"/>
            <a:endParaRPr lang="fr-FR" sz="2400"/>
          </a:p>
          <a:p>
            <a:endParaRPr lang="fr-FR"/>
          </a:p>
        </p:txBody>
      </p:sp>
      <p:sp>
        <p:nvSpPr>
          <p:cNvPr id="3" name="Espace réservé du numéro de diapositive 2">
            <a:extLst>
              <a:ext uri="{FF2B5EF4-FFF2-40B4-BE49-F238E27FC236}">
                <a16:creationId xmlns:a16="http://schemas.microsoft.com/office/drawing/2014/main" id="{5C87F545-9E1E-78AA-E0EE-AD1F9529A4A7}"/>
              </a:ext>
            </a:extLst>
          </p:cNvPr>
          <p:cNvSpPr>
            <a:spLocks noGrp="1"/>
          </p:cNvSpPr>
          <p:nvPr>
            <p:ph type="sldNum" sz="quarter" idx="11"/>
          </p:nvPr>
        </p:nvSpPr>
        <p:spPr/>
        <p:txBody>
          <a:bodyPr/>
          <a:lstStyle/>
          <a:p>
            <a:fld id="{AD8045ED-DE0C-4527-8264-0379EF2BB254}" type="slidenum">
              <a:rPr lang="fr-FR" smtClean="0"/>
              <a:t>57</a:t>
            </a:fld>
            <a:endParaRPr lang="fr-FR"/>
          </a:p>
        </p:txBody>
      </p:sp>
      <p:sp>
        <p:nvSpPr>
          <p:cNvPr id="4" name="Titre 3">
            <a:extLst>
              <a:ext uri="{FF2B5EF4-FFF2-40B4-BE49-F238E27FC236}">
                <a16:creationId xmlns:a16="http://schemas.microsoft.com/office/drawing/2014/main" id="{9E82B12C-E823-C3CF-6F99-C53A11B0A26C}"/>
              </a:ext>
            </a:extLst>
          </p:cNvPr>
          <p:cNvSpPr>
            <a:spLocks noGrp="1"/>
          </p:cNvSpPr>
          <p:nvPr>
            <p:ph type="title"/>
          </p:nvPr>
        </p:nvSpPr>
        <p:spPr/>
        <p:txBody>
          <a:bodyPr/>
          <a:lstStyle/>
          <a:p>
            <a:r>
              <a:rPr lang="fr-FR"/>
              <a:t>Copier/Couper/Coller</a:t>
            </a:r>
          </a:p>
        </p:txBody>
      </p:sp>
      <p:pic>
        <p:nvPicPr>
          <p:cNvPr id="5" name="Image 1">
            <a:extLst>
              <a:ext uri="{FF2B5EF4-FFF2-40B4-BE49-F238E27FC236}">
                <a16:creationId xmlns:a16="http://schemas.microsoft.com/office/drawing/2014/main" id="{665F0A2C-1085-8FB6-9A3F-CDA0D3694B45}"/>
              </a:ext>
            </a:extLst>
          </p:cNvPr>
          <p:cNvPicPr>
            <a:picLocks noChangeAspect="1"/>
          </p:cNvPicPr>
          <p:nvPr/>
        </p:nvPicPr>
        <p:blipFill>
          <a:blip r:embed="rId2"/>
          <a:stretch/>
        </p:blipFill>
        <p:spPr bwMode="auto">
          <a:xfrm>
            <a:off x="840088" y="1265327"/>
            <a:ext cx="1595165" cy="415407"/>
          </a:xfrm>
          <a:prstGeom prst="rect">
            <a:avLst/>
          </a:prstGeom>
          <a:effectLst>
            <a:outerShdw blurRad="50800" dist="38100" dir="13500000" algn="br" rotWithShape="0">
              <a:prstClr val="black">
                <a:alpha val="40000"/>
              </a:prstClr>
            </a:outerShdw>
          </a:effectLst>
        </p:spPr>
      </p:pic>
      <p:sp>
        <p:nvSpPr>
          <p:cNvPr id="6" name="Espace réservé du pied de page 5">
            <a:extLst>
              <a:ext uri="{FF2B5EF4-FFF2-40B4-BE49-F238E27FC236}">
                <a16:creationId xmlns:a16="http://schemas.microsoft.com/office/drawing/2014/main" id="{18C6FDFA-09D3-57EA-99DE-28225B1E5A01}"/>
              </a:ext>
            </a:extLst>
          </p:cNvPr>
          <p:cNvSpPr txBox="1">
            <a:spLocks/>
          </p:cNvSpPr>
          <p:nvPr/>
        </p:nvSpPr>
        <p:spPr bwMode="auto">
          <a:xfrm>
            <a:off x="1179813" y="6312534"/>
            <a:ext cx="6821188"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solidFill>
                <a:srgbClr val="0000FF"/>
              </a:solidFill>
              <a:hlinkClick r:id="rId3">
                <a:extLst>
                  <a:ext uri="{A12FA001-AC4F-418D-AE19-62706E023703}">
                    <ahyp:hlinkClr xmlns:ahyp="http://schemas.microsoft.com/office/drawing/2018/hyperlinkcolor" val="tx"/>
                  </a:ext>
                </a:extLst>
              </a:hlinkClick>
            </a:endParaRPr>
          </a:p>
          <a:p>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a:t>
            </a:r>
            <a:r>
              <a:rPr lang="fr-FR" sz="1050">
                <a:solidFill>
                  <a:schemeClr val="tx2"/>
                </a:solidFill>
                <a:latin typeface="Arial Narrow" panose="020B0606020202030204" pitchFamily="34" charset="0"/>
                <a:hlinkClick r:id="rId3">
                  <a:extLst>
                    <a:ext uri="{A12FA001-AC4F-418D-AE19-62706E023703}">
                      <ahyp:hlinkClr xmlns:ahyp="http://schemas.microsoft.com/office/drawing/2018/hyperlinkcolor" val="tx"/>
                    </a:ext>
                  </a:extLst>
                </a:hlinkClick>
              </a:rPr>
              <a:t>https://documentation.abes.fr/aidecalames/manueloutildecatalogage/index.html#ModifierFichierVoletGauche</a:t>
            </a:r>
            <a:endParaRPr lang="fr-FR" sz="1050">
              <a:solidFill>
                <a:schemeClr val="tx2"/>
              </a:solidFill>
              <a:latin typeface="Arial Narrow" panose="020B0606020202030204" pitchFamily="34" charset="0"/>
            </a:endParaRPr>
          </a:p>
          <a:p>
            <a:endParaRPr lang="fr-FR"/>
          </a:p>
        </p:txBody>
      </p:sp>
      <p:pic>
        <p:nvPicPr>
          <p:cNvPr id="7" name="Shape 1124">
            <a:extLst>
              <a:ext uri="{FF2B5EF4-FFF2-40B4-BE49-F238E27FC236}">
                <a16:creationId xmlns:a16="http://schemas.microsoft.com/office/drawing/2014/main" id="{AFC841E2-B324-52D5-97F0-725EEEE2619C}"/>
              </a:ext>
            </a:extLst>
          </p:cNvPr>
          <p:cNvPicPr/>
          <p:nvPr/>
        </p:nvPicPr>
        <p:blipFill>
          <a:blip r:embed="rId4">
            <a:alphaModFix/>
          </a:blip>
          <a:stretch/>
        </p:blipFill>
        <p:spPr bwMode="auto">
          <a:xfrm>
            <a:off x="840089" y="2462509"/>
            <a:ext cx="339724" cy="303213"/>
          </a:xfrm>
          <a:prstGeom prst="rect">
            <a:avLst/>
          </a:prstGeom>
          <a:noFill/>
          <a:ln>
            <a:noFill/>
          </a:ln>
        </p:spPr>
      </p:pic>
      <p:sp>
        <p:nvSpPr>
          <p:cNvPr id="8" name="Rectangle : coins arrondis 7">
            <a:extLst>
              <a:ext uri="{FF2B5EF4-FFF2-40B4-BE49-F238E27FC236}">
                <a16:creationId xmlns:a16="http://schemas.microsoft.com/office/drawing/2014/main" id="{4900BA00-3BD6-CDB3-D8A6-5B36430505D7}"/>
              </a:ext>
            </a:extLst>
          </p:cNvPr>
          <p:cNvSpPr>
            <a:spLocks/>
          </p:cNvSpPr>
          <p:nvPr/>
        </p:nvSpPr>
        <p:spPr bwMode="auto">
          <a:xfrm>
            <a:off x="1331015" y="4755417"/>
            <a:ext cx="1748615" cy="421848"/>
          </a:xfrm>
          <a:prstGeom prst="roundRect">
            <a:avLst/>
          </a:prstGeom>
          <a:no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3533C773-8CDB-1A12-F7D0-C4D7A8FBF6A7}"/>
              </a:ext>
            </a:extLst>
          </p:cNvPr>
          <p:cNvSpPr>
            <a:spLocks/>
          </p:cNvSpPr>
          <p:nvPr/>
        </p:nvSpPr>
        <p:spPr bwMode="auto">
          <a:xfrm>
            <a:off x="1331015" y="5184432"/>
            <a:ext cx="2257574" cy="421848"/>
          </a:xfrm>
          <a:prstGeom prst="roundRect">
            <a:avLst/>
          </a:prstGeom>
          <a:no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164565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522"/>
          <p:cNvSpPr>
            <a:spLocks noGrp="1"/>
          </p:cNvSpPr>
          <p:nvPr>
            <p:ph type="body" idx="1"/>
          </p:nvPr>
        </p:nvSpPr>
        <p:spPr>
          <a:xfrm>
            <a:off x="420976" y="2815241"/>
            <a:ext cx="4742988" cy="3831132"/>
          </a:xfrm>
        </p:spPr>
        <p:txBody>
          <a:bodyPr>
            <a:normAutofit lnSpcReduction="10000"/>
          </a:bodyPr>
          <a:lstStyle/>
          <a:p>
            <a:pPr lvl="1"/>
            <a:r>
              <a:rPr lang="fr-FR" sz="2200"/>
              <a:t>soit nommer la balise </a:t>
            </a:r>
          </a:p>
          <a:p>
            <a:pPr marL="342900" lvl="1" indent="0">
              <a:buNone/>
            </a:pPr>
            <a:r>
              <a:rPr lang="fr-FR" sz="2200"/>
              <a:t>(attention à l’orthographe)</a:t>
            </a:r>
          </a:p>
          <a:p>
            <a:pPr lvl="1"/>
            <a:r>
              <a:rPr lang="fr-FR" sz="2200"/>
              <a:t>soit coller un bloc EAD valide</a:t>
            </a:r>
          </a:p>
          <a:p>
            <a:pPr lvl="1"/>
            <a:endParaRPr lang="fr-FR"/>
          </a:p>
          <a:p>
            <a:pPr lvl="0"/>
            <a:r>
              <a:rPr lang="fr-FR"/>
              <a:t>Copier à partir d’une source extérieure</a:t>
            </a:r>
          </a:p>
          <a:p>
            <a:pPr lvl="1"/>
            <a:r>
              <a:rPr lang="fr-FR" sz="2200"/>
              <a:t>Attention aux ID de &lt;c&gt; (unicité et stabilité)</a:t>
            </a:r>
          </a:p>
          <a:p>
            <a:pPr lvl="1"/>
            <a:r>
              <a:rPr lang="fr-FR" sz="2200"/>
              <a:t>Attention à l’encodage des caractères dans la source extérieure</a:t>
            </a:r>
          </a:p>
          <a:p>
            <a:pPr lvl="2"/>
            <a:endParaRPr lang="fr-FR"/>
          </a:p>
        </p:txBody>
      </p:sp>
      <p:sp>
        <p:nvSpPr>
          <p:cNvPr id="4" name="Shape 521"/>
          <p:cNvSpPr>
            <a:spLocks noGrp="1"/>
          </p:cNvSpPr>
          <p:nvPr>
            <p:ph type="title"/>
          </p:nvPr>
        </p:nvSpPr>
        <p:spPr/>
        <p:txBody>
          <a:bodyPr>
            <a:normAutofit/>
          </a:bodyPr>
          <a:lstStyle/>
          <a:p>
            <a:pPr lvl="0"/>
            <a:r>
              <a:rPr lang="fr-FR"/>
              <a:t>Copier/Couper/Coller : autres possibilités</a:t>
            </a:r>
          </a:p>
        </p:txBody>
      </p:sp>
      <p:pic>
        <p:nvPicPr>
          <p:cNvPr id="6" name="Image 1"/>
          <p:cNvPicPr>
            <a:picLocks noChangeAspect="1"/>
          </p:cNvPicPr>
          <p:nvPr/>
        </p:nvPicPr>
        <p:blipFill>
          <a:blip r:embed="rId3"/>
          <a:stretch/>
        </p:blipFill>
        <p:spPr bwMode="auto">
          <a:xfrm>
            <a:off x="5163964" y="2815241"/>
            <a:ext cx="3713492" cy="3186199"/>
          </a:xfrm>
          <a:prstGeom prst="rect">
            <a:avLst/>
          </a:prstGeom>
          <a:effectLst>
            <a:outerShdw blurRad="50800" dist="38100" dir="13500000" algn="br" rotWithShape="0">
              <a:prstClr val="black">
                <a:alpha val="40000"/>
              </a:prstClr>
            </a:outerShdw>
          </a:effectLst>
        </p:spPr>
      </p:pic>
      <p:sp>
        <p:nvSpPr>
          <p:cNvPr id="2" name="Espace réservé du numéro de diapositive 2">
            <a:extLst>
              <a:ext uri="{FF2B5EF4-FFF2-40B4-BE49-F238E27FC236}">
                <a16:creationId xmlns:a16="http://schemas.microsoft.com/office/drawing/2014/main" id="{5189D1F7-B018-7895-C1D5-7AB0C821CE41}"/>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58</a:t>
            </a:fld>
            <a:endParaRPr lang="fr-FR"/>
          </a:p>
        </p:txBody>
      </p:sp>
      <p:sp>
        <p:nvSpPr>
          <p:cNvPr id="10" name="Shape 522">
            <a:extLst>
              <a:ext uri="{FF2B5EF4-FFF2-40B4-BE49-F238E27FC236}">
                <a16:creationId xmlns:a16="http://schemas.microsoft.com/office/drawing/2014/main" id="{86223D35-1F32-E87E-88C5-F5ABB85ED47F}"/>
              </a:ext>
            </a:extLst>
          </p:cNvPr>
          <p:cNvSpPr txBox="1">
            <a:spLocks/>
          </p:cNvSpPr>
          <p:nvPr/>
        </p:nvSpPr>
        <p:spPr bwMode="auto">
          <a:xfrm>
            <a:off x="4772720" y="912833"/>
            <a:ext cx="4104736" cy="1850516"/>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fr-FR"/>
              <a:t>Créer dans l’arbre un élément de haut niveau</a:t>
            </a:r>
          </a:p>
        </p:txBody>
      </p:sp>
      <p:grpSp>
        <p:nvGrpSpPr>
          <p:cNvPr id="12" name="Groupe 11">
            <a:extLst>
              <a:ext uri="{FF2B5EF4-FFF2-40B4-BE49-F238E27FC236}">
                <a16:creationId xmlns:a16="http://schemas.microsoft.com/office/drawing/2014/main" id="{A1B5AB2B-B431-4DD6-9861-95BC8764ECCD}"/>
              </a:ext>
            </a:extLst>
          </p:cNvPr>
          <p:cNvGrpSpPr/>
          <p:nvPr/>
        </p:nvGrpSpPr>
        <p:grpSpPr>
          <a:xfrm>
            <a:off x="240666" y="585300"/>
            <a:ext cx="6900106" cy="2207468"/>
            <a:chOff x="240666" y="585300"/>
            <a:chExt cx="6900106" cy="2207468"/>
          </a:xfrm>
        </p:grpSpPr>
        <p:pic>
          <p:nvPicPr>
            <p:cNvPr id="9" name="Image 8">
              <a:extLst>
                <a:ext uri="{FF2B5EF4-FFF2-40B4-BE49-F238E27FC236}">
                  <a16:creationId xmlns:a16="http://schemas.microsoft.com/office/drawing/2014/main" id="{7B373B5A-D07E-A805-AF56-654C9D983671}"/>
                </a:ext>
              </a:extLst>
            </p:cNvPr>
            <p:cNvPicPr>
              <a:picLocks noChangeAspect="1"/>
            </p:cNvPicPr>
            <p:nvPr/>
          </p:nvPicPr>
          <p:blipFill rotWithShape="1">
            <a:blip r:embed="rId4"/>
            <a:srcRect r="58905"/>
            <a:stretch/>
          </p:blipFill>
          <p:spPr>
            <a:xfrm>
              <a:off x="240666" y="585300"/>
              <a:ext cx="2856218" cy="2207468"/>
            </a:xfrm>
            <a:prstGeom prst="rect">
              <a:avLst/>
            </a:prstGeom>
          </p:spPr>
        </p:pic>
        <p:pic>
          <p:nvPicPr>
            <p:cNvPr id="11" name="Image 10">
              <a:extLst>
                <a:ext uri="{FF2B5EF4-FFF2-40B4-BE49-F238E27FC236}">
                  <a16:creationId xmlns:a16="http://schemas.microsoft.com/office/drawing/2014/main" id="{026471DF-A2A6-ADD5-AFD3-09B7D71275E3}"/>
                </a:ext>
              </a:extLst>
            </p:cNvPr>
            <p:cNvPicPr>
              <a:picLocks noChangeAspect="1"/>
            </p:cNvPicPr>
            <p:nvPr/>
          </p:nvPicPr>
          <p:blipFill rotWithShape="1">
            <a:blip r:embed="rId4"/>
            <a:srcRect l="39798" t="49412" r="681" b="2881"/>
            <a:stretch/>
          </p:blipFill>
          <p:spPr bwMode="auto">
            <a:xfrm>
              <a:off x="3003892" y="1689034"/>
              <a:ext cx="4136880" cy="1053093"/>
            </a:xfrm>
            <a:prstGeom prst="rect">
              <a:avLst/>
            </a:prstGeom>
          </p:spPr>
        </p:pic>
      </p:gr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8BB3C7-8615-B7D9-A65D-A7485505EC57}"/>
              </a:ext>
            </a:extLst>
          </p:cNvPr>
          <p:cNvSpPr>
            <a:spLocks noGrp="1"/>
          </p:cNvSpPr>
          <p:nvPr>
            <p:ph type="title"/>
          </p:nvPr>
        </p:nvSpPr>
        <p:spPr>
          <a:xfrm>
            <a:off x="722313" y="4406900"/>
            <a:ext cx="7772400" cy="1362075"/>
          </a:xfrm>
        </p:spPr>
        <p:txBody>
          <a:bodyPr/>
          <a:lstStyle/>
          <a:p>
            <a:r>
              <a:rPr lang="fr-FR"/>
              <a:t>TP 2  </a:t>
            </a:r>
            <a:br>
              <a:rPr lang="fr-FR"/>
            </a:br>
            <a:r>
              <a:rPr lang="fr-FR"/>
              <a:t>Editer dans </a:t>
            </a:r>
            <a:r>
              <a:rPr lang="fr-FR" err="1"/>
              <a:t>Xmetal</a:t>
            </a:r>
            <a:br>
              <a:rPr lang="fr-FR"/>
            </a:br>
            <a:endParaRPr lang="fr-FR"/>
          </a:p>
        </p:txBody>
      </p:sp>
      <p:sp>
        <p:nvSpPr>
          <p:cNvPr id="3" name="Espace réservé du texte 2">
            <a:extLst>
              <a:ext uri="{FF2B5EF4-FFF2-40B4-BE49-F238E27FC236}">
                <a16:creationId xmlns:a16="http://schemas.microsoft.com/office/drawing/2014/main" id="{6A8F2458-C668-99AB-B269-0E84DEB1C47A}"/>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F8222CCB-87B6-78C5-730F-9E5E7E878928}"/>
              </a:ext>
            </a:extLst>
          </p:cNvPr>
          <p:cNvSpPr>
            <a:spLocks noGrp="1"/>
          </p:cNvSpPr>
          <p:nvPr>
            <p:ph type="sldNum" sz="quarter" idx="12"/>
          </p:nvPr>
        </p:nvSpPr>
        <p:spPr/>
        <p:txBody>
          <a:bodyPr/>
          <a:lstStyle/>
          <a:p>
            <a:fld id="{AD8045ED-DE0C-4527-8264-0379EF2BB254}" type="slidenum">
              <a:rPr lang="fr-FR" smtClean="0"/>
              <a:t>59</a:t>
            </a:fld>
            <a:endParaRPr lang="fr-FR"/>
          </a:p>
        </p:txBody>
      </p:sp>
    </p:spTree>
    <p:extLst>
      <p:ext uri="{BB962C8B-B14F-4D97-AF65-F5344CB8AC3E}">
        <p14:creationId xmlns:p14="http://schemas.microsoft.com/office/powerpoint/2010/main" val="1555481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31BF7B-E779-F9A1-77B4-91984A9DB1E5}"/>
              </a:ext>
            </a:extLst>
          </p:cNvPr>
          <p:cNvSpPr>
            <a:spLocks noGrp="1"/>
          </p:cNvSpPr>
          <p:nvPr>
            <p:ph type="title"/>
          </p:nvPr>
        </p:nvSpPr>
        <p:spPr/>
        <p:txBody>
          <a:bodyPr/>
          <a:lstStyle/>
          <a:p>
            <a:r>
              <a:rPr lang="fr-FR"/>
              <a:t>Archivistique – définitions (2)</a:t>
            </a:r>
          </a:p>
        </p:txBody>
      </p:sp>
      <p:sp>
        <p:nvSpPr>
          <p:cNvPr id="3" name="Espace réservé du numéro de diapositive 2">
            <a:extLst>
              <a:ext uri="{FF2B5EF4-FFF2-40B4-BE49-F238E27FC236}">
                <a16:creationId xmlns:a16="http://schemas.microsoft.com/office/drawing/2014/main" id="{36B13733-DE28-7711-C26A-D799BE29A14D}"/>
              </a:ext>
            </a:extLst>
          </p:cNvPr>
          <p:cNvSpPr>
            <a:spLocks noGrp="1"/>
          </p:cNvSpPr>
          <p:nvPr>
            <p:ph type="sldNum" sz="quarter" idx="12"/>
          </p:nvPr>
        </p:nvSpPr>
        <p:spPr/>
        <p:txBody>
          <a:bodyPr/>
          <a:lstStyle/>
          <a:p>
            <a:fld id="{AD8045ED-DE0C-4527-8264-0379EF2BB254}" type="slidenum">
              <a:rPr lang="fr-FR" smtClean="0"/>
              <a:t>6</a:t>
            </a:fld>
            <a:endParaRPr lang="fr-FR"/>
          </a:p>
        </p:txBody>
      </p:sp>
      <p:sp>
        <p:nvSpPr>
          <p:cNvPr id="6" name="Forme libre 6">
            <a:extLst>
              <a:ext uri="{FF2B5EF4-FFF2-40B4-BE49-F238E27FC236}">
                <a16:creationId xmlns:a16="http://schemas.microsoft.com/office/drawing/2014/main" id="{3959B6DA-0C12-FAA9-1567-78C3B76F5F72}"/>
              </a:ext>
            </a:extLst>
          </p:cNvPr>
          <p:cNvSpPr>
            <a:spLocks noGrp="1" noChangeShapeType="1"/>
          </p:cNvSpPr>
          <p:nvPr/>
        </p:nvSpPr>
        <p:spPr bwMode="auto">
          <a:xfrm>
            <a:off x="2728962" y="828992"/>
            <a:ext cx="6224067" cy="2016949"/>
          </a:xfrm>
          <a:custGeom>
            <a:avLst/>
            <a:gdLst>
              <a:gd name="connsiteX0" fmla="*/ 327840 w 1966999"/>
              <a:gd name="connsiteY0" fmla="*/ 0 h 5023278"/>
              <a:gd name="connsiteX1" fmla="*/ 1639159 w 1966999"/>
              <a:gd name="connsiteY1" fmla="*/ 0 h 5023278"/>
              <a:gd name="connsiteX2" fmla="*/ 1966999 w 1966999"/>
              <a:gd name="connsiteY2" fmla="*/ 327840 h 5023278"/>
              <a:gd name="connsiteX3" fmla="*/ 1966999 w 1966999"/>
              <a:gd name="connsiteY3" fmla="*/ 5023278 h 5023278"/>
              <a:gd name="connsiteX4" fmla="*/ 1966999 w 1966999"/>
              <a:gd name="connsiteY4" fmla="*/ 5023278 h 5023278"/>
              <a:gd name="connsiteX5" fmla="*/ 0 w 1966999"/>
              <a:gd name="connsiteY5" fmla="*/ 5023278 h 5023278"/>
              <a:gd name="connsiteX6" fmla="*/ 0 w 1966999"/>
              <a:gd name="connsiteY6" fmla="*/ 5023278 h 5023278"/>
              <a:gd name="connsiteX7" fmla="*/ 0 w 1966999"/>
              <a:gd name="connsiteY7" fmla="*/ 327840 h 5023278"/>
              <a:gd name="connsiteX8" fmla="*/ 327840 w 1966999"/>
              <a:gd name="connsiteY8" fmla="*/ 0 h 50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6999" h="5023278" extrusionOk="0">
                <a:moveTo>
                  <a:pt x="1966999" y="837231"/>
                </a:moveTo>
                <a:lnTo>
                  <a:pt x="1966999" y="4186047"/>
                </a:lnTo>
                <a:cubicBezTo>
                  <a:pt x="1966999" y="4648436"/>
                  <a:pt x="1909524" y="5023277"/>
                  <a:pt x="1838624" y="5023277"/>
                </a:cubicBezTo>
                <a:lnTo>
                  <a:pt x="0" y="5023277"/>
                </a:lnTo>
                <a:lnTo>
                  <a:pt x="0" y="5023277"/>
                </a:lnTo>
                <a:lnTo>
                  <a:pt x="0" y="1"/>
                </a:lnTo>
                <a:lnTo>
                  <a:pt x="0" y="1"/>
                </a:lnTo>
                <a:lnTo>
                  <a:pt x="1838624" y="1"/>
                </a:lnTo>
                <a:cubicBezTo>
                  <a:pt x="1909524" y="1"/>
                  <a:pt x="1966999" y="374842"/>
                  <a:pt x="1966999" y="837231"/>
                </a:cubicBezTo>
                <a:close/>
              </a:path>
            </a:pathLst>
          </a:custGeom>
          <a:solidFill>
            <a:srgbClr val="DEE7D1">
              <a:alpha val="89803"/>
            </a:srgbClr>
          </a:solidFill>
          <a:ln w="25400">
            <a:solidFill>
              <a:srgbClr val="DEE7D1">
                <a:alpha val="89803"/>
              </a:srgbClr>
            </a:solidFill>
            <a:round/>
            <a:headEnd/>
            <a:tailEnd/>
          </a:ln>
          <a:effectLst>
            <a:outerShdw blurRad="50800" dist="38100" dir="13500000" algn="br" rotWithShape="0">
              <a:prstClr val="black">
                <a:alpha val="40000"/>
              </a:prstClr>
            </a:outerShdw>
          </a:effectLst>
        </p:spPr>
        <p:txBody>
          <a:bodyPr lIns="247651" tIns="219847" rIns="343671" bIns="219846" anchor="ctr" anchorCtr="0"/>
          <a:lstStyle>
            <a:lvl1pPr marL="0" indent="0" algn="l" defTabSz="622300">
              <a:lnSpc>
                <a:spcPct val="100000"/>
              </a:lnSpc>
              <a:buNone/>
              <a:defRPr lang="fr-FR" sz="1400">
                <a:solidFill>
                  <a:srgbClr val="000000"/>
                </a:solidFill>
                <a:latin typeface="Arial"/>
                <a:ea typeface="Arial"/>
              </a:defRPr>
            </a:lvl1pPr>
            <a:lvl2pPr marL="457200" indent="0" algn="l" defTabSz="622300">
              <a:lnSpc>
                <a:spcPct val="100000"/>
              </a:lnSpc>
              <a:buNone/>
              <a:defRPr lang="fr-FR" sz="1400">
                <a:solidFill>
                  <a:srgbClr val="000000"/>
                </a:solidFill>
                <a:latin typeface="Arial"/>
                <a:ea typeface="Arial"/>
              </a:defRPr>
            </a:lvl2pPr>
            <a:lvl3pPr marL="914400" indent="0" algn="l" defTabSz="622300">
              <a:lnSpc>
                <a:spcPct val="100000"/>
              </a:lnSpc>
              <a:buNone/>
              <a:defRPr lang="fr-FR" sz="1400">
                <a:solidFill>
                  <a:srgbClr val="000000"/>
                </a:solidFill>
                <a:latin typeface="Arial"/>
                <a:ea typeface="Arial"/>
              </a:defRPr>
            </a:lvl3pPr>
            <a:lvl4pPr marL="1371600" indent="0" algn="l" defTabSz="622300">
              <a:lnSpc>
                <a:spcPct val="100000"/>
              </a:lnSpc>
              <a:buNone/>
              <a:defRPr lang="fr-FR" sz="1400">
                <a:solidFill>
                  <a:srgbClr val="000000"/>
                </a:solidFill>
                <a:latin typeface="Arial"/>
                <a:ea typeface="Arial"/>
              </a:defRPr>
            </a:lvl4pPr>
            <a:lvl5pPr marL="1828800" indent="0" algn="l" defTabSz="622300">
              <a:lnSpc>
                <a:spcPct val="100000"/>
              </a:lnSpc>
              <a:buNone/>
              <a:defRPr lang="fr-FR" sz="1400">
                <a:solidFill>
                  <a:srgbClr val="000000"/>
                </a:solidFill>
                <a:latin typeface="Arial"/>
                <a:ea typeface="Arial"/>
              </a:defRPr>
            </a:lvl5pPr>
            <a:lvl6pPr defTabSz="622300">
              <a:defRPr lang="fr-FR" sz="1800"/>
            </a:lvl6pPr>
            <a:lvl7pPr defTabSz="622300">
              <a:defRPr lang="fr-FR" sz="1800"/>
            </a:lvl7pPr>
            <a:lvl8pPr defTabSz="622300">
              <a:defRPr lang="fr-FR" sz="1800"/>
            </a:lvl8pPr>
            <a:lvl9pPr defTabSz="622300">
              <a:defRPr lang="fr-FR" sz="1800"/>
            </a:lvl9pPr>
          </a:lstStyle>
          <a:p>
            <a:pPr marL="0" lvl="1" indent="0" defTabSz="622300">
              <a:lnSpc>
                <a:spcPct val="90000"/>
              </a:lnSpc>
              <a:spcAft>
                <a:spcPts val="0"/>
              </a:spcAft>
              <a:defRPr/>
            </a:pPr>
            <a:r>
              <a:rPr lang="fr-FR" sz="2000" i="1">
                <a:solidFill>
                  <a:schemeClr val="dk1"/>
                </a:solidFill>
                <a:latin typeface="Arial Narrow" panose="020B0606020202030204" pitchFamily="34" charset="0"/>
                <a:ea typeface="Verdana"/>
              </a:rPr>
              <a:t>Par « manuscrit », on désigne, traditionnellement et conformément à l'étymologie, tout texte </a:t>
            </a:r>
            <a:r>
              <a:rPr lang="fr-FR" sz="2000" b="1" i="1">
                <a:solidFill>
                  <a:schemeClr val="dk1"/>
                </a:solidFill>
                <a:latin typeface="Arial Narrow" panose="020B0606020202030204" pitchFamily="34" charset="0"/>
                <a:ea typeface="Verdana"/>
              </a:rPr>
              <a:t>écrit à la main</a:t>
            </a:r>
            <a:r>
              <a:rPr lang="fr-FR" sz="2000" i="1">
                <a:solidFill>
                  <a:schemeClr val="dk1"/>
                </a:solidFill>
                <a:latin typeface="Arial Narrow" panose="020B0606020202030204" pitchFamily="34" charset="0"/>
                <a:ea typeface="Verdana"/>
              </a:rPr>
              <a:t>. Cependant, par extension, on </a:t>
            </a:r>
            <a:r>
              <a:rPr lang="fr-FR" sz="2000" b="1" i="1">
                <a:solidFill>
                  <a:schemeClr val="dk1"/>
                </a:solidFill>
                <a:latin typeface="Arial Narrow" panose="020B0606020202030204" pitchFamily="34" charset="0"/>
                <a:ea typeface="Verdana"/>
              </a:rPr>
              <a:t>assimile </a:t>
            </a:r>
            <a:r>
              <a:rPr lang="fr-FR" sz="2000" i="1">
                <a:solidFill>
                  <a:schemeClr val="dk1"/>
                </a:solidFill>
                <a:latin typeface="Arial Narrow" panose="020B0606020202030204" pitchFamily="34" charset="0"/>
                <a:ea typeface="Verdana"/>
              </a:rPr>
              <a:t>aux manuscrits des documents </a:t>
            </a:r>
            <a:r>
              <a:rPr lang="fr-FR" sz="2000" b="1" i="1">
                <a:solidFill>
                  <a:schemeClr val="dk1"/>
                </a:solidFill>
                <a:latin typeface="Arial Narrow" panose="020B0606020202030204" pitchFamily="34" charset="0"/>
                <a:ea typeface="Verdana"/>
              </a:rPr>
              <a:t>dactylographiés</a:t>
            </a:r>
            <a:r>
              <a:rPr lang="fr-FR" sz="2000" i="1">
                <a:solidFill>
                  <a:schemeClr val="dk1"/>
                </a:solidFill>
                <a:latin typeface="Arial Narrow" panose="020B0606020202030204" pitchFamily="34" charset="0"/>
                <a:ea typeface="Verdana"/>
              </a:rPr>
              <a:t> ou saisis sur </a:t>
            </a:r>
            <a:r>
              <a:rPr lang="fr-FR" sz="2000" b="1" i="1">
                <a:solidFill>
                  <a:schemeClr val="dk1"/>
                </a:solidFill>
                <a:latin typeface="Arial Narrow" panose="020B0606020202030204" pitchFamily="34" charset="0"/>
                <a:ea typeface="Verdana"/>
              </a:rPr>
              <a:t>ordinateur</a:t>
            </a:r>
            <a:r>
              <a:rPr lang="fr-FR" sz="2000" i="1">
                <a:solidFill>
                  <a:schemeClr val="dk1"/>
                </a:solidFill>
                <a:latin typeface="Arial Narrow" panose="020B0606020202030204" pitchFamily="34" charset="0"/>
                <a:ea typeface="Verdana"/>
              </a:rPr>
              <a:t>, voire </a:t>
            </a:r>
            <a:r>
              <a:rPr lang="fr-FR" sz="2000" b="1" i="1">
                <a:solidFill>
                  <a:schemeClr val="dk1"/>
                </a:solidFill>
                <a:latin typeface="Arial Narrow" panose="020B0606020202030204" pitchFamily="34" charset="0"/>
                <a:ea typeface="Verdana"/>
              </a:rPr>
              <a:t>imprimés</a:t>
            </a:r>
            <a:r>
              <a:rPr lang="fr-FR" sz="2000" i="1">
                <a:solidFill>
                  <a:schemeClr val="dk1"/>
                </a:solidFill>
                <a:latin typeface="Arial Narrow" panose="020B0606020202030204" pitchFamily="34" charset="0"/>
                <a:ea typeface="Verdana"/>
              </a:rPr>
              <a:t>, produits ou reproduits </a:t>
            </a:r>
            <a:r>
              <a:rPr lang="fr-FR" sz="2000" b="1" i="1">
                <a:solidFill>
                  <a:schemeClr val="dk1"/>
                </a:solidFill>
                <a:latin typeface="Arial Narrow" panose="020B0606020202030204" pitchFamily="34" charset="0"/>
                <a:ea typeface="Verdana"/>
              </a:rPr>
              <a:t>sans intention de diffusion </a:t>
            </a:r>
            <a:r>
              <a:rPr lang="fr-FR" sz="2000" i="1">
                <a:solidFill>
                  <a:schemeClr val="dk1"/>
                </a:solidFill>
                <a:latin typeface="Arial Narrow" panose="020B0606020202030204" pitchFamily="34" charset="0"/>
                <a:ea typeface="Verdana"/>
              </a:rPr>
              <a:t>sous cette forme, en exemplaire unique ou en très petit nombre. </a:t>
            </a:r>
            <a:r>
              <a:rPr lang="fr-FR" sz="1800">
                <a:solidFill>
                  <a:schemeClr val="dk1"/>
                </a:solidFill>
                <a:latin typeface="Arial Narrow" panose="020B0606020202030204" pitchFamily="34" charset="0"/>
                <a:ea typeface="Verdana"/>
              </a:rPr>
              <a:t>(Recommandations </a:t>
            </a:r>
            <a:r>
              <a:rPr lang="fr-FR" sz="1800" err="1">
                <a:solidFill>
                  <a:schemeClr val="dk1"/>
                </a:solidFill>
                <a:latin typeface="Arial Narrow" panose="020B0606020202030204" pitchFamily="34" charset="0"/>
                <a:ea typeface="Verdana"/>
              </a:rPr>
              <a:t>DeMArch</a:t>
            </a:r>
            <a:r>
              <a:rPr lang="fr-FR" sz="1800">
                <a:solidFill>
                  <a:schemeClr val="dk1"/>
                </a:solidFill>
                <a:latin typeface="Arial Narrow" panose="020B0606020202030204" pitchFamily="34" charset="0"/>
                <a:ea typeface="Verdana"/>
              </a:rPr>
              <a:t>, 2010)</a:t>
            </a:r>
            <a:endParaRPr sz="2000">
              <a:latin typeface="Arial Narrow" panose="020B0606020202030204" pitchFamily="34" charset="0"/>
              <a:ea typeface="Verdana"/>
            </a:endParaRPr>
          </a:p>
        </p:txBody>
      </p:sp>
      <p:sp>
        <p:nvSpPr>
          <p:cNvPr id="7" name="Forme libre 7">
            <a:extLst>
              <a:ext uri="{FF2B5EF4-FFF2-40B4-BE49-F238E27FC236}">
                <a16:creationId xmlns:a16="http://schemas.microsoft.com/office/drawing/2014/main" id="{88412524-5F5A-1120-0846-324B7BE00C21}"/>
              </a:ext>
            </a:extLst>
          </p:cNvPr>
          <p:cNvSpPr>
            <a:spLocks noGrp="1" noChangeShapeType="1"/>
          </p:cNvSpPr>
          <p:nvPr/>
        </p:nvSpPr>
        <p:spPr bwMode="auto">
          <a:xfrm>
            <a:off x="190971" y="807280"/>
            <a:ext cx="2408391" cy="2016949"/>
          </a:xfrm>
          <a:custGeom>
            <a:avLst/>
            <a:gdLst>
              <a:gd name="connsiteX0" fmla="*/ 0 w 2825593"/>
              <a:gd name="connsiteY0" fmla="*/ 409800 h 2458749"/>
              <a:gd name="connsiteX1" fmla="*/ 409800 w 2825593"/>
              <a:gd name="connsiteY1" fmla="*/ 0 h 2458749"/>
              <a:gd name="connsiteX2" fmla="*/ 2415793 w 2825593"/>
              <a:gd name="connsiteY2" fmla="*/ 0 h 2458749"/>
              <a:gd name="connsiteX3" fmla="*/ 2825593 w 2825593"/>
              <a:gd name="connsiteY3" fmla="*/ 409800 h 2458749"/>
              <a:gd name="connsiteX4" fmla="*/ 2825593 w 2825593"/>
              <a:gd name="connsiteY4" fmla="*/ 2048949 h 2458749"/>
              <a:gd name="connsiteX5" fmla="*/ 2415793 w 2825593"/>
              <a:gd name="connsiteY5" fmla="*/ 2458749 h 2458749"/>
              <a:gd name="connsiteX6" fmla="*/ 409800 w 2825593"/>
              <a:gd name="connsiteY6" fmla="*/ 2458749 h 2458749"/>
              <a:gd name="connsiteX7" fmla="*/ 0 w 2825593"/>
              <a:gd name="connsiteY7" fmla="*/ 2048949 h 2458749"/>
              <a:gd name="connsiteX8" fmla="*/ 0 w 2825593"/>
              <a:gd name="connsiteY8" fmla="*/ 409800 h 245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5593" h="2458749" extrusionOk="0">
                <a:moveTo>
                  <a:pt x="0" y="409800"/>
                </a:moveTo>
                <a:cubicBezTo>
                  <a:pt x="0" y="183474"/>
                  <a:pt x="183474" y="0"/>
                  <a:pt x="409800" y="0"/>
                </a:cubicBezTo>
                <a:lnTo>
                  <a:pt x="2415793" y="0"/>
                </a:lnTo>
                <a:cubicBezTo>
                  <a:pt x="2642119" y="0"/>
                  <a:pt x="2825593" y="183474"/>
                  <a:pt x="2825593" y="409800"/>
                </a:cubicBezTo>
                <a:lnTo>
                  <a:pt x="2825593" y="2048949"/>
                </a:lnTo>
                <a:cubicBezTo>
                  <a:pt x="2825593" y="2275275"/>
                  <a:pt x="2642119" y="2458749"/>
                  <a:pt x="2415793" y="2458749"/>
                </a:cubicBezTo>
                <a:lnTo>
                  <a:pt x="409800" y="2458749"/>
                </a:lnTo>
                <a:cubicBezTo>
                  <a:pt x="183474" y="2458749"/>
                  <a:pt x="0" y="2275275"/>
                  <a:pt x="0" y="2048949"/>
                </a:cubicBezTo>
                <a:lnTo>
                  <a:pt x="0" y="409800"/>
                </a:lnTo>
                <a:close/>
              </a:path>
            </a:pathLst>
          </a:custGeom>
          <a:solidFill>
            <a:schemeClr val="accent6">
              <a:lumMod val="50000"/>
            </a:schemeClr>
          </a:solidFill>
          <a:ln w="25400">
            <a:solidFill>
              <a:srgbClr val="FFFFFF"/>
            </a:solidFill>
            <a:round/>
            <a:headEnd/>
            <a:tailEnd/>
          </a:ln>
          <a:effectLst>
            <a:outerShdw blurRad="50800" dist="38100" dir="13500000" algn="br" rotWithShape="0">
              <a:prstClr val="black">
                <a:alpha val="40000"/>
              </a:prstClr>
            </a:outerShdw>
          </a:effectLst>
        </p:spPr>
        <p:txBody>
          <a:bodyPr lIns="196225" tIns="158126" rIns="196225" bIns="158126" anchor="ctr" anchorCtr="0"/>
          <a:lstStyle>
            <a:lvl1pPr marL="0" indent="0" algn="l" defTabSz="889000">
              <a:lnSpc>
                <a:spcPct val="100000"/>
              </a:lnSpc>
              <a:buNone/>
              <a:defRPr lang="fr-FR" sz="1400">
                <a:solidFill>
                  <a:srgbClr val="000000"/>
                </a:solidFill>
                <a:latin typeface="Arial"/>
                <a:ea typeface="Arial"/>
              </a:defRPr>
            </a:lvl1pPr>
            <a:lvl2pPr marL="457200" indent="0" algn="l" defTabSz="889000">
              <a:lnSpc>
                <a:spcPct val="100000"/>
              </a:lnSpc>
              <a:buNone/>
              <a:defRPr lang="fr-FR" sz="1400">
                <a:solidFill>
                  <a:srgbClr val="000000"/>
                </a:solidFill>
                <a:latin typeface="Arial"/>
                <a:ea typeface="Arial"/>
              </a:defRPr>
            </a:lvl2pPr>
            <a:lvl3pPr marL="914400" indent="0" algn="l" defTabSz="889000">
              <a:lnSpc>
                <a:spcPct val="100000"/>
              </a:lnSpc>
              <a:buNone/>
              <a:defRPr lang="fr-FR" sz="1400">
                <a:solidFill>
                  <a:srgbClr val="000000"/>
                </a:solidFill>
                <a:latin typeface="Arial"/>
                <a:ea typeface="Arial"/>
              </a:defRPr>
            </a:lvl3pPr>
            <a:lvl4pPr marL="1371600" indent="0" algn="l" defTabSz="889000">
              <a:lnSpc>
                <a:spcPct val="100000"/>
              </a:lnSpc>
              <a:buNone/>
              <a:defRPr lang="fr-FR" sz="1400">
                <a:solidFill>
                  <a:srgbClr val="000000"/>
                </a:solidFill>
                <a:latin typeface="Arial"/>
                <a:ea typeface="Arial"/>
              </a:defRPr>
            </a:lvl4pPr>
            <a:lvl5pPr marL="1828800" indent="0" algn="l" defTabSz="889000">
              <a:lnSpc>
                <a:spcPct val="100000"/>
              </a:lnSpc>
              <a:buNone/>
              <a:defRPr lang="fr-FR" sz="1400">
                <a:solidFill>
                  <a:srgbClr val="000000"/>
                </a:solidFill>
                <a:latin typeface="Arial"/>
                <a:ea typeface="Arial"/>
              </a:defRPr>
            </a:lvl5pPr>
            <a:lvl6pPr defTabSz="889000">
              <a:defRPr lang="fr-FR" sz="1800"/>
            </a:lvl6pPr>
            <a:lvl7pPr defTabSz="889000">
              <a:defRPr lang="fr-FR" sz="1800"/>
            </a:lvl7pPr>
            <a:lvl8pPr defTabSz="889000">
              <a:defRPr lang="fr-FR" sz="1800"/>
            </a:lvl8pPr>
            <a:lvl9pPr defTabSz="889000">
              <a:defRPr lang="fr-FR" sz="1800"/>
            </a:lvl9pPr>
          </a:lstStyle>
          <a:p>
            <a:pPr lvl="0" algn="ctr" defTabSz="889000">
              <a:lnSpc>
                <a:spcPct val="90000"/>
              </a:lnSpc>
              <a:spcAft>
                <a:spcPts val="0"/>
              </a:spcAft>
              <a:defRPr/>
            </a:pPr>
            <a:r>
              <a:rPr lang="fr-FR" sz="2600">
                <a:solidFill>
                  <a:srgbClr val="FFFFFF"/>
                </a:solidFill>
                <a:latin typeface="Arial Narrow" panose="020B0606020202030204" pitchFamily="34" charset="0"/>
                <a:ea typeface="Verdana"/>
              </a:rPr>
              <a:t>Manuscrits et documents assimilés</a:t>
            </a:r>
            <a:endParaRPr>
              <a:latin typeface="Arial Narrow" panose="020B0606020202030204" pitchFamily="34" charset="0"/>
              <a:ea typeface="Verdana"/>
            </a:endParaRPr>
          </a:p>
        </p:txBody>
      </p:sp>
      <p:sp>
        <p:nvSpPr>
          <p:cNvPr id="8" name="Espace réservé du contenu 6">
            <a:extLst>
              <a:ext uri="{FF2B5EF4-FFF2-40B4-BE49-F238E27FC236}">
                <a16:creationId xmlns:a16="http://schemas.microsoft.com/office/drawing/2014/main" id="{E59854EF-5284-FB8F-B7C9-10DB3C5BA907}"/>
              </a:ext>
            </a:extLst>
          </p:cNvPr>
          <p:cNvSpPr txBox="1">
            <a:spLocks/>
          </p:cNvSpPr>
          <p:nvPr/>
        </p:nvSpPr>
        <p:spPr>
          <a:xfrm>
            <a:off x="457200" y="4225754"/>
            <a:ext cx="8229600" cy="2238057"/>
          </a:xfrm>
          <a:prstGeom prst="rect">
            <a:avLst/>
          </a:prstGeom>
        </p:spPr>
        <p:txBody>
          <a:bodyPr>
            <a:normAutofit/>
          </a:bodyPr>
          <a:lstStyle>
            <a:lvl1pPr marL="257175" indent="-257175" algn="l" defTabSz="342900" rtl="0" eaLnBrk="1" latinLnBrk="0" hangingPunct="1">
              <a:lnSpc>
                <a:spcPct val="100000"/>
              </a:lnSpc>
              <a:spcBef>
                <a:spcPct val="20000"/>
              </a:spcBef>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Wingdings" panose="05000000000000000000" pitchFamily="2" charset="2"/>
              <a:buNone/>
            </a:pPr>
            <a:endParaRPr lang="fr-FR"/>
          </a:p>
        </p:txBody>
      </p:sp>
      <p:sp>
        <p:nvSpPr>
          <p:cNvPr id="9" name="Espace réservé du contenu 1">
            <a:extLst>
              <a:ext uri="{FF2B5EF4-FFF2-40B4-BE49-F238E27FC236}">
                <a16:creationId xmlns:a16="http://schemas.microsoft.com/office/drawing/2014/main" id="{F631AA6C-CDE9-F14D-9417-C4C537DF854F}"/>
              </a:ext>
            </a:extLst>
          </p:cNvPr>
          <p:cNvSpPr txBox="1">
            <a:spLocks/>
          </p:cNvSpPr>
          <p:nvPr/>
        </p:nvSpPr>
        <p:spPr>
          <a:xfrm>
            <a:off x="343430" y="2935026"/>
            <a:ext cx="8229600" cy="3692860"/>
          </a:xfrm>
          <a:prstGeom prst="rect">
            <a:avLst/>
          </a:prstGeom>
        </p:spPr>
        <p:txBody>
          <a:bodyPr/>
          <a:lstStyle>
            <a:lvl1pPr marL="257175" indent="-257175" algn="l" defTabSz="342900" rtl="0" eaLnBrk="1" latinLnBrk="0" hangingPunct="1">
              <a:lnSpc>
                <a:spcPct val="100000"/>
              </a:lnSpc>
              <a:spcBef>
                <a:spcPct val="20000"/>
              </a:spcBef>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just"/>
            <a:r>
              <a:rPr lang="fr-FR"/>
              <a:t>Manuscrits </a:t>
            </a:r>
            <a:r>
              <a:rPr lang="fr-FR" b="0"/>
              <a:t>(au sens écrit à la main)</a:t>
            </a:r>
          </a:p>
          <a:p>
            <a:pPr lvl="1" algn="just"/>
            <a:r>
              <a:rPr lang="fr-FR" sz="2200"/>
              <a:t>Manuscrits isolés : </a:t>
            </a:r>
            <a:r>
              <a:rPr lang="fr-FR"/>
              <a:t>exemple de </a:t>
            </a:r>
            <a:r>
              <a:rPr lang="fr-FR">
                <a:hlinkClick r:id="rId3"/>
              </a:rPr>
              <a:t>l'université de Caen</a:t>
            </a:r>
            <a:endParaRPr lang="fr-FR"/>
          </a:p>
          <a:p>
            <a:pPr lvl="1" algn="just"/>
            <a:r>
              <a:rPr lang="fr-FR" sz="2200"/>
              <a:t>Manuscrits réunis en collections par un collectionneur ou l'établissement : </a:t>
            </a:r>
            <a:r>
              <a:rPr lang="fr-FR">
                <a:hlinkClick r:id="rId4"/>
              </a:rPr>
              <a:t>exemple les Mazarinades de La Mazarine</a:t>
            </a:r>
            <a:endParaRPr lang="fr-FR"/>
          </a:p>
          <a:p>
            <a:pPr marL="342900" lvl="1" indent="0" algn="just">
              <a:buNone/>
            </a:pPr>
            <a:endParaRPr lang="fr-FR"/>
          </a:p>
          <a:p>
            <a:pPr algn="just"/>
            <a:r>
              <a:rPr lang="fr-FR"/>
              <a:t>Documents assimilés</a:t>
            </a:r>
          </a:p>
          <a:p>
            <a:pPr lvl="1" algn="just"/>
            <a:r>
              <a:rPr lang="fr-FR" sz="2200"/>
              <a:t>Documents dactylographiés : </a:t>
            </a:r>
            <a:r>
              <a:rPr lang="fr-FR">
                <a:hlinkClick r:id="rId5"/>
              </a:rPr>
              <a:t>exemple de fonds mêlant différents modes de production : travail sur une préface dans des archives d'écrivain à la BLJD</a:t>
            </a:r>
            <a:endParaRPr lang="fr-FR"/>
          </a:p>
          <a:p>
            <a:pPr lvl="1" algn="just"/>
            <a:r>
              <a:rPr lang="fr-FR" sz="2200"/>
              <a:t>Documents nativement électroniques : </a:t>
            </a:r>
            <a:r>
              <a:rPr lang="fr-FR">
                <a:hlinkClick r:id="rId6"/>
              </a:rPr>
              <a:t>exemple le travail d'un généalogiste Fonds Bruneau-Latouche</a:t>
            </a:r>
            <a:endParaRPr lang="fr-FR"/>
          </a:p>
          <a:p>
            <a:pPr lvl="1" algn="just"/>
            <a:endParaRPr lang="fr-FR"/>
          </a:p>
        </p:txBody>
      </p:sp>
    </p:spTree>
    <p:extLst>
      <p:ext uri="{BB962C8B-B14F-4D97-AF65-F5344CB8AC3E}">
        <p14:creationId xmlns:p14="http://schemas.microsoft.com/office/powerpoint/2010/main" val="40385159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413951-30AE-616C-FAFB-5B8C01667A97}"/>
              </a:ext>
            </a:extLst>
          </p:cNvPr>
          <p:cNvSpPr>
            <a:spLocks noGrp="1"/>
          </p:cNvSpPr>
          <p:nvPr>
            <p:ph type="ctrTitle"/>
          </p:nvPr>
        </p:nvSpPr>
        <p:spPr>
          <a:xfrm>
            <a:off x="0" y="1916934"/>
            <a:ext cx="8214902" cy="1470025"/>
          </a:xfrm>
        </p:spPr>
        <p:txBody>
          <a:bodyPr/>
          <a:lstStyle/>
          <a:p>
            <a:r>
              <a:rPr lang="fr-FR"/>
              <a:t>6- enrichir : référentiels, autorités, liens et points d’accès</a:t>
            </a:r>
          </a:p>
        </p:txBody>
      </p:sp>
      <p:sp>
        <p:nvSpPr>
          <p:cNvPr id="3" name="Sous-titre 2">
            <a:extLst>
              <a:ext uri="{FF2B5EF4-FFF2-40B4-BE49-F238E27FC236}">
                <a16:creationId xmlns:a16="http://schemas.microsoft.com/office/drawing/2014/main" id="{06213428-0DCA-F2FC-0E4D-D8371AA499F7}"/>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4827959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550"/>
          <p:cNvSpPr>
            <a:spLocks noGrp="1"/>
          </p:cNvSpPr>
          <p:nvPr>
            <p:ph type="body" idx="1"/>
          </p:nvPr>
        </p:nvSpPr>
        <p:spPr>
          <a:xfrm>
            <a:off x="260627" y="707879"/>
            <a:ext cx="8543388" cy="5282157"/>
          </a:xfrm>
        </p:spPr>
        <p:txBody>
          <a:bodyPr>
            <a:normAutofit/>
          </a:bodyPr>
          <a:lstStyle/>
          <a:p>
            <a:pPr lvl="0"/>
            <a:r>
              <a:rPr lang="fr-FR"/>
              <a:t>Les </a:t>
            </a:r>
            <a:r>
              <a:rPr lang="fr-FR">
                <a:solidFill>
                  <a:srgbClr val="C00000"/>
                </a:solidFill>
              </a:rPr>
              <a:t>normes iso </a:t>
            </a:r>
            <a:r>
              <a:rPr lang="fr-FR"/>
              <a:t>pour les données codées</a:t>
            </a:r>
          </a:p>
          <a:p>
            <a:pPr lvl="1"/>
            <a:r>
              <a:rPr lang="fr-FR"/>
              <a:t>Langue et écriture :</a:t>
            </a:r>
          </a:p>
          <a:p>
            <a:pPr lvl="2"/>
            <a:r>
              <a:rPr lang="fr-FR" sz="2000"/>
              <a:t>Pour l’instant la liste des langues est ISO 639-</a:t>
            </a:r>
            <a:r>
              <a:rPr lang="fr-FR" sz="2000" b="1">
                <a:solidFill>
                  <a:srgbClr val="C00000"/>
                </a:solidFill>
              </a:rPr>
              <a:t>2b</a:t>
            </a:r>
            <a:r>
              <a:rPr lang="fr-FR" sz="2000"/>
              <a:t> …</a:t>
            </a:r>
          </a:p>
          <a:p>
            <a:pPr lvl="2"/>
            <a:r>
              <a:rPr lang="fr-FR" sz="2000"/>
              <a:t>Imposée par la DTD et définie dans l’&lt;</a:t>
            </a:r>
            <a:r>
              <a:rPr lang="fr-FR" sz="2000" err="1"/>
              <a:t>eadheader</a:t>
            </a:r>
            <a:r>
              <a:rPr lang="fr-FR" sz="2000"/>
              <a:t>&gt;</a:t>
            </a:r>
          </a:p>
          <a:p>
            <a:pPr lvl="1">
              <a:spcBef>
                <a:spcPts val="1200"/>
              </a:spcBef>
            </a:pPr>
            <a:r>
              <a:rPr lang="fr-FR"/>
              <a:t>Format de dates ISO 8601</a:t>
            </a:r>
          </a:p>
          <a:p>
            <a:pPr lvl="2"/>
            <a:r>
              <a:rPr lang="fr-FR" sz="1800"/>
              <a:t>Calames ne sait pas gérer, dans les valeurs d’attribut, les dates antérieures à l’ère commune</a:t>
            </a:r>
          </a:p>
          <a:p>
            <a:pPr lvl="2"/>
            <a:r>
              <a:rPr lang="fr-FR" sz="1800"/>
              <a:t>Dans les attributs la date doit toujours être définie selon le calendrier grégorien quelle que soit sa forme sur le document (calendrier révolutionnaire, hégire, etc.)</a:t>
            </a:r>
          </a:p>
          <a:p>
            <a:pPr marL="685800" lvl="2" indent="0">
              <a:buNone/>
            </a:pPr>
            <a:endParaRPr lang="fr-FR"/>
          </a:p>
          <a:p>
            <a:pPr marL="685800" lvl="2" indent="0">
              <a:buNone/>
            </a:pPr>
            <a:endParaRPr lang="fr-FR"/>
          </a:p>
          <a:p>
            <a:pPr lvl="1">
              <a:spcBef>
                <a:spcPts val="1200"/>
              </a:spcBef>
            </a:pPr>
            <a:r>
              <a:rPr lang="fr-FR" sz="2200"/>
              <a:t>L’identification des structures de conservation </a:t>
            </a:r>
            <a:r>
              <a:rPr lang="fr-FR" sz="2200" b="1">
                <a:solidFill>
                  <a:srgbClr val="F79646"/>
                </a:solidFill>
              </a:rPr>
              <a:t>Norme ISIL ISO15511</a:t>
            </a:r>
          </a:p>
          <a:p>
            <a:pPr marL="342900" lvl="1" indent="0">
              <a:spcBef>
                <a:spcPts val="600"/>
              </a:spcBef>
              <a:buNone/>
            </a:pPr>
            <a:r>
              <a:rPr lang="fr-FR" sz="2200">
                <a:solidFill>
                  <a:srgbClr val="C00000"/>
                </a:solidFill>
                <a:sym typeface="Wingdings" panose="05000000000000000000" pitchFamily="2" charset="2"/>
              </a:rPr>
              <a:t> RCR pour la France précédé du code pays FR-</a:t>
            </a:r>
            <a:endParaRPr lang="fr-FR" sz="2200">
              <a:solidFill>
                <a:srgbClr val="C00000"/>
              </a:solidFill>
            </a:endParaRPr>
          </a:p>
          <a:p>
            <a:pPr lvl="1">
              <a:spcBef>
                <a:spcPts val="1200"/>
              </a:spcBef>
            </a:pPr>
            <a:endParaRPr lang="fr-FR">
              <a:solidFill>
                <a:srgbClr val="C00000"/>
              </a:solidFill>
            </a:endParaRPr>
          </a:p>
          <a:p>
            <a:pPr lvl="1"/>
            <a:endParaRPr lang="fr-FR"/>
          </a:p>
          <a:p>
            <a:endParaRPr lang="fr-FR"/>
          </a:p>
        </p:txBody>
      </p:sp>
      <p:sp>
        <p:nvSpPr>
          <p:cNvPr id="4" name="Shape 549"/>
          <p:cNvSpPr>
            <a:spLocks noGrp="1"/>
          </p:cNvSpPr>
          <p:nvPr>
            <p:ph type="title"/>
          </p:nvPr>
        </p:nvSpPr>
        <p:spPr/>
        <p:txBody>
          <a:bodyPr/>
          <a:lstStyle/>
          <a:p>
            <a:pPr lvl="0"/>
            <a:r>
              <a:rPr lang="fr-FR"/>
              <a:t>Les différents types de référentiels dans Calames : normes ISO</a:t>
            </a:r>
          </a:p>
        </p:txBody>
      </p:sp>
      <p:sp>
        <p:nvSpPr>
          <p:cNvPr id="2" name="Espace réservé du numéro de diapositive 2">
            <a:extLst>
              <a:ext uri="{FF2B5EF4-FFF2-40B4-BE49-F238E27FC236}">
                <a16:creationId xmlns:a16="http://schemas.microsoft.com/office/drawing/2014/main" id="{F4659E1C-0CDE-3B8A-8CA0-9E4FA1E48CC5}"/>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61</a:t>
            </a:fld>
            <a:endParaRPr lang="fr-FR"/>
          </a:p>
        </p:txBody>
      </p:sp>
      <p:pic>
        <p:nvPicPr>
          <p:cNvPr id="6" name="Image 5">
            <a:extLst>
              <a:ext uri="{FF2B5EF4-FFF2-40B4-BE49-F238E27FC236}">
                <a16:creationId xmlns:a16="http://schemas.microsoft.com/office/drawing/2014/main" id="{770B850B-3DDC-9203-3F2C-B8E4A784125B}"/>
              </a:ext>
            </a:extLst>
          </p:cNvPr>
          <p:cNvPicPr>
            <a:picLocks noChangeAspect="1"/>
          </p:cNvPicPr>
          <p:nvPr/>
        </p:nvPicPr>
        <p:blipFill rotWithShape="1">
          <a:blip r:embed="rId3"/>
          <a:srcRect l="20482" t="1930" b="24972"/>
          <a:stretch/>
        </p:blipFill>
        <p:spPr>
          <a:xfrm>
            <a:off x="6303973" y="5043219"/>
            <a:ext cx="2500042" cy="1814781"/>
          </a:xfrm>
          <a:prstGeom prst="rect">
            <a:avLst/>
          </a:prstGeom>
          <a:effectLst>
            <a:outerShdw blurRad="50800" dist="38100" dir="13500000" algn="br" rotWithShape="0">
              <a:prstClr val="black">
                <a:alpha val="40000"/>
              </a:prstClr>
            </a:outerShdw>
          </a:effectLst>
        </p:spPr>
      </p:pic>
      <p:sp>
        <p:nvSpPr>
          <p:cNvPr id="7" name="Shape 550">
            <a:extLst>
              <a:ext uri="{FF2B5EF4-FFF2-40B4-BE49-F238E27FC236}">
                <a16:creationId xmlns:a16="http://schemas.microsoft.com/office/drawing/2014/main" id="{637F4285-96F8-E064-E4C2-1E0DFE9B1DB4}"/>
              </a:ext>
            </a:extLst>
          </p:cNvPr>
          <p:cNvSpPr txBox="1">
            <a:spLocks/>
          </p:cNvSpPr>
          <p:nvPr/>
        </p:nvSpPr>
        <p:spPr bwMode="auto">
          <a:xfrm>
            <a:off x="234582" y="5536303"/>
            <a:ext cx="5791201" cy="1316590"/>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fr-FR"/>
              <a:t>Lors d’une création ex nihilo dans Calames</a:t>
            </a:r>
          </a:p>
          <a:p>
            <a:pPr lvl="1"/>
            <a:r>
              <a:rPr lang="fr-FR" sz="2200"/>
              <a:t>Les valeurs d’attribut de &lt;</a:t>
            </a:r>
            <a:r>
              <a:rPr lang="fr-FR" sz="2200" err="1"/>
              <a:t>eadheader</a:t>
            </a:r>
            <a:r>
              <a:rPr lang="fr-FR" sz="2200"/>
              <a:t>&gt; sont directement renseignées</a:t>
            </a:r>
          </a:p>
          <a:p>
            <a:endParaRPr lang="fr-FR"/>
          </a:p>
        </p:txBody>
      </p:sp>
      <p:grpSp>
        <p:nvGrpSpPr>
          <p:cNvPr id="8" name="Groupe 7">
            <a:extLst>
              <a:ext uri="{FF2B5EF4-FFF2-40B4-BE49-F238E27FC236}">
                <a16:creationId xmlns:a16="http://schemas.microsoft.com/office/drawing/2014/main" id="{59740864-27EC-1629-0AE3-976AEB392391}"/>
              </a:ext>
            </a:extLst>
          </p:cNvPr>
          <p:cNvGrpSpPr/>
          <p:nvPr/>
        </p:nvGrpSpPr>
        <p:grpSpPr>
          <a:xfrm>
            <a:off x="447099" y="3998349"/>
            <a:ext cx="8249801" cy="457264"/>
            <a:chOff x="412550" y="3574179"/>
            <a:chExt cx="8249801" cy="457264"/>
          </a:xfrm>
        </p:grpSpPr>
        <p:pic>
          <p:nvPicPr>
            <p:cNvPr id="12" name="Image 11">
              <a:extLst>
                <a:ext uri="{FF2B5EF4-FFF2-40B4-BE49-F238E27FC236}">
                  <a16:creationId xmlns:a16="http://schemas.microsoft.com/office/drawing/2014/main" id="{D2331C9D-035E-CAFE-EC6A-2FD6CE33DDF1}"/>
                </a:ext>
              </a:extLst>
            </p:cNvPr>
            <p:cNvPicPr>
              <a:picLocks noChangeAspect="1"/>
            </p:cNvPicPr>
            <p:nvPr/>
          </p:nvPicPr>
          <p:blipFill>
            <a:blip r:embed="rId4"/>
            <a:stretch>
              <a:fillRect/>
            </a:stretch>
          </p:blipFill>
          <p:spPr>
            <a:xfrm>
              <a:off x="412550" y="3574179"/>
              <a:ext cx="8249801" cy="457264"/>
            </a:xfrm>
            <a:prstGeom prst="rect">
              <a:avLst/>
            </a:prstGeom>
            <a:effectLst>
              <a:outerShdw blurRad="50800" dist="38100" dir="13500000" algn="br" rotWithShape="0">
                <a:prstClr val="black">
                  <a:alpha val="40000"/>
                </a:prstClr>
              </a:outerShdw>
            </a:effectLst>
          </p:spPr>
        </p:pic>
        <p:grpSp>
          <p:nvGrpSpPr>
            <p:cNvPr id="3" name="Groupe 2">
              <a:extLst>
                <a:ext uri="{FF2B5EF4-FFF2-40B4-BE49-F238E27FC236}">
                  <a16:creationId xmlns:a16="http://schemas.microsoft.com/office/drawing/2014/main" id="{2E86A71A-75DD-65F3-22A4-2743B722C965}"/>
                </a:ext>
              </a:extLst>
            </p:cNvPr>
            <p:cNvGrpSpPr/>
            <p:nvPr/>
          </p:nvGrpSpPr>
          <p:grpSpPr>
            <a:xfrm>
              <a:off x="1337409" y="3574179"/>
              <a:ext cx="4239526" cy="255437"/>
              <a:chOff x="1337409" y="3574179"/>
              <a:chExt cx="4239526" cy="255437"/>
            </a:xfrm>
          </p:grpSpPr>
          <p:sp>
            <p:nvSpPr>
              <p:cNvPr id="13" name="Rectangle : coins arrondis 12">
                <a:extLst>
                  <a:ext uri="{FF2B5EF4-FFF2-40B4-BE49-F238E27FC236}">
                    <a16:creationId xmlns:a16="http://schemas.microsoft.com/office/drawing/2014/main" id="{98F9841B-1063-3FB7-913A-E7AFF8EBE5CB}"/>
                  </a:ext>
                </a:extLst>
              </p:cNvPr>
              <p:cNvSpPr/>
              <p:nvPr/>
            </p:nvSpPr>
            <p:spPr bwMode="auto">
              <a:xfrm>
                <a:off x="1337409" y="3574179"/>
                <a:ext cx="781102" cy="255437"/>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A14E5136-DA37-FAC9-F8C0-EEAAB95524A2}"/>
                  </a:ext>
                </a:extLst>
              </p:cNvPr>
              <p:cNvSpPr/>
              <p:nvPr/>
            </p:nvSpPr>
            <p:spPr bwMode="auto">
              <a:xfrm>
                <a:off x="2138711" y="3588837"/>
                <a:ext cx="1844813" cy="240779"/>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D8E6F20A-556C-31EB-46F1-9520402692B4}"/>
                  </a:ext>
                </a:extLst>
              </p:cNvPr>
              <p:cNvSpPr/>
              <p:nvPr/>
            </p:nvSpPr>
            <p:spPr bwMode="auto">
              <a:xfrm>
                <a:off x="4003724" y="3588837"/>
                <a:ext cx="1573211" cy="240779"/>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spTree>
    <p:extLst>
      <p:ext uri="{BB962C8B-B14F-4D97-AF65-F5344CB8AC3E}">
        <p14:creationId xmlns:p14="http://schemas.microsoft.com/office/powerpoint/2010/main" val="1153757443"/>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550"/>
          <p:cNvSpPr>
            <a:spLocks noGrp="1"/>
          </p:cNvSpPr>
          <p:nvPr>
            <p:ph type="body" idx="1"/>
          </p:nvPr>
        </p:nvSpPr>
        <p:spPr/>
        <p:txBody>
          <a:bodyPr>
            <a:normAutofit fontScale="92500" lnSpcReduction="20000"/>
          </a:bodyPr>
          <a:lstStyle/>
          <a:p>
            <a:pPr lvl="0"/>
            <a:r>
              <a:rPr lang="fr-FR"/>
              <a:t>Les </a:t>
            </a:r>
            <a:r>
              <a:rPr lang="fr-FR">
                <a:solidFill>
                  <a:srgbClr val="C00000"/>
                </a:solidFill>
              </a:rPr>
              <a:t>listes de valeurs fermées </a:t>
            </a:r>
            <a:r>
              <a:rPr lang="fr-FR"/>
              <a:t>définies par les Bonnes pratiques ou par le GT Calames</a:t>
            </a:r>
          </a:p>
          <a:p>
            <a:pPr lvl="1"/>
            <a:r>
              <a:rPr lang="fr-FR"/>
              <a:t>valeurs d’attribut </a:t>
            </a:r>
            <a:r>
              <a:rPr lang="fr-FR" err="1"/>
              <a:t>role</a:t>
            </a:r>
            <a:r>
              <a:rPr lang="fr-FR"/>
              <a:t>, type, normal,… </a:t>
            </a:r>
            <a:r>
              <a:rPr lang="fr-FR" sz="1700">
                <a:solidFill>
                  <a:schemeClr val="tx2"/>
                </a:solidFill>
              </a:rPr>
              <a:t>(cf. </a:t>
            </a:r>
            <a:r>
              <a:rPr lang="fr-FR" sz="1700">
                <a:solidFill>
                  <a:schemeClr val="tx2"/>
                </a:solidFill>
                <a:hlinkClick r:id="rId3">
                  <a:extLst>
                    <a:ext uri="{A12FA001-AC4F-418D-AE19-62706E023703}">
                      <ahyp:hlinkClr xmlns:ahyp="http://schemas.microsoft.com/office/drawing/2018/hyperlinkcolor" val="tx"/>
                    </a:ext>
                  </a:extLst>
                </a:hlinkClick>
              </a:rPr>
              <a:t>annexe 2 du manuel de catalogage Calame</a:t>
            </a:r>
            <a:r>
              <a:rPr lang="fr-FR" sz="1700">
                <a:solidFill>
                  <a:schemeClr val="tx2"/>
                </a:solidFill>
              </a:rPr>
              <a:t>s)</a:t>
            </a:r>
            <a:endParaRPr lang="fr-FR">
              <a:solidFill>
                <a:schemeClr val="tx2"/>
              </a:solidFill>
            </a:endParaRPr>
          </a:p>
          <a:p>
            <a:pPr marL="685800" lvl="2" indent="0">
              <a:buNone/>
            </a:pPr>
            <a:endParaRPr lang="fr-FR"/>
          </a:p>
          <a:p>
            <a:r>
              <a:rPr lang="fr-FR" i="1"/>
              <a:t>Exemple 1 : valeur de l’attribut @level, </a:t>
            </a:r>
            <a:r>
              <a:rPr lang="fr-FR"/>
              <a:t>unique cas où la DTD comprend une liste fermée</a:t>
            </a:r>
          </a:p>
          <a:p>
            <a:pPr lvl="1">
              <a:buFont typeface="Arial" panose="020B0604020202020204" pitchFamily="34" charset="0"/>
              <a:buChar char="•"/>
            </a:pPr>
            <a:r>
              <a:rPr lang="en-US" sz="1700" b="1"/>
              <a:t>fonds</a:t>
            </a:r>
          </a:p>
          <a:p>
            <a:pPr lvl="1">
              <a:buFont typeface="Arial" panose="020B0604020202020204" pitchFamily="34" charset="0"/>
              <a:buChar char="•"/>
            </a:pPr>
            <a:r>
              <a:rPr lang="en-US" sz="1700" err="1"/>
              <a:t>subfonds</a:t>
            </a:r>
            <a:r>
              <a:rPr lang="en-US" sz="1700">
                <a:sym typeface="Wingdings" panose="05000000000000000000" pitchFamily="2" charset="2"/>
              </a:rPr>
              <a:t> 		 </a:t>
            </a:r>
            <a:r>
              <a:rPr lang="en-US" sz="1700" err="1">
                <a:sym typeface="Wingdings" panose="05000000000000000000" pitchFamily="2" charset="2"/>
              </a:rPr>
              <a:t>interdit</a:t>
            </a:r>
            <a:r>
              <a:rPr lang="en-US" sz="1700">
                <a:sym typeface="Wingdings" panose="05000000000000000000" pitchFamily="2" charset="2"/>
              </a:rPr>
              <a:t> par les BP </a:t>
            </a:r>
            <a:r>
              <a:rPr lang="en-US" sz="1700" err="1">
                <a:sym typeface="Wingdings" panose="05000000000000000000" pitchFamily="2" charset="2"/>
              </a:rPr>
              <a:t>en</a:t>
            </a:r>
            <a:r>
              <a:rPr lang="en-US" sz="1700">
                <a:sym typeface="Wingdings" panose="05000000000000000000" pitchFamily="2" charset="2"/>
              </a:rPr>
              <a:t> </a:t>
            </a:r>
            <a:r>
              <a:rPr lang="en-US" sz="1700" err="1">
                <a:sym typeface="Wingdings" panose="05000000000000000000" pitchFamily="2" charset="2"/>
              </a:rPr>
              <a:t>bibliothèques</a:t>
            </a:r>
            <a:endParaRPr lang="en-US" sz="1700"/>
          </a:p>
          <a:p>
            <a:pPr lvl="1">
              <a:buFont typeface="Arial" panose="020B0604020202020204" pitchFamily="34" charset="0"/>
              <a:buChar char="•"/>
            </a:pPr>
            <a:r>
              <a:rPr lang="en-US" sz="1700" b="1"/>
              <a:t>collection</a:t>
            </a:r>
          </a:p>
          <a:p>
            <a:pPr lvl="1">
              <a:buFont typeface="Arial" panose="020B0604020202020204" pitchFamily="34" charset="0"/>
              <a:buChar char="•"/>
            </a:pPr>
            <a:r>
              <a:rPr lang="en-US" sz="1700" b="1"/>
              <a:t>series</a:t>
            </a:r>
          </a:p>
          <a:p>
            <a:pPr lvl="1">
              <a:buFont typeface="Arial" panose="020B0604020202020204" pitchFamily="34" charset="0"/>
              <a:buChar char="•"/>
            </a:pPr>
            <a:r>
              <a:rPr lang="en-US" sz="1700"/>
              <a:t>subseries		</a:t>
            </a:r>
            <a:r>
              <a:rPr lang="en-US" sz="1700">
                <a:sym typeface="Wingdings" panose="05000000000000000000" pitchFamily="2" charset="2"/>
              </a:rPr>
              <a:t> </a:t>
            </a:r>
            <a:r>
              <a:rPr lang="en-US" sz="1700" err="1">
                <a:sym typeface="Wingdings" panose="05000000000000000000" pitchFamily="2" charset="2"/>
              </a:rPr>
              <a:t>interdit</a:t>
            </a:r>
            <a:r>
              <a:rPr lang="en-US" sz="1700">
                <a:sym typeface="Wingdings" panose="05000000000000000000" pitchFamily="2" charset="2"/>
              </a:rPr>
              <a:t> par les BP </a:t>
            </a:r>
            <a:r>
              <a:rPr lang="en-US" sz="1700" err="1">
                <a:sym typeface="Wingdings" panose="05000000000000000000" pitchFamily="2" charset="2"/>
              </a:rPr>
              <a:t>en</a:t>
            </a:r>
            <a:r>
              <a:rPr lang="en-US" sz="1700">
                <a:sym typeface="Wingdings" panose="05000000000000000000" pitchFamily="2" charset="2"/>
              </a:rPr>
              <a:t> </a:t>
            </a:r>
            <a:r>
              <a:rPr lang="en-US" sz="1700" err="1">
                <a:sym typeface="Wingdings" panose="05000000000000000000" pitchFamily="2" charset="2"/>
              </a:rPr>
              <a:t>bibliothèques</a:t>
            </a:r>
            <a:endParaRPr lang="en-US" sz="1700">
              <a:sym typeface="Wingdings" panose="05000000000000000000" pitchFamily="2" charset="2"/>
            </a:endParaRPr>
          </a:p>
          <a:p>
            <a:pPr lvl="1">
              <a:buFont typeface="Arial" panose="020B0604020202020204" pitchFamily="34" charset="0"/>
              <a:buChar char="•"/>
            </a:pPr>
            <a:r>
              <a:rPr lang="en-US" sz="1700" b="1"/>
              <a:t>file</a:t>
            </a:r>
          </a:p>
          <a:p>
            <a:pPr lvl="1">
              <a:buFont typeface="Arial" panose="020B0604020202020204" pitchFamily="34" charset="0"/>
              <a:buChar char="•"/>
            </a:pPr>
            <a:r>
              <a:rPr lang="en-US" sz="1700" b="1" err="1"/>
              <a:t>recordgrp</a:t>
            </a:r>
            <a:r>
              <a:rPr lang="en-US" sz="1700"/>
              <a:t>												</a:t>
            </a:r>
            <a:r>
              <a:rPr lang="en-US" sz="1700" b="1">
                <a:solidFill>
                  <a:srgbClr val="EC6839"/>
                </a:solidFill>
                <a:sym typeface="Wingdings" panose="05000000000000000000" pitchFamily="2" charset="2"/>
              </a:rPr>
              <a:t></a:t>
            </a:r>
            <a:r>
              <a:rPr lang="en-US" sz="1700">
                <a:sym typeface="Wingdings" panose="05000000000000000000" pitchFamily="2" charset="2"/>
              </a:rPr>
              <a:t> </a:t>
            </a:r>
            <a:r>
              <a:rPr lang="en-US" sz="1700">
                <a:solidFill>
                  <a:srgbClr val="F79646"/>
                </a:solidFill>
              </a:rPr>
              <a:t>usage </a:t>
            </a:r>
            <a:r>
              <a:rPr lang="en-US" sz="1700" err="1">
                <a:solidFill>
                  <a:srgbClr val="F79646"/>
                </a:solidFill>
              </a:rPr>
              <a:t>spécifique</a:t>
            </a:r>
            <a:r>
              <a:rPr lang="en-US" sz="1700">
                <a:solidFill>
                  <a:srgbClr val="F79646"/>
                </a:solidFill>
              </a:rPr>
              <a:t> </a:t>
            </a:r>
            <a:r>
              <a:rPr lang="en-US" sz="1700" err="1">
                <a:solidFill>
                  <a:srgbClr val="F79646"/>
                </a:solidFill>
              </a:rPr>
              <a:t>Calames</a:t>
            </a:r>
            <a:r>
              <a:rPr lang="en-US" sz="1700">
                <a:solidFill>
                  <a:srgbClr val="F79646"/>
                </a:solidFill>
              </a:rPr>
              <a:t> </a:t>
            </a:r>
            <a:r>
              <a:rPr lang="en-US" sz="1700" err="1">
                <a:solidFill>
                  <a:srgbClr val="F79646"/>
                </a:solidFill>
              </a:rPr>
              <a:t>quand</a:t>
            </a:r>
            <a:r>
              <a:rPr lang="en-US" sz="1700">
                <a:solidFill>
                  <a:srgbClr val="F79646"/>
                </a:solidFill>
              </a:rPr>
              <a:t> 															englobe collection et fonds </a:t>
            </a:r>
          </a:p>
          <a:p>
            <a:pPr marL="342900" lvl="1" indent="0">
              <a:buNone/>
            </a:pPr>
            <a:endParaRPr lang="en-US" sz="1700"/>
          </a:p>
          <a:p>
            <a:pPr lvl="1">
              <a:buFont typeface="Arial" panose="020B0604020202020204" pitchFamily="34" charset="0"/>
              <a:buChar char="•"/>
            </a:pPr>
            <a:r>
              <a:rPr lang="en-US" sz="1700" err="1"/>
              <a:t>subgrp</a:t>
            </a:r>
            <a:r>
              <a:rPr lang="en-US" sz="1700"/>
              <a:t>	</a:t>
            </a:r>
            <a:r>
              <a:rPr lang="en-US" sz="1700">
                <a:sym typeface="Wingdings" panose="05000000000000000000" pitchFamily="2" charset="2"/>
              </a:rPr>
              <a:t> 	 </a:t>
            </a:r>
            <a:r>
              <a:rPr lang="en-US" sz="1700" err="1">
                <a:sym typeface="Wingdings" panose="05000000000000000000" pitchFamily="2" charset="2"/>
              </a:rPr>
              <a:t>interdit</a:t>
            </a:r>
            <a:r>
              <a:rPr lang="en-US" sz="1700">
                <a:sym typeface="Wingdings" panose="05000000000000000000" pitchFamily="2" charset="2"/>
              </a:rPr>
              <a:t> par les BP </a:t>
            </a:r>
            <a:r>
              <a:rPr lang="en-US" sz="1700" err="1">
                <a:sym typeface="Wingdings" panose="05000000000000000000" pitchFamily="2" charset="2"/>
              </a:rPr>
              <a:t>en</a:t>
            </a:r>
            <a:r>
              <a:rPr lang="en-US" sz="1700">
                <a:sym typeface="Wingdings" panose="05000000000000000000" pitchFamily="2" charset="2"/>
              </a:rPr>
              <a:t> </a:t>
            </a:r>
            <a:r>
              <a:rPr lang="en-US" sz="1700" err="1">
                <a:sym typeface="Wingdings" panose="05000000000000000000" pitchFamily="2" charset="2"/>
              </a:rPr>
              <a:t>bibliothèques</a:t>
            </a:r>
            <a:endParaRPr lang="en-US" sz="1700"/>
          </a:p>
          <a:p>
            <a:pPr lvl="1">
              <a:buFont typeface="Arial" panose="020B0604020202020204" pitchFamily="34" charset="0"/>
              <a:buChar char="•"/>
            </a:pPr>
            <a:r>
              <a:rPr lang="en-US" sz="1700" b="1"/>
              <a:t>Item	</a:t>
            </a:r>
          </a:p>
          <a:p>
            <a:pPr lvl="1">
              <a:buFont typeface="Arial" panose="020B0604020202020204" pitchFamily="34" charset="0"/>
              <a:buChar char="•"/>
            </a:pPr>
            <a:r>
              <a:rPr lang="en-US" sz="1700" b="1" err="1"/>
              <a:t>otherlevel</a:t>
            </a:r>
            <a:r>
              <a:rPr lang="en-US" sz="1700"/>
              <a:t>		</a:t>
            </a:r>
            <a:r>
              <a:rPr lang="en-US" sz="1700">
                <a:sym typeface="Wingdings" panose="05000000000000000000" pitchFamily="2" charset="2"/>
              </a:rPr>
              <a:t> </a:t>
            </a:r>
            <a:r>
              <a:rPr lang="en-US" sz="1700" err="1">
                <a:sym typeface="Wingdings" panose="05000000000000000000" pitchFamily="2" charset="2"/>
              </a:rPr>
              <a:t>liste</a:t>
            </a:r>
            <a:r>
              <a:rPr lang="en-US" sz="1700">
                <a:sym typeface="Wingdings" panose="05000000000000000000" pitchFamily="2" charset="2"/>
              </a:rPr>
              <a:t> </a:t>
            </a:r>
            <a:r>
              <a:rPr lang="en-US" sz="1700" err="1">
                <a:sym typeface="Wingdings" panose="05000000000000000000" pitchFamily="2" charset="2"/>
              </a:rPr>
              <a:t>conseillée</a:t>
            </a:r>
            <a:r>
              <a:rPr lang="en-US" sz="1700">
                <a:sym typeface="Wingdings" panose="05000000000000000000" pitchFamily="2" charset="2"/>
              </a:rPr>
              <a:t> par les BP </a:t>
            </a:r>
            <a:r>
              <a:rPr lang="en-US" sz="1700" err="1">
                <a:sym typeface="Wingdings" panose="05000000000000000000" pitchFamily="2" charset="2"/>
              </a:rPr>
              <a:t>en</a:t>
            </a:r>
            <a:r>
              <a:rPr lang="en-US" sz="1700">
                <a:sym typeface="Wingdings" panose="05000000000000000000" pitchFamily="2" charset="2"/>
              </a:rPr>
              <a:t> </a:t>
            </a:r>
            <a:r>
              <a:rPr lang="en-US" sz="1700" err="1">
                <a:sym typeface="Wingdings" panose="05000000000000000000" pitchFamily="2" charset="2"/>
              </a:rPr>
              <a:t>bibliothèques</a:t>
            </a:r>
            <a:r>
              <a:rPr lang="en-US" sz="1700">
                <a:sym typeface="Wingdings" panose="05000000000000000000" pitchFamily="2" charset="2"/>
              </a:rPr>
              <a:t> pour </a:t>
            </a:r>
            <a:r>
              <a:rPr lang="en-US" sz="1700" err="1">
                <a:sym typeface="Wingdings" panose="05000000000000000000" pitchFamily="2" charset="2"/>
              </a:rPr>
              <a:t>l'attribut</a:t>
            </a:r>
            <a:r>
              <a:rPr lang="en-US" sz="1700">
                <a:sym typeface="Wingdings" panose="05000000000000000000" pitchFamily="2" charset="2"/>
              </a:rPr>
              <a:t> @otherlevel </a:t>
            </a:r>
            <a:endParaRPr lang="en-US" sz="1700"/>
          </a:p>
          <a:p>
            <a:pPr lvl="1">
              <a:buFont typeface="Arial" panose="020B0604020202020204" pitchFamily="34" charset="0"/>
              <a:buChar char="•"/>
            </a:pPr>
            <a:r>
              <a:rPr lang="en-US" sz="1700"/>
              <a:t>class 			</a:t>
            </a:r>
            <a:r>
              <a:rPr lang="en-US" sz="1700">
                <a:sym typeface="Wingdings" panose="05000000000000000000" pitchFamily="2" charset="2"/>
              </a:rPr>
              <a:t> </a:t>
            </a:r>
            <a:r>
              <a:rPr lang="en-US" sz="1700" err="1">
                <a:sym typeface="Wingdings" panose="05000000000000000000" pitchFamily="2" charset="2"/>
              </a:rPr>
              <a:t>interdit</a:t>
            </a:r>
            <a:r>
              <a:rPr lang="en-US" sz="1700">
                <a:sym typeface="Wingdings" panose="05000000000000000000" pitchFamily="2" charset="2"/>
              </a:rPr>
              <a:t> par les BP </a:t>
            </a:r>
            <a:r>
              <a:rPr lang="en-US" sz="1700" err="1">
                <a:sym typeface="Wingdings" panose="05000000000000000000" pitchFamily="2" charset="2"/>
              </a:rPr>
              <a:t>en</a:t>
            </a:r>
            <a:r>
              <a:rPr lang="en-US" sz="1700">
                <a:sym typeface="Wingdings" panose="05000000000000000000" pitchFamily="2" charset="2"/>
              </a:rPr>
              <a:t> </a:t>
            </a:r>
            <a:r>
              <a:rPr lang="en-US" sz="1700" err="1">
                <a:sym typeface="Wingdings" panose="05000000000000000000" pitchFamily="2" charset="2"/>
              </a:rPr>
              <a:t>bibliothèques</a:t>
            </a:r>
            <a:endParaRPr lang="en-US" sz="1700"/>
          </a:p>
        </p:txBody>
      </p:sp>
      <p:sp>
        <p:nvSpPr>
          <p:cNvPr id="4" name="Shape 549"/>
          <p:cNvSpPr>
            <a:spLocks noGrp="1"/>
          </p:cNvSpPr>
          <p:nvPr>
            <p:ph type="title"/>
          </p:nvPr>
        </p:nvSpPr>
        <p:spPr>
          <a:xfrm>
            <a:off x="261257" y="180341"/>
            <a:ext cx="7739744" cy="527538"/>
          </a:xfrm>
        </p:spPr>
        <p:txBody>
          <a:bodyPr>
            <a:noAutofit/>
          </a:bodyPr>
          <a:lstStyle/>
          <a:p>
            <a:pPr lvl="0"/>
            <a:r>
              <a:rPr lang="fr-FR"/>
              <a:t>Les différents types de référentiels dans Calames : listes fermées (1) </a:t>
            </a:r>
          </a:p>
        </p:txBody>
      </p:sp>
      <p:sp>
        <p:nvSpPr>
          <p:cNvPr id="2" name="Espace réservé du numéro de diapositive 2">
            <a:extLst>
              <a:ext uri="{FF2B5EF4-FFF2-40B4-BE49-F238E27FC236}">
                <a16:creationId xmlns:a16="http://schemas.microsoft.com/office/drawing/2014/main" id="{F4659E1C-0CDE-3B8A-8CA0-9E4FA1E48CC5}"/>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62</a:t>
            </a:fld>
            <a:endParaRPr lang="fr-FR"/>
          </a:p>
        </p:txBody>
      </p:sp>
    </p:spTree>
    <p:extLst>
      <p:ext uri="{BB962C8B-B14F-4D97-AF65-F5344CB8AC3E}">
        <p14:creationId xmlns:p14="http://schemas.microsoft.com/office/powerpoint/2010/main" val="804950213"/>
      </p:ext>
    </p:extLst>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550"/>
          <p:cNvSpPr>
            <a:spLocks noGrp="1"/>
          </p:cNvSpPr>
          <p:nvPr>
            <p:ph type="body" idx="1"/>
          </p:nvPr>
        </p:nvSpPr>
        <p:spPr>
          <a:xfrm>
            <a:off x="457200" y="990735"/>
            <a:ext cx="5541666" cy="4907647"/>
          </a:xfrm>
        </p:spPr>
        <p:txBody>
          <a:bodyPr>
            <a:normAutofit/>
          </a:bodyPr>
          <a:lstStyle/>
          <a:p>
            <a:r>
              <a:rPr lang="fr-FR" i="1"/>
              <a:t>Exemple 2 : </a:t>
            </a:r>
            <a:r>
              <a:rPr lang="fr-FR"/>
              <a:t>&lt;</a:t>
            </a:r>
            <a:r>
              <a:rPr lang="fr-FR" err="1"/>
              <a:t>genreform</a:t>
            </a:r>
            <a:r>
              <a:rPr lang="fr-FR"/>
              <a:t>&gt;</a:t>
            </a:r>
          </a:p>
          <a:p>
            <a:pPr marL="0" indent="0">
              <a:buNone/>
            </a:pPr>
            <a:endParaRPr lang="fr-FR"/>
          </a:p>
          <a:p>
            <a:pPr lvl="1"/>
            <a:r>
              <a:rPr lang="fr-FR" sz="2200"/>
              <a:t>Attribut </a:t>
            </a:r>
            <a:r>
              <a:rPr lang="fr-FR" sz="2200">
                <a:solidFill>
                  <a:srgbClr val="F79646"/>
                </a:solidFill>
              </a:rPr>
              <a:t>@type </a:t>
            </a:r>
            <a:r>
              <a:rPr lang="fr-FR" sz="2200"/>
              <a:t>: liste de 3 valeurs définies par les Bonnes pratiques EAD en bibliothèque</a:t>
            </a:r>
          </a:p>
          <a:p>
            <a:pPr lvl="2"/>
            <a:r>
              <a:rPr lang="fr-FR" sz="2000"/>
              <a:t>Type de document</a:t>
            </a:r>
          </a:p>
          <a:p>
            <a:pPr lvl="2"/>
            <a:r>
              <a:rPr lang="fr-FR" sz="2000"/>
              <a:t>Technique</a:t>
            </a:r>
          </a:p>
          <a:p>
            <a:pPr lvl="2"/>
            <a:r>
              <a:rPr lang="fr-FR" sz="2000"/>
              <a:t>Genre, forme et fonction </a:t>
            </a:r>
          </a:p>
          <a:p>
            <a:pPr lvl="2"/>
            <a:endParaRPr lang="fr-FR" sz="2000"/>
          </a:p>
          <a:p>
            <a:pPr lvl="1"/>
            <a:r>
              <a:rPr lang="fr-FR" sz="2200"/>
              <a:t>Attribut </a:t>
            </a:r>
            <a:r>
              <a:rPr lang="fr-FR" sz="2200">
                <a:solidFill>
                  <a:srgbClr val="F79646"/>
                </a:solidFill>
              </a:rPr>
              <a:t>@normal </a:t>
            </a:r>
            <a:r>
              <a:rPr lang="fr-FR" sz="2200"/>
              <a:t>: pour chaque valeur de </a:t>
            </a:r>
            <a:r>
              <a:rPr lang="fr-FR" sz="2200">
                <a:solidFill>
                  <a:srgbClr val="F79646"/>
                </a:solidFill>
              </a:rPr>
              <a:t>@type </a:t>
            </a:r>
            <a:r>
              <a:rPr lang="fr-FR" sz="2200"/>
              <a:t>: une liste définie par le GT Calames</a:t>
            </a:r>
          </a:p>
          <a:p>
            <a:pPr lvl="1"/>
            <a:endParaRPr lang="fr-FR"/>
          </a:p>
        </p:txBody>
      </p:sp>
      <p:sp>
        <p:nvSpPr>
          <p:cNvPr id="4" name="Shape 549"/>
          <p:cNvSpPr>
            <a:spLocks noGrp="1"/>
          </p:cNvSpPr>
          <p:nvPr>
            <p:ph type="title"/>
          </p:nvPr>
        </p:nvSpPr>
        <p:spPr>
          <a:xfrm>
            <a:off x="119743" y="180341"/>
            <a:ext cx="7881258" cy="527538"/>
          </a:xfrm>
        </p:spPr>
        <p:txBody>
          <a:bodyPr>
            <a:noAutofit/>
          </a:bodyPr>
          <a:lstStyle/>
          <a:p>
            <a:pPr lvl="0"/>
            <a:r>
              <a:rPr lang="fr-FR"/>
              <a:t>Les différents types de référentiels dans Calames : listes fermées (2)</a:t>
            </a:r>
          </a:p>
        </p:txBody>
      </p:sp>
      <p:sp>
        <p:nvSpPr>
          <p:cNvPr id="2" name="Espace réservé du numéro de diapositive 2">
            <a:extLst>
              <a:ext uri="{FF2B5EF4-FFF2-40B4-BE49-F238E27FC236}">
                <a16:creationId xmlns:a16="http://schemas.microsoft.com/office/drawing/2014/main" id="{F4659E1C-0CDE-3B8A-8CA0-9E4FA1E48CC5}"/>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63</a:t>
            </a:fld>
            <a:endParaRPr lang="fr-FR"/>
          </a:p>
        </p:txBody>
      </p:sp>
      <p:grpSp>
        <p:nvGrpSpPr>
          <p:cNvPr id="16" name="Groupe 15">
            <a:extLst>
              <a:ext uri="{FF2B5EF4-FFF2-40B4-BE49-F238E27FC236}">
                <a16:creationId xmlns:a16="http://schemas.microsoft.com/office/drawing/2014/main" id="{F2E04A99-6B0F-789D-9998-55F2B9636C8D}"/>
              </a:ext>
            </a:extLst>
          </p:cNvPr>
          <p:cNvGrpSpPr/>
          <p:nvPr/>
        </p:nvGrpSpPr>
        <p:grpSpPr>
          <a:xfrm>
            <a:off x="6231658" y="894847"/>
            <a:ext cx="2601057" cy="5681051"/>
            <a:chOff x="6221890" y="990735"/>
            <a:chExt cx="2100658" cy="5104599"/>
          </a:xfrm>
        </p:grpSpPr>
        <p:pic>
          <p:nvPicPr>
            <p:cNvPr id="10" name="Image 9">
              <a:extLst>
                <a:ext uri="{FF2B5EF4-FFF2-40B4-BE49-F238E27FC236}">
                  <a16:creationId xmlns:a16="http://schemas.microsoft.com/office/drawing/2014/main" id="{EC2D4C04-C3FA-B410-B15E-015916E05C46}"/>
                </a:ext>
              </a:extLst>
            </p:cNvPr>
            <p:cNvPicPr>
              <a:picLocks noChangeAspect="1"/>
            </p:cNvPicPr>
            <p:nvPr/>
          </p:nvPicPr>
          <p:blipFill>
            <a:blip r:embed="rId3"/>
            <a:stretch>
              <a:fillRect/>
            </a:stretch>
          </p:blipFill>
          <p:spPr>
            <a:xfrm>
              <a:off x="6221890" y="990735"/>
              <a:ext cx="2100658" cy="5104599"/>
            </a:xfrm>
            <a:prstGeom prst="rect">
              <a:avLst/>
            </a:prstGeom>
          </p:spPr>
        </p:pic>
        <p:sp>
          <p:nvSpPr>
            <p:cNvPr id="11" name="Rectangle : coins arrondis 10">
              <a:extLst>
                <a:ext uri="{FF2B5EF4-FFF2-40B4-BE49-F238E27FC236}">
                  <a16:creationId xmlns:a16="http://schemas.microsoft.com/office/drawing/2014/main" id="{6DAE6970-C3D2-DD00-9010-BE5F37A729DC}"/>
                </a:ext>
              </a:extLst>
            </p:cNvPr>
            <p:cNvSpPr/>
            <p:nvPr/>
          </p:nvSpPr>
          <p:spPr bwMode="auto">
            <a:xfrm>
              <a:off x="6988588" y="2394048"/>
              <a:ext cx="1267880" cy="1384132"/>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20E2434A-66B5-ADD2-F33C-98EFFF3A591D}"/>
                </a:ext>
              </a:extLst>
            </p:cNvPr>
            <p:cNvSpPr/>
            <p:nvPr/>
          </p:nvSpPr>
          <p:spPr bwMode="auto">
            <a:xfrm>
              <a:off x="6988588" y="3797360"/>
              <a:ext cx="1267880" cy="1958843"/>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729D8C0D-91A7-CDA2-1005-9E6399690CF5}"/>
                </a:ext>
              </a:extLst>
            </p:cNvPr>
            <p:cNvSpPr/>
            <p:nvPr/>
          </p:nvSpPr>
          <p:spPr bwMode="auto">
            <a:xfrm>
              <a:off x="6988588" y="1101797"/>
              <a:ext cx="1333960" cy="345166"/>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cxnSp>
        <p:nvCxnSpPr>
          <p:cNvPr id="3" name="Shape 111">
            <a:extLst>
              <a:ext uri="{FF2B5EF4-FFF2-40B4-BE49-F238E27FC236}">
                <a16:creationId xmlns:a16="http://schemas.microsoft.com/office/drawing/2014/main" id="{2CED9D90-AF78-20C3-7482-AD51CD550AFD}"/>
              </a:ext>
            </a:extLst>
          </p:cNvPr>
          <p:cNvCxnSpPr>
            <a:cxnSpLocks/>
          </p:cNvCxnSpPr>
          <p:nvPr/>
        </p:nvCxnSpPr>
        <p:spPr bwMode="auto">
          <a:xfrm flipV="1">
            <a:off x="2616740" y="1365813"/>
            <a:ext cx="3605150" cy="560264"/>
          </a:xfrm>
          <a:prstGeom prst="straightConnector1">
            <a:avLst/>
          </a:prstGeom>
          <a:noFill/>
          <a:ln w="25400" cap="flat" cmpd="sng">
            <a:solidFill>
              <a:srgbClr val="EC6839"/>
            </a:solidFill>
            <a:prstDash val="solid"/>
            <a:round/>
            <a:headEnd type="none" w="med" len="med"/>
            <a:tailEnd type="triangle" w="lg" len="lg"/>
          </a:ln>
        </p:spPr>
      </p:cxnSp>
      <p:cxnSp>
        <p:nvCxnSpPr>
          <p:cNvPr id="9" name="Shape 111">
            <a:extLst>
              <a:ext uri="{FF2B5EF4-FFF2-40B4-BE49-F238E27FC236}">
                <a16:creationId xmlns:a16="http://schemas.microsoft.com/office/drawing/2014/main" id="{24B7E837-0C16-9039-9FA9-424FB9BE0655}"/>
              </a:ext>
            </a:extLst>
          </p:cNvPr>
          <p:cNvCxnSpPr>
            <a:cxnSpLocks/>
          </p:cNvCxnSpPr>
          <p:nvPr/>
        </p:nvCxnSpPr>
        <p:spPr bwMode="auto">
          <a:xfrm flipV="1">
            <a:off x="2898843" y="2394048"/>
            <a:ext cx="3323047" cy="1827756"/>
          </a:xfrm>
          <a:prstGeom prst="straightConnector1">
            <a:avLst/>
          </a:prstGeom>
          <a:noFill/>
          <a:ln w="25400" cap="flat" cmpd="sng">
            <a:solidFill>
              <a:srgbClr val="EC6839"/>
            </a:solidFill>
            <a:prstDash val="solid"/>
            <a:round/>
            <a:headEnd type="none" w="med" len="med"/>
            <a:tailEnd type="triangle" w="lg" len="lg"/>
          </a:ln>
        </p:spPr>
      </p:cxnSp>
      <p:sp>
        <p:nvSpPr>
          <p:cNvPr id="6" name="Espace réservé du pied de page 3">
            <a:extLst>
              <a:ext uri="{FF2B5EF4-FFF2-40B4-BE49-F238E27FC236}">
                <a16:creationId xmlns:a16="http://schemas.microsoft.com/office/drawing/2014/main" id="{651C8F15-3A62-3DA7-96F5-1BA5D5A34AF3}"/>
              </a:ext>
            </a:extLst>
          </p:cNvPr>
          <p:cNvSpPr txBox="1">
            <a:spLocks/>
          </p:cNvSpPr>
          <p:nvPr/>
        </p:nvSpPr>
        <p:spPr bwMode="auto">
          <a:xfrm>
            <a:off x="-570618" y="5938963"/>
            <a:ext cx="7597302" cy="743586"/>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a:solidFill>
                  <a:schemeClr val="tx2"/>
                </a:solidFill>
                <a:latin typeface="Arial Narrow" panose="020B0606020202030204" pitchFamily="34" charset="0"/>
              </a:rPr>
              <a:t>Voir la Bonne pratique : </a:t>
            </a:r>
            <a:r>
              <a:rPr lang="fr-FR" sz="1050">
                <a:solidFill>
                  <a:schemeClr val="tx2"/>
                </a:solidFill>
                <a:latin typeface="Arial Narrow" panose="020B0606020202030204" pitchFamily="34" charset="0"/>
              </a:rPr>
              <a:t>https://www.ead-bibliotheque.fr/guide/indexation/genreform/ </a:t>
            </a:r>
          </a:p>
          <a:p>
            <a:pPr>
              <a:defRPr/>
            </a:pPr>
            <a:r>
              <a:rPr lang="fr-FR" sz="1050" b="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https://documentation.abes.fr/aidecalames/manuelcatalogageead/index.html#IndexationGenresCaracteristiquePhysiques</a:t>
            </a:r>
          </a:p>
          <a:p>
            <a:pPr>
              <a:defRPr/>
            </a:pPr>
            <a:r>
              <a:rPr lang="fr-FR" sz="1050" b="1">
                <a:solidFill>
                  <a:schemeClr val="tx2"/>
                </a:solidFill>
                <a:latin typeface="Arial Narrow" panose="020B0606020202030204" pitchFamily="34" charset="0"/>
              </a:rPr>
              <a:t>Voir en annexe listes des valeurs  de @normal </a:t>
            </a:r>
            <a:r>
              <a:rPr lang="fr-FR" sz="1050">
                <a:solidFill>
                  <a:schemeClr val="tx2"/>
                </a:solidFill>
                <a:latin typeface="Arial Narrow" panose="020B0606020202030204" pitchFamily="34" charset="0"/>
              </a:rPr>
              <a:t>: https://documentation.abes.fr/aidecalames/manuelcatalogageead/index.html#annexe2</a:t>
            </a:r>
            <a:endParaRPr lang="fr-FR" sz="1050">
              <a:latin typeface="Arial Narrow" panose="020B0606020202030204" pitchFamily="34" charset="0"/>
            </a:endParaRPr>
          </a:p>
        </p:txBody>
      </p:sp>
    </p:spTree>
    <p:extLst>
      <p:ext uri="{BB962C8B-B14F-4D97-AF65-F5344CB8AC3E}">
        <p14:creationId xmlns:p14="http://schemas.microsoft.com/office/powerpoint/2010/main" val="3273538986"/>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550"/>
          <p:cNvSpPr>
            <a:spLocks noGrp="1"/>
          </p:cNvSpPr>
          <p:nvPr>
            <p:ph type="body" idx="1"/>
          </p:nvPr>
        </p:nvSpPr>
        <p:spPr>
          <a:xfrm>
            <a:off x="452952" y="910050"/>
            <a:ext cx="8229600" cy="5282157"/>
          </a:xfrm>
        </p:spPr>
        <p:txBody>
          <a:bodyPr>
            <a:normAutofit/>
          </a:bodyPr>
          <a:lstStyle/>
          <a:p>
            <a:pPr lvl="0"/>
            <a:r>
              <a:rPr lang="fr-FR"/>
              <a:t>Les </a:t>
            </a:r>
            <a:r>
              <a:rPr lang="fr-FR">
                <a:solidFill>
                  <a:srgbClr val="C00000"/>
                </a:solidFill>
              </a:rPr>
              <a:t>liens aux autorités </a:t>
            </a:r>
            <a:r>
              <a:rPr lang="fr-FR"/>
              <a:t>produites par les réseaux </a:t>
            </a:r>
            <a:r>
              <a:rPr lang="fr-FR" err="1"/>
              <a:t>Abes</a:t>
            </a:r>
            <a:r>
              <a:rPr lang="fr-FR"/>
              <a:t> via l’application </a:t>
            </a:r>
            <a:r>
              <a:rPr lang="fr-FR" err="1"/>
              <a:t>IdRef</a:t>
            </a:r>
            <a:endParaRPr lang="fr-FR">
              <a:solidFill>
                <a:srgbClr val="C00000"/>
              </a:solidFill>
            </a:endParaRPr>
          </a:p>
          <a:p>
            <a:pPr lvl="1"/>
            <a:r>
              <a:rPr lang="fr-FR" sz="2200"/>
              <a:t>personnes physiques, collectivités, familles, lieux, titres uniformes</a:t>
            </a:r>
          </a:p>
          <a:p>
            <a:pPr marL="342900" lvl="1" indent="0">
              <a:buNone/>
            </a:pPr>
            <a:endParaRPr lang="fr-FR"/>
          </a:p>
          <a:p>
            <a:pPr marL="385762" indent="-342900"/>
            <a:r>
              <a:rPr lang="fr-FR"/>
              <a:t>Les </a:t>
            </a:r>
            <a:r>
              <a:rPr lang="fr-FR">
                <a:solidFill>
                  <a:srgbClr val="C00000"/>
                </a:solidFill>
              </a:rPr>
              <a:t>liens aux autorités noms communs Rameau (sujet) </a:t>
            </a:r>
            <a:r>
              <a:rPr lang="fr-FR"/>
              <a:t>produites par le Centre Rameau, présentes dans </a:t>
            </a:r>
            <a:r>
              <a:rPr lang="fr-FR" err="1"/>
              <a:t>IdRef</a:t>
            </a:r>
            <a:r>
              <a:rPr lang="fr-FR"/>
              <a:t> : </a:t>
            </a:r>
          </a:p>
          <a:p>
            <a:pPr marL="685800" lvl="1" indent="-342900"/>
            <a:r>
              <a:rPr lang="fr-FR" sz="2200"/>
              <a:t>doit couvrir aussi les besoins des archives et manuscrits</a:t>
            </a:r>
          </a:p>
          <a:p>
            <a:pPr marL="342900" lvl="1" indent="0">
              <a:buNone/>
            </a:pPr>
            <a:r>
              <a:rPr lang="fr-FR" sz="2200">
                <a:sym typeface="Wingdings" panose="05000000000000000000" pitchFamily="2" charset="2"/>
              </a:rPr>
              <a:t> </a:t>
            </a:r>
            <a:r>
              <a:rPr lang="fr-FR" sz="2200"/>
              <a:t>Existe un circuit de proposition : voir son correspondant autorité</a:t>
            </a:r>
          </a:p>
          <a:p>
            <a:pPr marL="342900" lvl="1" indent="0">
              <a:buNone/>
            </a:pPr>
            <a:endParaRPr lang="fr-FR"/>
          </a:p>
          <a:p>
            <a:pPr marL="385762" indent="-342900"/>
            <a:r>
              <a:rPr lang="fr-FR"/>
              <a:t>Cas particulier</a:t>
            </a:r>
          </a:p>
          <a:p>
            <a:pPr marL="685800" lvl="1" indent="-342900"/>
            <a:r>
              <a:rPr lang="fr-FR" sz="2200"/>
              <a:t> des &lt;</a:t>
            </a:r>
            <a:r>
              <a:rPr lang="fr-FR" sz="2200" err="1"/>
              <a:t>genreform</a:t>
            </a:r>
            <a:r>
              <a:rPr lang="fr-FR" sz="2200"/>
              <a:t> type="genre, forme et fonction"&gt; en cours de transition d’une liste fermée interne à Calames à des liens vers les nouvelles autorités Rameau Formes et genres</a:t>
            </a:r>
          </a:p>
          <a:p>
            <a:pPr marL="342900" lvl="1" indent="0">
              <a:buNone/>
            </a:pPr>
            <a:endParaRPr lang="fr-FR"/>
          </a:p>
        </p:txBody>
      </p:sp>
      <p:sp>
        <p:nvSpPr>
          <p:cNvPr id="4" name="Shape 549"/>
          <p:cNvSpPr>
            <a:spLocks noGrp="1"/>
          </p:cNvSpPr>
          <p:nvPr>
            <p:ph type="title"/>
          </p:nvPr>
        </p:nvSpPr>
        <p:spPr>
          <a:xfrm>
            <a:off x="108857" y="180341"/>
            <a:ext cx="7892144" cy="527538"/>
          </a:xfrm>
        </p:spPr>
        <p:txBody>
          <a:bodyPr>
            <a:noAutofit/>
          </a:bodyPr>
          <a:lstStyle/>
          <a:p>
            <a:pPr lvl="0"/>
            <a:r>
              <a:rPr lang="fr-FR"/>
              <a:t>Les différents types de référentiels dans Calames : liens aux autorités</a:t>
            </a:r>
          </a:p>
        </p:txBody>
      </p:sp>
      <p:sp>
        <p:nvSpPr>
          <p:cNvPr id="2" name="Espace réservé du numéro de diapositive 2">
            <a:extLst>
              <a:ext uri="{FF2B5EF4-FFF2-40B4-BE49-F238E27FC236}">
                <a16:creationId xmlns:a16="http://schemas.microsoft.com/office/drawing/2014/main" id="{F4659E1C-0CDE-3B8A-8CA0-9E4FA1E48CC5}"/>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64</a:t>
            </a:fld>
            <a:endParaRPr lang="fr-FR"/>
          </a:p>
        </p:txBody>
      </p:sp>
    </p:spTree>
    <p:extLst>
      <p:ext uri="{BB962C8B-B14F-4D97-AF65-F5344CB8AC3E}">
        <p14:creationId xmlns:p14="http://schemas.microsoft.com/office/powerpoint/2010/main" val="3668902706"/>
      </p:ext>
    </p:extLst>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544"/>
          <p:cNvSpPr>
            <a:spLocks noGrp="1"/>
          </p:cNvSpPr>
          <p:nvPr>
            <p:ph type="body" idx="1"/>
          </p:nvPr>
        </p:nvSpPr>
        <p:spPr>
          <a:xfrm>
            <a:off x="348558" y="882889"/>
            <a:ext cx="8229600" cy="5282157"/>
          </a:xfrm>
        </p:spPr>
        <p:txBody>
          <a:bodyPr>
            <a:normAutofit/>
          </a:bodyPr>
          <a:lstStyle/>
          <a:p>
            <a:pPr lvl="0"/>
            <a:endParaRPr lang="fr-FR"/>
          </a:p>
          <a:p>
            <a:pPr lvl="0"/>
            <a:r>
              <a:rPr lang="fr-FR"/>
              <a:t>L’ensemble de ces référentiels permet de construire des index homogènes qui garantissent l’exhaustivité des résultats à une requête en fixant la forme retenue </a:t>
            </a:r>
          </a:p>
          <a:p>
            <a:pPr marL="0" lvl="0" indent="0">
              <a:buNone/>
            </a:pPr>
            <a:endParaRPr lang="fr-FR"/>
          </a:p>
          <a:p>
            <a:pPr lvl="0"/>
            <a:r>
              <a:rPr lang="fr-FR"/>
              <a:t>Une notice d’autorité spécifiquement permet d’identifier une  entité décrite de façon univoque, parce qu’elle</a:t>
            </a:r>
          </a:p>
          <a:p>
            <a:pPr lvl="1"/>
            <a:r>
              <a:rPr lang="fr-FR" sz="2200"/>
              <a:t>la contextualise </a:t>
            </a:r>
          </a:p>
          <a:p>
            <a:pPr lvl="2"/>
            <a:r>
              <a:rPr lang="fr-FR" sz="2000"/>
              <a:t>sans pour autant rédiger une encyclopédie</a:t>
            </a:r>
          </a:p>
          <a:p>
            <a:pPr lvl="1"/>
            <a:r>
              <a:rPr lang="fr-FR" sz="2200"/>
              <a:t>lève les ambiguïtés (homonymes…)</a:t>
            </a:r>
          </a:p>
          <a:p>
            <a:pPr lvl="1"/>
            <a:r>
              <a:rPr lang="fr-FR" sz="2200"/>
              <a:t>recense les formes non retenues opérantes pour la recherche</a:t>
            </a:r>
          </a:p>
          <a:p>
            <a:pPr marL="342900" lvl="1" indent="0">
              <a:buNone/>
            </a:pPr>
            <a:r>
              <a:rPr lang="fr-FR" sz="2200">
                <a:solidFill>
                  <a:srgbClr val="C00000"/>
                </a:solidFill>
                <a:sym typeface="Wingdings" panose="05000000000000000000" pitchFamily="2" charset="2"/>
              </a:rPr>
              <a:t> Tout aussi important d’enrichir une notice d’autorité existante que de créer les notices d’autorités manquantes</a:t>
            </a:r>
            <a:endParaRPr lang="fr-FR" sz="2200">
              <a:solidFill>
                <a:srgbClr val="C00000"/>
              </a:solidFill>
            </a:endParaRPr>
          </a:p>
        </p:txBody>
      </p:sp>
      <p:sp>
        <p:nvSpPr>
          <p:cNvPr id="4" name="Shape 543"/>
          <p:cNvSpPr>
            <a:spLocks noGrp="1"/>
          </p:cNvSpPr>
          <p:nvPr>
            <p:ph type="title"/>
          </p:nvPr>
        </p:nvSpPr>
        <p:spPr/>
        <p:txBody>
          <a:bodyPr/>
          <a:lstStyle/>
          <a:p>
            <a:pPr lvl="0"/>
            <a:r>
              <a:rPr lang="fr-FR"/>
              <a:t>Des référentiels pourquoi faire ? </a:t>
            </a:r>
          </a:p>
        </p:txBody>
      </p:sp>
      <p:sp>
        <p:nvSpPr>
          <p:cNvPr id="2" name="Espace réservé du numéro de diapositive 2">
            <a:extLst>
              <a:ext uri="{FF2B5EF4-FFF2-40B4-BE49-F238E27FC236}">
                <a16:creationId xmlns:a16="http://schemas.microsoft.com/office/drawing/2014/main" id="{F7F7BA26-25DE-4DA8-DC52-F572789779C5}"/>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65</a:t>
            </a:fld>
            <a:endParaRPr lang="fr-F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550"/>
          <p:cNvSpPr>
            <a:spLocks noGrp="1"/>
          </p:cNvSpPr>
          <p:nvPr>
            <p:ph type="body" idx="1"/>
          </p:nvPr>
        </p:nvSpPr>
        <p:spPr>
          <a:xfrm>
            <a:off x="457200" y="797669"/>
            <a:ext cx="8229600" cy="5879990"/>
          </a:xfrm>
        </p:spPr>
        <p:txBody>
          <a:bodyPr>
            <a:normAutofit lnSpcReduction="10000"/>
          </a:bodyPr>
          <a:lstStyle/>
          <a:p>
            <a:r>
              <a:rPr lang="fr-FR"/>
              <a:t>Définir le point d’accès = fixer la forme retenue </a:t>
            </a:r>
          </a:p>
          <a:p>
            <a:pPr lvl="0">
              <a:spcBef>
                <a:spcPts val="1800"/>
              </a:spcBef>
            </a:pPr>
            <a:r>
              <a:rPr lang="fr-FR"/>
              <a:t>Une autorité recense et regroupe sous une seule entrée les différents noms et formes du nom</a:t>
            </a:r>
          </a:p>
          <a:p>
            <a:pPr lvl="1"/>
            <a:r>
              <a:rPr lang="fr-FR" sz="2200"/>
              <a:t>Différents noms :</a:t>
            </a:r>
          </a:p>
          <a:p>
            <a:pPr lvl="2"/>
            <a:r>
              <a:rPr lang="fr-FR" sz="1800"/>
              <a:t>Pseudonymes : Emile </a:t>
            </a:r>
            <a:r>
              <a:rPr lang="fr-FR" sz="1800" err="1"/>
              <a:t>Ajar</a:t>
            </a:r>
            <a:r>
              <a:rPr lang="fr-FR" sz="1800"/>
              <a:t> </a:t>
            </a:r>
            <a:r>
              <a:rPr lang="fr-FR" sz="1800" i="1"/>
              <a:t>Voir</a:t>
            </a:r>
            <a:r>
              <a:rPr lang="fr-FR" sz="1800"/>
              <a:t> Gary, Romain (1914-1980)</a:t>
            </a:r>
          </a:p>
          <a:p>
            <a:pPr lvl="2"/>
            <a:r>
              <a:rPr lang="fr-FR" sz="1800"/>
              <a:t>Noms de mariage : Maria </a:t>
            </a:r>
            <a:r>
              <a:rPr lang="fr-FR" sz="1800" err="1"/>
              <a:t>Skłodowska</a:t>
            </a:r>
            <a:r>
              <a:rPr lang="fr-FR" sz="1800"/>
              <a:t> </a:t>
            </a:r>
            <a:r>
              <a:rPr lang="fr-FR" sz="1800" i="1"/>
              <a:t>Voir</a:t>
            </a:r>
            <a:r>
              <a:rPr lang="fr-FR" sz="1800"/>
              <a:t> Curie, Marie (1867-1934)</a:t>
            </a:r>
          </a:p>
          <a:p>
            <a:pPr lvl="2"/>
            <a:r>
              <a:rPr lang="fr-FR" sz="1800"/>
              <a:t>Noms en religion : Curé d'Ars </a:t>
            </a:r>
            <a:r>
              <a:rPr lang="fr-FR" sz="1800" i="1"/>
              <a:t>Voir</a:t>
            </a:r>
            <a:r>
              <a:rPr lang="fr-FR" sz="1800"/>
              <a:t> Jean-Marie Vianney (1786-1859 ; saint) …</a:t>
            </a:r>
          </a:p>
          <a:p>
            <a:pPr marL="685800" lvl="2" indent="0">
              <a:buNone/>
            </a:pPr>
            <a:r>
              <a:rPr lang="fr-FR" sz="1800" i="1">
                <a:solidFill>
                  <a:srgbClr val="C00000"/>
                </a:solidFill>
              </a:rPr>
              <a:t> susceptible d'évoluer avec les nouvelles règles RDA et la notion d'identité publique</a:t>
            </a:r>
          </a:p>
          <a:p>
            <a:pPr lvl="1"/>
            <a:r>
              <a:rPr lang="fr-FR" sz="2200"/>
              <a:t>Différentes formes :</a:t>
            </a:r>
          </a:p>
          <a:p>
            <a:pPr lvl="2"/>
            <a:r>
              <a:rPr lang="fr-FR" sz="1800"/>
              <a:t>Formes hétérogènes : orthographe différente, prénoms abrégés, astéronymes… </a:t>
            </a:r>
          </a:p>
          <a:p>
            <a:pPr lvl="2"/>
            <a:r>
              <a:rPr lang="fr-FR" sz="1800"/>
              <a:t>Formes étrangères</a:t>
            </a:r>
          </a:p>
          <a:p>
            <a:pPr lvl="2"/>
            <a:endParaRPr lang="fr-FR"/>
          </a:p>
          <a:p>
            <a:r>
              <a:rPr lang="fr-FR"/>
              <a:t>L’intérêt pour Calames</a:t>
            </a:r>
          </a:p>
          <a:p>
            <a:pPr lvl="1"/>
            <a:r>
              <a:rPr lang="fr-FR" sz="2200"/>
              <a:t>Les formes rejetées ou alternatives des autorités </a:t>
            </a:r>
            <a:r>
              <a:rPr lang="fr-FR" sz="2200" err="1"/>
              <a:t>IdRef</a:t>
            </a:r>
            <a:r>
              <a:rPr lang="fr-FR" sz="2200"/>
              <a:t> sont indexées dans Calames</a:t>
            </a:r>
          </a:p>
          <a:p>
            <a:pPr lvl="1"/>
            <a:r>
              <a:rPr lang="fr-FR" sz="2200"/>
              <a:t>Les composants indexés sont listés dans </a:t>
            </a:r>
            <a:r>
              <a:rPr lang="fr-FR" sz="2200" err="1"/>
              <a:t>IdRef</a:t>
            </a:r>
            <a:endParaRPr lang="fr-FR" sz="2200"/>
          </a:p>
        </p:txBody>
      </p:sp>
      <p:sp>
        <p:nvSpPr>
          <p:cNvPr id="4" name="Shape 549"/>
          <p:cNvSpPr>
            <a:spLocks noGrp="1"/>
          </p:cNvSpPr>
          <p:nvPr>
            <p:ph type="title"/>
          </p:nvPr>
        </p:nvSpPr>
        <p:spPr/>
        <p:txBody>
          <a:bodyPr/>
          <a:lstStyle/>
          <a:p>
            <a:pPr lvl="0"/>
            <a:r>
              <a:rPr lang="fr-FR"/>
              <a:t>Des autorités pourquoi faire ? (2)</a:t>
            </a:r>
          </a:p>
        </p:txBody>
      </p:sp>
      <p:sp>
        <p:nvSpPr>
          <p:cNvPr id="2" name="Espace réservé du numéro de diapositive 2">
            <a:extLst>
              <a:ext uri="{FF2B5EF4-FFF2-40B4-BE49-F238E27FC236}">
                <a16:creationId xmlns:a16="http://schemas.microsoft.com/office/drawing/2014/main" id="{F4659E1C-0CDE-3B8A-8CA0-9E4FA1E48CC5}"/>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66</a:t>
            </a:fld>
            <a:endParaRPr lang="fr-FR"/>
          </a:p>
        </p:txBody>
      </p:sp>
      <p:pic>
        <p:nvPicPr>
          <p:cNvPr id="6" name="Image 5">
            <a:extLst>
              <a:ext uri="{FF2B5EF4-FFF2-40B4-BE49-F238E27FC236}">
                <a16:creationId xmlns:a16="http://schemas.microsoft.com/office/drawing/2014/main" id="{DD885D20-6CE4-8133-82A5-B4E29CFD11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853" y="3276619"/>
            <a:ext cx="304762" cy="304762"/>
          </a:xfrm>
          <a:prstGeom prst="rect">
            <a:avLst/>
          </a:prstGeom>
        </p:spPr>
      </p:pic>
    </p:spTree>
    <p:extLst>
      <p:ext uri="{BB962C8B-B14F-4D97-AF65-F5344CB8AC3E}">
        <p14:creationId xmlns:p14="http://schemas.microsoft.com/office/powerpoint/2010/main" val="59962550"/>
      </p:ext>
    </p:extLst>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6E9C7C3-0126-0B1F-09D6-F5B8E359BFB2}"/>
              </a:ext>
            </a:extLst>
          </p:cNvPr>
          <p:cNvSpPr>
            <a:spLocks noGrp="1"/>
          </p:cNvSpPr>
          <p:nvPr>
            <p:ph type="sldNum" sz="quarter" idx="11"/>
          </p:nvPr>
        </p:nvSpPr>
        <p:spPr/>
        <p:txBody>
          <a:bodyPr/>
          <a:lstStyle/>
          <a:p>
            <a:fld id="{AD8045ED-DE0C-4527-8264-0379EF2BB254}" type="slidenum">
              <a:rPr lang="fr-FR" smtClean="0"/>
              <a:t>67</a:t>
            </a:fld>
            <a:endParaRPr lang="fr-FR"/>
          </a:p>
        </p:txBody>
      </p:sp>
      <p:pic>
        <p:nvPicPr>
          <p:cNvPr id="8" name="Image 7">
            <a:extLst>
              <a:ext uri="{FF2B5EF4-FFF2-40B4-BE49-F238E27FC236}">
                <a16:creationId xmlns:a16="http://schemas.microsoft.com/office/drawing/2014/main" id="{F79311E6-D227-1567-1487-FE39CC848C76}"/>
              </a:ext>
            </a:extLst>
          </p:cNvPr>
          <p:cNvPicPr>
            <a:picLocks noChangeAspect="1"/>
          </p:cNvPicPr>
          <p:nvPr/>
        </p:nvPicPr>
        <p:blipFill rotWithShape="1">
          <a:blip r:embed="rId3"/>
          <a:srcRect t="10334"/>
          <a:stretch/>
        </p:blipFill>
        <p:spPr>
          <a:xfrm>
            <a:off x="297291" y="180341"/>
            <a:ext cx="7041973" cy="3789952"/>
          </a:xfrm>
          <a:prstGeom prst="rect">
            <a:avLst/>
          </a:prstGeom>
          <a:effectLst>
            <a:outerShdw blurRad="50800" dist="38100" dir="13500000" algn="br" rotWithShape="0">
              <a:prstClr val="black">
                <a:alpha val="40000"/>
              </a:prstClr>
            </a:outerShdw>
          </a:effectLst>
        </p:spPr>
      </p:pic>
      <p:pic>
        <p:nvPicPr>
          <p:cNvPr id="6" name="Espace réservé du contenu 5">
            <a:extLst>
              <a:ext uri="{FF2B5EF4-FFF2-40B4-BE49-F238E27FC236}">
                <a16:creationId xmlns:a16="http://schemas.microsoft.com/office/drawing/2014/main" id="{955FD5AB-EDC0-67D8-D738-07F36555E3B2}"/>
              </a:ext>
            </a:extLst>
          </p:cNvPr>
          <p:cNvPicPr>
            <a:picLocks noGrp="1" noChangeAspect="1"/>
          </p:cNvPicPr>
          <p:nvPr>
            <p:ph idx="1"/>
          </p:nvPr>
        </p:nvPicPr>
        <p:blipFill rotWithShape="1">
          <a:blip r:embed="rId4"/>
          <a:srcRect l="-5784" t="-965" r="23419" b="9779"/>
          <a:stretch/>
        </p:blipFill>
        <p:spPr>
          <a:xfrm>
            <a:off x="2279374" y="3715194"/>
            <a:ext cx="6623962" cy="2744857"/>
          </a:xfrm>
          <a:effectLst>
            <a:outerShdw blurRad="50800" dist="38100" dir="13500000" algn="br" rotWithShape="0">
              <a:prstClr val="black">
                <a:alpha val="40000"/>
              </a:prstClr>
            </a:outerShdw>
          </a:effectLst>
        </p:spPr>
      </p:pic>
      <p:sp>
        <p:nvSpPr>
          <p:cNvPr id="9" name="Rectangle : coins arrondis 8">
            <a:extLst>
              <a:ext uri="{FF2B5EF4-FFF2-40B4-BE49-F238E27FC236}">
                <a16:creationId xmlns:a16="http://schemas.microsoft.com/office/drawing/2014/main" id="{08E8E405-5BB3-5996-53BC-4CBC0F1A0CBF}"/>
              </a:ext>
            </a:extLst>
          </p:cNvPr>
          <p:cNvSpPr/>
          <p:nvPr/>
        </p:nvSpPr>
        <p:spPr bwMode="auto">
          <a:xfrm>
            <a:off x="297291" y="1047361"/>
            <a:ext cx="1857186" cy="731335"/>
          </a:xfrm>
          <a:prstGeom prst="roundRect">
            <a:avLst/>
          </a:prstGeom>
          <a:noFill/>
          <a:ln w="15875">
            <a:solidFill>
              <a:srgbClr val="FF0000"/>
            </a:solidFill>
            <a:prstDash val="soli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870D315B-BA10-600C-A56D-459154637B09}"/>
              </a:ext>
            </a:extLst>
          </p:cNvPr>
          <p:cNvSpPr/>
          <p:nvPr/>
        </p:nvSpPr>
        <p:spPr bwMode="auto">
          <a:xfrm>
            <a:off x="122420" y="2987619"/>
            <a:ext cx="7251147" cy="982674"/>
          </a:xfrm>
          <a:prstGeom prst="roundRect">
            <a:avLst/>
          </a:prstGeom>
          <a:noFill/>
          <a:ln w="15875">
            <a:solidFill>
              <a:srgbClr val="FF0000"/>
            </a:solidFill>
            <a:prstDash val="soli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C7CDBF48-407C-D30F-23A9-F30559234F7B}"/>
              </a:ext>
            </a:extLst>
          </p:cNvPr>
          <p:cNvSpPr/>
          <p:nvPr/>
        </p:nvSpPr>
        <p:spPr bwMode="auto">
          <a:xfrm>
            <a:off x="2705233" y="4577656"/>
            <a:ext cx="4159393" cy="982674"/>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733FE32A-91F7-28E6-42CE-51B76AD1179B}"/>
              </a:ext>
            </a:extLst>
          </p:cNvPr>
          <p:cNvSpPr>
            <a:spLocks noGrp="1"/>
          </p:cNvSpPr>
          <p:nvPr>
            <p:ph type="title"/>
          </p:nvPr>
        </p:nvSpPr>
        <p:spPr>
          <a:xfrm>
            <a:off x="1652188" y="6341627"/>
            <a:ext cx="7251148" cy="527538"/>
          </a:xfrm>
        </p:spPr>
        <p:txBody>
          <a:bodyPr>
            <a:normAutofit/>
          </a:bodyPr>
          <a:lstStyle/>
          <a:p>
            <a:pPr marL="342900" indent="-342900">
              <a:buClr>
                <a:srgbClr val="EC6839"/>
              </a:buClr>
              <a:buFont typeface="Wingdings" panose="05000000000000000000" pitchFamily="2" charset="2"/>
              <a:buChar char="ü"/>
            </a:pPr>
            <a:r>
              <a:rPr lang="fr-FR" sz="1800">
                <a:solidFill>
                  <a:schemeClr val="tx2"/>
                </a:solidFill>
                <a:hlinkClick r:id="rId5"/>
              </a:rPr>
              <a:t>https://www.idref.fr/</a:t>
            </a:r>
            <a:r>
              <a:rPr lang="fr-FR" sz="1800">
                <a:solidFill>
                  <a:schemeClr val="tx2"/>
                </a:solidFill>
              </a:rPr>
              <a:t>  recherche « Annie </a:t>
            </a:r>
            <a:r>
              <a:rPr lang="fr-FR" sz="1800" err="1">
                <a:solidFill>
                  <a:schemeClr val="tx2"/>
                </a:solidFill>
              </a:rPr>
              <a:t>Birraux</a:t>
            </a:r>
            <a:r>
              <a:rPr lang="fr-FR" sz="1800">
                <a:solidFill>
                  <a:schemeClr val="tx2"/>
                </a:solidFill>
              </a:rPr>
              <a:t> »</a:t>
            </a:r>
            <a:endParaRPr lang="fr-FR" sz="1800"/>
          </a:p>
        </p:txBody>
      </p:sp>
      <p:sp>
        <p:nvSpPr>
          <p:cNvPr id="14" name="Rectangle : coins arrondis 13">
            <a:extLst>
              <a:ext uri="{FF2B5EF4-FFF2-40B4-BE49-F238E27FC236}">
                <a16:creationId xmlns:a16="http://schemas.microsoft.com/office/drawing/2014/main" id="{4390202F-142F-7A75-C78E-CEF732C4999A}"/>
              </a:ext>
            </a:extLst>
          </p:cNvPr>
          <p:cNvSpPr/>
          <p:nvPr/>
        </p:nvSpPr>
        <p:spPr bwMode="auto">
          <a:xfrm>
            <a:off x="297291" y="2256284"/>
            <a:ext cx="1857186" cy="731335"/>
          </a:xfrm>
          <a:prstGeom prst="roundRect">
            <a:avLst/>
          </a:prstGeom>
          <a:noFill/>
          <a:ln w="15875">
            <a:solidFill>
              <a:srgbClr val="FF0000"/>
            </a:solidFill>
            <a:prstDash val="soli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Shape 331">
            <a:extLst>
              <a:ext uri="{FF2B5EF4-FFF2-40B4-BE49-F238E27FC236}">
                <a16:creationId xmlns:a16="http://schemas.microsoft.com/office/drawing/2014/main" id="{8E25AD4F-C96D-087F-C302-D4B1D16E2D0A}"/>
              </a:ext>
            </a:extLst>
          </p:cNvPr>
          <p:cNvSpPr>
            <a:spLocks/>
          </p:cNvSpPr>
          <p:nvPr/>
        </p:nvSpPr>
        <p:spPr bwMode="auto">
          <a:xfrm>
            <a:off x="240664" y="4177223"/>
            <a:ext cx="2251639" cy="781297"/>
          </a:xfrm>
          <a:prstGeom prst="rect">
            <a:avLst/>
          </a:prstGeom>
          <a:solidFill>
            <a:schemeClr val="bg1"/>
          </a:solidFill>
          <a:ln>
            <a:solidFill>
              <a:srgbClr val="F79646"/>
            </a:solidFill>
          </a:ln>
          <a:effectLst>
            <a:outerShdw blurRad="50800" dist="38100" dir="13500000" algn="br" rotWithShape="0">
              <a:prstClr val="black">
                <a:alpha val="40000"/>
              </a:prstClr>
            </a:outerShdw>
          </a:effectLst>
        </p:spPr>
        <p:txBody>
          <a:bodyPr lIns="108000" tIns="108000" rIns="108000" bIns="108000" anchor="ctr" anchorCtr="0">
            <a:noAutofit/>
          </a:bodyPr>
          <a:lstStyle/>
          <a:p>
            <a:pPr marR="0">
              <a:defRPr/>
            </a:pPr>
            <a:r>
              <a:rPr lang="fr-FR" sz="2200">
                <a:latin typeface="Arial Narrow" panose="020B0606020202030204" pitchFamily="34" charset="0"/>
              </a:rPr>
              <a:t>Eviter le “tout ou rien” !</a:t>
            </a:r>
          </a:p>
        </p:txBody>
      </p:sp>
      <p:cxnSp>
        <p:nvCxnSpPr>
          <p:cNvPr id="20" name="Connecteur droit avec flèche 19">
            <a:extLst>
              <a:ext uri="{FF2B5EF4-FFF2-40B4-BE49-F238E27FC236}">
                <a16:creationId xmlns:a16="http://schemas.microsoft.com/office/drawing/2014/main" id="{66B657C8-E6EB-B171-8709-CED6AB4EF214}"/>
              </a:ext>
            </a:extLst>
          </p:cNvPr>
          <p:cNvCxnSpPr>
            <a:cxnSpLocks/>
          </p:cNvCxnSpPr>
          <p:nvPr/>
        </p:nvCxnSpPr>
        <p:spPr bwMode="auto">
          <a:xfrm flipV="1">
            <a:off x="551145" y="3675647"/>
            <a:ext cx="198708" cy="501576"/>
          </a:xfrm>
          <a:prstGeom prst="straightConnector1">
            <a:avLst/>
          </a:prstGeom>
          <a:noFill/>
          <a:ln w="25400" cap="flat" cmpd="sng">
            <a:solidFill>
              <a:srgbClr val="EC6839"/>
            </a:solidFill>
            <a:prstDash val="solid"/>
            <a:round/>
            <a:headEnd type="none" w="med" len="med"/>
            <a:tailEnd type="triangle"/>
          </a:ln>
        </p:spPr>
      </p:cxnSp>
      <p:sp>
        <p:nvSpPr>
          <p:cNvPr id="23" name="Shape 331">
            <a:extLst>
              <a:ext uri="{FF2B5EF4-FFF2-40B4-BE49-F238E27FC236}">
                <a16:creationId xmlns:a16="http://schemas.microsoft.com/office/drawing/2014/main" id="{A09C1FB1-716F-4AF8-250C-5DCFCEB47827}"/>
              </a:ext>
            </a:extLst>
          </p:cNvPr>
          <p:cNvSpPr>
            <a:spLocks/>
          </p:cNvSpPr>
          <p:nvPr/>
        </p:nvSpPr>
        <p:spPr bwMode="auto">
          <a:xfrm>
            <a:off x="123017" y="5179216"/>
            <a:ext cx="2361432" cy="1280835"/>
          </a:xfrm>
          <a:prstGeom prst="rect">
            <a:avLst/>
          </a:prstGeom>
          <a:solidFill>
            <a:schemeClr val="bg1"/>
          </a:solidFill>
          <a:ln>
            <a:solidFill>
              <a:srgbClr val="F79646"/>
            </a:solidFill>
          </a:ln>
          <a:effectLst>
            <a:outerShdw blurRad="50800" dist="38100" dir="13500000" algn="br" rotWithShape="0">
              <a:prstClr val="black">
                <a:alpha val="40000"/>
              </a:prstClr>
            </a:outerShdw>
          </a:effectLst>
        </p:spPr>
        <p:txBody>
          <a:bodyPr lIns="108000" tIns="108000" rIns="108000" bIns="108000" anchor="ctr" anchorCtr="0">
            <a:noAutofit/>
          </a:bodyPr>
          <a:lstStyle/>
          <a:p>
            <a:pPr marR="0">
              <a:defRPr/>
            </a:pPr>
            <a:r>
              <a:rPr lang="fr-FR" sz="2200">
                <a:latin typeface="Arial Narrow" panose="020B0606020202030204" pitchFamily="34" charset="0"/>
              </a:rPr>
              <a:t>Résultat du liage depuis un élément EAD Calames</a:t>
            </a:r>
          </a:p>
        </p:txBody>
      </p:sp>
      <p:cxnSp>
        <p:nvCxnSpPr>
          <p:cNvPr id="24" name="Connecteur droit avec flèche 23">
            <a:extLst>
              <a:ext uri="{FF2B5EF4-FFF2-40B4-BE49-F238E27FC236}">
                <a16:creationId xmlns:a16="http://schemas.microsoft.com/office/drawing/2014/main" id="{4389D827-BE72-9CA6-C025-F96B14490C72}"/>
              </a:ext>
            </a:extLst>
          </p:cNvPr>
          <p:cNvCxnSpPr>
            <a:cxnSpLocks/>
          </p:cNvCxnSpPr>
          <p:nvPr/>
        </p:nvCxnSpPr>
        <p:spPr bwMode="auto">
          <a:xfrm flipV="1">
            <a:off x="2492303" y="5087622"/>
            <a:ext cx="425859" cy="719185"/>
          </a:xfrm>
          <a:prstGeom prst="straightConnector1">
            <a:avLst/>
          </a:prstGeom>
          <a:noFill/>
          <a:ln w="25400" cap="flat" cmpd="sng">
            <a:solidFill>
              <a:srgbClr val="EC6839"/>
            </a:solidFill>
            <a:prstDash val="solid"/>
            <a:round/>
            <a:headEnd type="none" w="med" len="med"/>
            <a:tailEnd type="triangle"/>
          </a:ln>
        </p:spPr>
      </p:cxnSp>
      <p:sp>
        <p:nvSpPr>
          <p:cNvPr id="26" name="Shape 549">
            <a:extLst>
              <a:ext uri="{FF2B5EF4-FFF2-40B4-BE49-F238E27FC236}">
                <a16:creationId xmlns:a16="http://schemas.microsoft.com/office/drawing/2014/main" id="{6022713E-2907-C7DA-A8B6-AAC68BEAA50F}"/>
              </a:ext>
            </a:extLst>
          </p:cNvPr>
          <p:cNvSpPr txBox="1">
            <a:spLocks/>
          </p:cNvSpPr>
          <p:nvPr/>
        </p:nvSpPr>
        <p:spPr bwMode="auto">
          <a:xfrm>
            <a:off x="749853" y="180341"/>
            <a:ext cx="7251148" cy="527538"/>
          </a:xfrm>
          <a:prstGeom prst="rect">
            <a:avLst/>
          </a:prstGeom>
          <a:gradFill flip="none" rotWithShape="1">
            <a:gsLst>
              <a:gs pos="0">
                <a:schemeClr val="accent1"/>
              </a:gs>
              <a:gs pos="0">
                <a:srgbClr val="FFFFFF">
                  <a:alpha val="0"/>
                </a:srgbClr>
              </a:gs>
            </a:gsLst>
            <a:path path="circle">
              <a:fillToRect l="100000" t="100000"/>
            </a:path>
            <a:tileRect r="-100000" b="-100000"/>
          </a:gradFill>
        </p:spPr>
        <p:txBody>
          <a:bodyPr vert="horz" lIns="360000" tIns="45720" rIns="91440" bIns="45720" rtlCol="0" anchor="ctr">
            <a:normAutofit/>
          </a:bodyPr>
          <a:lstStyle>
            <a:lvl1pPr algn="r" defTabSz="342900" rtl="0" eaLnBrk="1" latinLnBrk="0" hangingPunct="1">
              <a:spcBef>
                <a:spcPct val="0"/>
              </a:spcBef>
              <a:buNone/>
              <a:defRPr sz="2100" b="1" i="1" kern="1200">
                <a:solidFill>
                  <a:schemeClr val="tx2"/>
                </a:solidFill>
                <a:latin typeface="Arial Narrow" panose="020B0606020202030204" pitchFamily="34" charset="0"/>
                <a:ea typeface="+mj-ea"/>
                <a:cs typeface="+mj-cs"/>
              </a:defRPr>
            </a:lvl1pPr>
          </a:lstStyle>
          <a:p>
            <a:r>
              <a:rPr lang="fr-FR"/>
              <a:t>Eléments attendus dans une notice d’autorité</a:t>
            </a:r>
          </a:p>
        </p:txBody>
      </p:sp>
      <p:sp>
        <p:nvSpPr>
          <p:cNvPr id="27" name="Rectangle : coins arrondis 26">
            <a:extLst>
              <a:ext uri="{FF2B5EF4-FFF2-40B4-BE49-F238E27FC236}">
                <a16:creationId xmlns:a16="http://schemas.microsoft.com/office/drawing/2014/main" id="{2EC8350C-1037-23AA-FAA8-A67C31573C4C}"/>
              </a:ext>
            </a:extLst>
          </p:cNvPr>
          <p:cNvSpPr/>
          <p:nvPr/>
        </p:nvSpPr>
        <p:spPr bwMode="auto">
          <a:xfrm>
            <a:off x="214405" y="686226"/>
            <a:ext cx="1940071" cy="228583"/>
          </a:xfrm>
          <a:prstGeom prst="roundRect">
            <a:avLst/>
          </a:prstGeom>
          <a:noFill/>
          <a:ln w="15875">
            <a:solidFill>
              <a:srgbClr val="FF0000"/>
            </a:solidFill>
            <a:prstDash val="soli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Shape 331">
            <a:extLst>
              <a:ext uri="{FF2B5EF4-FFF2-40B4-BE49-F238E27FC236}">
                <a16:creationId xmlns:a16="http://schemas.microsoft.com/office/drawing/2014/main" id="{A00F7ABF-B820-DEA8-4FA8-222449A291DD}"/>
              </a:ext>
            </a:extLst>
          </p:cNvPr>
          <p:cNvSpPr>
            <a:spLocks/>
          </p:cNvSpPr>
          <p:nvPr/>
        </p:nvSpPr>
        <p:spPr bwMode="auto">
          <a:xfrm>
            <a:off x="4093118" y="795752"/>
            <a:ext cx="2369287" cy="1070817"/>
          </a:xfrm>
          <a:prstGeom prst="rect">
            <a:avLst/>
          </a:prstGeom>
          <a:solidFill>
            <a:schemeClr val="bg1"/>
          </a:solidFill>
          <a:ln>
            <a:solidFill>
              <a:srgbClr val="F79646"/>
            </a:solidFill>
          </a:ln>
          <a:effectLst>
            <a:outerShdw blurRad="50800" dist="38100" dir="13500000" algn="br" rotWithShape="0">
              <a:prstClr val="black">
                <a:alpha val="40000"/>
              </a:prstClr>
            </a:outerShdw>
          </a:effectLst>
        </p:spPr>
        <p:txBody>
          <a:bodyPr lIns="108000" tIns="108000" rIns="108000" bIns="108000" anchor="ctr" anchorCtr="0">
            <a:noAutofit/>
          </a:bodyPr>
          <a:lstStyle/>
          <a:p>
            <a:pPr marR="0">
              <a:defRPr/>
            </a:pPr>
            <a:r>
              <a:rPr lang="fr-FR" sz="2200">
                <a:latin typeface="Arial Narrow" panose="020B0606020202030204" pitchFamily="34" charset="0"/>
              </a:rPr>
              <a:t>Nom d’usage et prénom, date et éventuel qualificatif</a:t>
            </a:r>
          </a:p>
        </p:txBody>
      </p:sp>
      <p:cxnSp>
        <p:nvCxnSpPr>
          <p:cNvPr id="30" name="Connecteur droit avec flèche 29">
            <a:extLst>
              <a:ext uri="{FF2B5EF4-FFF2-40B4-BE49-F238E27FC236}">
                <a16:creationId xmlns:a16="http://schemas.microsoft.com/office/drawing/2014/main" id="{394F3EFC-FA15-493A-865C-7DE0E0490EA0}"/>
              </a:ext>
            </a:extLst>
          </p:cNvPr>
          <p:cNvCxnSpPr>
            <a:stCxn id="28" idx="1"/>
            <a:endCxn id="27" idx="3"/>
          </p:cNvCxnSpPr>
          <p:nvPr/>
        </p:nvCxnSpPr>
        <p:spPr bwMode="auto">
          <a:xfrm flipH="1" flipV="1">
            <a:off x="2154476" y="800518"/>
            <a:ext cx="1938642" cy="530643"/>
          </a:xfrm>
          <a:prstGeom prst="straightConnector1">
            <a:avLst/>
          </a:prstGeom>
          <a:noFill/>
          <a:ln w="25400" cap="flat" cmpd="sng">
            <a:solidFill>
              <a:srgbClr val="EC6839"/>
            </a:solidFill>
            <a:prstDash val="solid"/>
            <a:round/>
            <a:headEnd type="none" w="med" len="med"/>
            <a:tailEnd type="triangle"/>
          </a:ln>
        </p:spPr>
      </p:cxnSp>
    </p:spTree>
    <p:extLst>
      <p:ext uri="{BB962C8B-B14F-4D97-AF65-F5344CB8AC3E}">
        <p14:creationId xmlns:p14="http://schemas.microsoft.com/office/powerpoint/2010/main" val="32540898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11477D6-669A-8AC0-49E1-10C5B96E4BA8}"/>
              </a:ext>
            </a:extLst>
          </p:cNvPr>
          <p:cNvPicPr>
            <a:picLocks noChangeAspect="1"/>
          </p:cNvPicPr>
          <p:nvPr/>
        </p:nvPicPr>
        <p:blipFill rotWithShape="1">
          <a:blip r:embed="rId3"/>
          <a:srcRect t="23717"/>
          <a:stretch/>
        </p:blipFill>
        <p:spPr>
          <a:xfrm>
            <a:off x="122420" y="375032"/>
            <a:ext cx="6221157" cy="6233549"/>
          </a:xfrm>
          <a:prstGeom prst="rect">
            <a:avLst/>
          </a:prstGeom>
          <a:effectLst>
            <a:outerShdw blurRad="50800" dist="38100" dir="13500000" algn="br" rotWithShape="0">
              <a:prstClr val="black">
                <a:alpha val="40000"/>
              </a:prstClr>
            </a:outerShdw>
          </a:effectLst>
        </p:spPr>
      </p:pic>
      <p:sp>
        <p:nvSpPr>
          <p:cNvPr id="3" name="Espace réservé du numéro de diapositive 2">
            <a:extLst>
              <a:ext uri="{FF2B5EF4-FFF2-40B4-BE49-F238E27FC236}">
                <a16:creationId xmlns:a16="http://schemas.microsoft.com/office/drawing/2014/main" id="{96E9C7C3-0126-0B1F-09D6-F5B8E359BFB2}"/>
              </a:ext>
            </a:extLst>
          </p:cNvPr>
          <p:cNvSpPr>
            <a:spLocks noGrp="1"/>
          </p:cNvSpPr>
          <p:nvPr>
            <p:ph type="sldNum" sz="quarter" idx="11"/>
          </p:nvPr>
        </p:nvSpPr>
        <p:spPr/>
        <p:txBody>
          <a:bodyPr/>
          <a:lstStyle/>
          <a:p>
            <a:fld id="{AD8045ED-DE0C-4527-8264-0379EF2BB254}" type="slidenum">
              <a:rPr lang="fr-FR" smtClean="0"/>
              <a:t>68</a:t>
            </a:fld>
            <a:endParaRPr lang="fr-FR"/>
          </a:p>
        </p:txBody>
      </p:sp>
      <p:sp>
        <p:nvSpPr>
          <p:cNvPr id="4" name="Titre 3">
            <a:extLst>
              <a:ext uri="{FF2B5EF4-FFF2-40B4-BE49-F238E27FC236}">
                <a16:creationId xmlns:a16="http://schemas.microsoft.com/office/drawing/2014/main" id="{733FE32A-91F7-28E6-42CE-51B76AD1179B}"/>
              </a:ext>
            </a:extLst>
          </p:cNvPr>
          <p:cNvSpPr>
            <a:spLocks noGrp="1"/>
          </p:cNvSpPr>
          <p:nvPr>
            <p:ph type="title"/>
          </p:nvPr>
        </p:nvSpPr>
        <p:spPr/>
        <p:txBody>
          <a:bodyPr/>
          <a:lstStyle/>
          <a:p>
            <a:r>
              <a:rPr lang="fr-FR"/>
              <a:t>https://www.idref.fr/026729679</a:t>
            </a:r>
          </a:p>
        </p:txBody>
      </p:sp>
      <p:sp>
        <p:nvSpPr>
          <p:cNvPr id="9" name="Rectangle : coins arrondis 8">
            <a:extLst>
              <a:ext uri="{FF2B5EF4-FFF2-40B4-BE49-F238E27FC236}">
                <a16:creationId xmlns:a16="http://schemas.microsoft.com/office/drawing/2014/main" id="{08E8E405-5BB3-5996-53BC-4CBC0F1A0CBF}"/>
              </a:ext>
            </a:extLst>
          </p:cNvPr>
          <p:cNvSpPr/>
          <p:nvPr/>
        </p:nvSpPr>
        <p:spPr bwMode="auto">
          <a:xfrm>
            <a:off x="1310680" y="6423744"/>
            <a:ext cx="891436" cy="337146"/>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870D315B-BA10-600C-A56D-459154637B09}"/>
              </a:ext>
            </a:extLst>
          </p:cNvPr>
          <p:cNvSpPr/>
          <p:nvPr/>
        </p:nvSpPr>
        <p:spPr bwMode="auto">
          <a:xfrm>
            <a:off x="122420" y="2213995"/>
            <a:ext cx="4662522" cy="1215005"/>
          </a:xfrm>
          <a:prstGeom prst="roundRect">
            <a:avLst/>
          </a:prstGeom>
          <a:noFill/>
          <a:ln w="15875">
            <a:solidFill>
              <a:srgbClr val="FF0000"/>
            </a:solidFill>
            <a:prstDash val="soli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Shape 331">
            <a:extLst>
              <a:ext uri="{FF2B5EF4-FFF2-40B4-BE49-F238E27FC236}">
                <a16:creationId xmlns:a16="http://schemas.microsoft.com/office/drawing/2014/main" id="{BD4679BE-CCF5-19AF-18FD-D1DE08844288}"/>
              </a:ext>
            </a:extLst>
          </p:cNvPr>
          <p:cNvSpPr>
            <a:spLocks/>
          </p:cNvSpPr>
          <p:nvPr/>
        </p:nvSpPr>
        <p:spPr bwMode="auto">
          <a:xfrm>
            <a:off x="5302353" y="816429"/>
            <a:ext cx="3553547" cy="5129655"/>
          </a:xfrm>
          <a:prstGeom prst="rect">
            <a:avLst/>
          </a:prstGeom>
          <a:solidFill>
            <a:schemeClr val="bg1"/>
          </a:solidFill>
          <a:ln>
            <a:solidFill>
              <a:srgbClr val="F79646"/>
            </a:solidFill>
          </a:ln>
          <a:effectLst>
            <a:outerShdw blurRad="50800" dist="38100" dir="13500000" algn="br" rotWithShape="0">
              <a:prstClr val="black">
                <a:alpha val="40000"/>
              </a:prstClr>
            </a:outerShdw>
          </a:effectLst>
        </p:spPr>
        <p:txBody>
          <a:bodyPr lIns="91425" tIns="45700" rIns="91425" bIns="45700" anchor="t" anchorCtr="0">
            <a:noAutofit/>
          </a:bodyPr>
          <a:lstStyle/>
          <a:p>
            <a:pPr marR="0">
              <a:defRPr/>
            </a:pPr>
            <a:r>
              <a:rPr lang="fr-FR" sz="2200" dirty="0">
                <a:latin typeface="Arial Narrow" panose="020B0606020202030204" pitchFamily="34" charset="0"/>
              </a:rPr>
              <a:t>Les sources justifient le contenu de la notice d’autorité, d’une correction ou d’un ajout. </a:t>
            </a:r>
          </a:p>
          <a:p>
            <a:pPr marR="0">
              <a:defRPr/>
            </a:pPr>
            <a:r>
              <a:rPr lang="fr-FR" sz="2200" dirty="0">
                <a:latin typeface="Arial Narrow" panose="020B0606020202030204" pitchFamily="34" charset="0"/>
              </a:rPr>
              <a:t>La première justifie l’existence de la notice d’autorité.  </a:t>
            </a:r>
          </a:p>
          <a:p>
            <a:pPr>
              <a:defRPr/>
            </a:pPr>
            <a:r>
              <a:rPr lang="fr-FR" sz="2200" dirty="0">
                <a:latin typeface="Arial Narrow" panose="020B0606020202030204" pitchFamily="34" charset="0"/>
              </a:rPr>
              <a:t>Un document ou fonds signalé dans Calames peut être une source : attention à la formulation de la référence </a:t>
            </a:r>
            <a:r>
              <a:rPr lang="fr-FR" sz="2000" dirty="0">
                <a:latin typeface="Arial Narrow" panose="020B0606020202030204" pitchFamily="34" charset="0"/>
              </a:rPr>
              <a:t>(</a:t>
            </a:r>
            <a:r>
              <a:rPr lang="fr-FR" dirty="0">
                <a:latin typeface="Arial Narrow" panose="020B0606020202030204" pitchFamily="34" charset="0"/>
                <a:hlinkClick r:id="rId4"/>
              </a:rPr>
              <a:t>exemple</a:t>
            </a:r>
            <a:r>
              <a:rPr lang="fr-FR" dirty="0">
                <a:latin typeface="Arial Narrow" panose="020B0606020202030204" pitchFamily="34" charset="0"/>
              </a:rPr>
              <a:t> :</a:t>
            </a:r>
            <a:r>
              <a:rPr lang="fr-FR" sz="2000" dirty="0">
                <a:latin typeface="Arial Narrow" panose="020B0606020202030204" pitchFamily="34" charset="0"/>
              </a:rPr>
              <a:t> </a:t>
            </a:r>
            <a:r>
              <a:rPr lang="fr-FR" i="1" dirty="0">
                <a:latin typeface="Arial Narrow" panose="020B0606020202030204" pitchFamily="34" charset="0"/>
              </a:rPr>
              <a:t>Archives Musée Curie. Hôpitaux d'Origine d'Étapes de Bouleuse, Prouilly et Épernay - FP-CR.HOE. </a:t>
            </a:r>
            <a:r>
              <a:rPr lang="fr-FR" i="1" dirty="0" err="1">
                <a:latin typeface="Arial Narrow" panose="020B0606020202030204" pitchFamily="34" charset="0"/>
              </a:rPr>
              <a:t>Regaud</a:t>
            </a:r>
            <a:r>
              <a:rPr lang="fr-FR" i="1" dirty="0">
                <a:latin typeface="Arial Narrow" panose="020B0606020202030204" pitchFamily="34" charset="0"/>
              </a:rPr>
              <a:t>, Claudius. 1917-1918. 6 boîtes. </a:t>
            </a:r>
            <a:r>
              <a:rPr lang="fr-FR" i="1" dirty="0">
                <a:latin typeface="Arial Narrow" panose="020B0606020202030204" pitchFamily="34" charset="0"/>
                <a:hlinkClick r:id="rId5"/>
              </a:rPr>
              <a:t>https://calames.abes.fr/pub/#details?id=FileId-1310</a:t>
            </a:r>
            <a:r>
              <a:rPr lang="fr-FR" i="1" dirty="0">
                <a:latin typeface="Arial Narrow" panose="020B0606020202030204" pitchFamily="34" charset="0"/>
              </a:rPr>
              <a:t>) </a:t>
            </a:r>
            <a:endParaRPr lang="fr-FR" sz="2000" i="1" dirty="0">
              <a:latin typeface="Arial Narrow" panose="020B0606020202030204" pitchFamily="34" charset="0"/>
            </a:endParaRPr>
          </a:p>
        </p:txBody>
      </p:sp>
      <p:cxnSp>
        <p:nvCxnSpPr>
          <p:cNvPr id="18" name="Connecteur droit avec flèche 17">
            <a:extLst>
              <a:ext uri="{FF2B5EF4-FFF2-40B4-BE49-F238E27FC236}">
                <a16:creationId xmlns:a16="http://schemas.microsoft.com/office/drawing/2014/main" id="{B322CEC6-62AD-D7BB-845B-7553808F7958}"/>
              </a:ext>
            </a:extLst>
          </p:cNvPr>
          <p:cNvCxnSpPr>
            <a:cxnSpLocks/>
            <a:stCxn id="16" idx="1"/>
            <a:endCxn id="10" idx="3"/>
          </p:cNvCxnSpPr>
          <p:nvPr/>
        </p:nvCxnSpPr>
        <p:spPr bwMode="auto">
          <a:xfrm flipH="1" flipV="1">
            <a:off x="4784942" y="2821498"/>
            <a:ext cx="517411" cy="559759"/>
          </a:xfrm>
          <a:prstGeom prst="straightConnector1">
            <a:avLst/>
          </a:prstGeom>
          <a:noFill/>
          <a:ln w="25400" cap="flat" cmpd="sng">
            <a:solidFill>
              <a:srgbClr val="EC6839"/>
            </a:solidFill>
            <a:prstDash val="solid"/>
            <a:round/>
            <a:headEnd type="none" w="med" len="med"/>
            <a:tailEnd type="triangle"/>
          </a:ln>
        </p:spPr>
      </p:cxnSp>
      <p:sp>
        <p:nvSpPr>
          <p:cNvPr id="19" name="Shape 331">
            <a:extLst>
              <a:ext uri="{FF2B5EF4-FFF2-40B4-BE49-F238E27FC236}">
                <a16:creationId xmlns:a16="http://schemas.microsoft.com/office/drawing/2014/main" id="{D23B9871-E891-33C6-3D8B-C3C714A79B86}"/>
              </a:ext>
            </a:extLst>
          </p:cNvPr>
          <p:cNvSpPr>
            <a:spLocks/>
          </p:cNvSpPr>
          <p:nvPr/>
        </p:nvSpPr>
        <p:spPr bwMode="auto">
          <a:xfrm>
            <a:off x="3536182" y="5946084"/>
            <a:ext cx="3405702" cy="828855"/>
          </a:xfrm>
          <a:prstGeom prst="rect">
            <a:avLst/>
          </a:prstGeom>
          <a:solidFill>
            <a:schemeClr val="bg1"/>
          </a:solidFill>
          <a:ln>
            <a:solidFill>
              <a:srgbClr val="F79646"/>
            </a:solidFill>
          </a:ln>
          <a:effectLst>
            <a:outerShdw blurRad="50800" dist="38100" dir="13500000" algn="br" rotWithShape="0">
              <a:prstClr val="black">
                <a:alpha val="40000"/>
              </a:prstClr>
            </a:outerShdw>
          </a:effectLst>
        </p:spPr>
        <p:txBody>
          <a:bodyPr lIns="91425" tIns="45700" rIns="91425" bIns="45700" anchor="t" anchorCtr="0">
            <a:noAutofit/>
          </a:bodyPr>
          <a:lstStyle/>
          <a:p>
            <a:pPr marR="0">
              <a:defRPr/>
            </a:pPr>
            <a:r>
              <a:rPr lang="fr-FR" sz="2200">
                <a:latin typeface="Arial Narrow" panose="020B0606020202030204" pitchFamily="34" charset="0"/>
              </a:rPr>
              <a:t>Résultat du liage : toutes bases de signalement confondues</a:t>
            </a:r>
          </a:p>
        </p:txBody>
      </p:sp>
      <p:cxnSp>
        <p:nvCxnSpPr>
          <p:cNvPr id="20" name="Connecteur droit avec flèche 19">
            <a:extLst>
              <a:ext uri="{FF2B5EF4-FFF2-40B4-BE49-F238E27FC236}">
                <a16:creationId xmlns:a16="http://schemas.microsoft.com/office/drawing/2014/main" id="{11E09268-FAB6-4B88-1964-05D31CE0E96B}"/>
              </a:ext>
            </a:extLst>
          </p:cNvPr>
          <p:cNvCxnSpPr>
            <a:cxnSpLocks/>
          </p:cNvCxnSpPr>
          <p:nvPr/>
        </p:nvCxnSpPr>
        <p:spPr bwMode="auto">
          <a:xfrm flipH="1">
            <a:off x="2202116" y="6507791"/>
            <a:ext cx="1334067" cy="100790"/>
          </a:xfrm>
          <a:prstGeom prst="straightConnector1">
            <a:avLst/>
          </a:prstGeom>
          <a:noFill/>
          <a:ln w="25400" cap="flat" cmpd="sng">
            <a:solidFill>
              <a:srgbClr val="EC6839"/>
            </a:solidFill>
            <a:prstDash val="solid"/>
            <a:round/>
            <a:headEnd type="none" w="med" len="med"/>
            <a:tailEnd type="triangle"/>
          </a:ln>
        </p:spPr>
      </p:cxnSp>
    </p:spTree>
    <p:extLst>
      <p:ext uri="{BB962C8B-B14F-4D97-AF65-F5344CB8AC3E}">
        <p14:creationId xmlns:p14="http://schemas.microsoft.com/office/powerpoint/2010/main" val="29566386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562"/>
          <p:cNvSpPr>
            <a:spLocks/>
          </p:cNvSpPr>
          <p:nvPr/>
        </p:nvSpPr>
        <p:spPr bwMode="auto">
          <a:xfrm>
            <a:off x="379613" y="973678"/>
            <a:ext cx="4120429" cy="5490132"/>
          </a:xfrm>
          <a:prstGeom prst="rect">
            <a:avLst/>
          </a:prstGeom>
          <a:noFill/>
          <a:ln>
            <a:noFill/>
          </a:ln>
        </p:spPr>
        <p:txBody>
          <a:bodyPr lIns="84850" tIns="42425" rIns="84850" bIns="42425" anchor="t" anchorCtr="0">
            <a:noAutofit/>
          </a:bodyPr>
          <a:lstStyle/>
          <a:p>
            <a:pPr marL="342900" marR="0" lvl="0" indent="-342900" algn="l">
              <a:spcBef>
                <a:spcPts val="0"/>
              </a:spcBef>
              <a:spcAft>
                <a:spcPts val="0"/>
              </a:spcAft>
              <a:buClr>
                <a:schemeClr val="accent6"/>
              </a:buClr>
              <a:buSzPct val="100000"/>
              <a:buFont typeface="Wingdings" panose="05000000000000000000" pitchFamily="2" charset="2"/>
              <a:buChar char="ü"/>
              <a:defRPr/>
            </a:pPr>
            <a:r>
              <a:rPr lang="fr-FR" sz="2800" b="0" i="0" u="none" strike="noStrike" cap="none">
                <a:solidFill>
                  <a:schemeClr val="dk1"/>
                </a:solidFill>
                <a:latin typeface="Arial Narrow" panose="020B0606020202030204" pitchFamily="34" charset="0"/>
                <a:ea typeface="Verdana"/>
                <a:cs typeface="Verdana"/>
              </a:rPr>
              <a:t>&lt;</a:t>
            </a:r>
            <a:r>
              <a:rPr lang="fr-FR" sz="2800" b="0" i="0" u="none" strike="noStrike" cap="none" err="1">
                <a:solidFill>
                  <a:srgbClr val="F79646"/>
                </a:solidFill>
                <a:latin typeface="Arial Narrow" panose="020B0606020202030204" pitchFamily="34" charset="0"/>
                <a:ea typeface="Verdana"/>
                <a:cs typeface="Verdana"/>
              </a:rPr>
              <a:t>persname</a:t>
            </a:r>
            <a:r>
              <a:rPr lang="fr-FR" sz="2800" b="0" i="0" u="none" strike="noStrike" cap="none">
                <a:solidFill>
                  <a:schemeClr val="dk1"/>
                </a:solidFill>
                <a:latin typeface="Arial Narrow" panose="020B0606020202030204" pitchFamily="34" charset="0"/>
                <a:ea typeface="Verdana"/>
                <a:cs typeface="Verdana"/>
              </a:rPr>
              <a:t>&gt;	</a:t>
            </a:r>
            <a:endParaRPr sz="1600">
              <a:latin typeface="Arial Narrow" panose="020B0606020202030204" pitchFamily="34" charset="0"/>
            </a:endParaRPr>
          </a:p>
          <a:p>
            <a:pPr marL="318268" marR="0" lvl="0" indent="-165867" algn="l">
              <a:spcBef>
                <a:spcPts val="0"/>
              </a:spcBef>
              <a:spcAft>
                <a:spcPts val="0"/>
              </a:spcAft>
              <a:buClr>
                <a:schemeClr val="dk1"/>
              </a:buClr>
              <a:buFont typeface="Arial"/>
              <a:buNone/>
              <a:defRPr/>
            </a:pPr>
            <a:endParaRPr sz="1600" b="0" i="0" u="none" strike="noStrike" cap="none">
              <a:solidFill>
                <a:schemeClr val="dk1"/>
              </a:solidFill>
              <a:latin typeface="Arial Narrow" panose="020B0606020202030204" pitchFamily="34" charset="0"/>
              <a:ea typeface="Verdana"/>
              <a:cs typeface="Verdana"/>
            </a:endParaRPr>
          </a:p>
          <a:p>
            <a:pPr marL="342900" marR="0" lvl="0" indent="-342900" algn="l">
              <a:spcBef>
                <a:spcPts val="0"/>
              </a:spcBef>
              <a:spcAft>
                <a:spcPts val="0"/>
              </a:spcAft>
              <a:buClr>
                <a:schemeClr val="accent6"/>
              </a:buClr>
              <a:buSzPct val="100000"/>
              <a:buFont typeface="Wingdings" panose="05000000000000000000" pitchFamily="2" charset="2"/>
              <a:buChar char="ü"/>
              <a:defRPr/>
            </a:pPr>
            <a:r>
              <a:rPr lang="fr-FR" sz="2800" b="0" i="0" u="none" strike="noStrike" cap="none">
                <a:solidFill>
                  <a:schemeClr val="dk1"/>
                </a:solidFill>
                <a:latin typeface="Arial Narrow" panose="020B0606020202030204" pitchFamily="34" charset="0"/>
                <a:ea typeface="Verdana"/>
                <a:cs typeface="Verdana"/>
              </a:rPr>
              <a:t>&lt;</a:t>
            </a:r>
            <a:r>
              <a:rPr lang="fr-FR" sz="2800" b="0" i="0" u="none" strike="noStrike" cap="none" err="1">
                <a:solidFill>
                  <a:srgbClr val="F79646"/>
                </a:solidFill>
                <a:latin typeface="Arial Narrow" panose="020B0606020202030204" pitchFamily="34" charset="0"/>
                <a:ea typeface="Verdana"/>
                <a:cs typeface="Verdana"/>
              </a:rPr>
              <a:t>corpname</a:t>
            </a:r>
            <a:r>
              <a:rPr lang="fr-FR" sz="2800" b="0" i="0" u="none" strike="noStrike" cap="none">
                <a:solidFill>
                  <a:schemeClr val="dk1"/>
                </a:solidFill>
                <a:latin typeface="Arial Narrow" panose="020B0606020202030204" pitchFamily="34" charset="0"/>
                <a:ea typeface="Verdana"/>
                <a:cs typeface="Verdana"/>
              </a:rPr>
              <a:t>&gt;</a:t>
            </a:r>
            <a:endParaRPr sz="1600">
              <a:latin typeface="Arial Narrow" panose="020B0606020202030204" pitchFamily="34" charset="0"/>
            </a:endParaRPr>
          </a:p>
          <a:p>
            <a:pPr marL="318268" marR="0" lvl="0" indent="-165867" algn="l">
              <a:spcBef>
                <a:spcPts val="0"/>
              </a:spcBef>
              <a:spcAft>
                <a:spcPts val="0"/>
              </a:spcAft>
              <a:buClr>
                <a:schemeClr val="dk1"/>
              </a:buClr>
              <a:buFont typeface="Arial"/>
              <a:buNone/>
              <a:defRPr/>
            </a:pPr>
            <a:endParaRPr sz="1600" b="0" i="0" u="none" strike="noStrike" cap="none">
              <a:solidFill>
                <a:schemeClr val="dk1"/>
              </a:solidFill>
              <a:latin typeface="Arial Narrow" panose="020B0606020202030204" pitchFamily="34" charset="0"/>
              <a:ea typeface="Verdana"/>
              <a:cs typeface="Verdana"/>
            </a:endParaRPr>
          </a:p>
          <a:p>
            <a:pPr marL="342900" marR="0" lvl="0" indent="-342900" algn="l">
              <a:spcBef>
                <a:spcPts val="0"/>
              </a:spcBef>
              <a:spcAft>
                <a:spcPts val="0"/>
              </a:spcAft>
              <a:buClr>
                <a:schemeClr val="accent6"/>
              </a:buClr>
              <a:buSzPct val="100000"/>
              <a:buFont typeface="Wingdings" panose="05000000000000000000" pitchFamily="2" charset="2"/>
              <a:buChar char="ü"/>
              <a:defRPr/>
            </a:pPr>
            <a:r>
              <a:rPr lang="fr-FR" sz="2800" b="0" i="0" u="none" strike="noStrike" cap="none">
                <a:solidFill>
                  <a:schemeClr val="dk1"/>
                </a:solidFill>
                <a:latin typeface="Arial Narrow" panose="020B0606020202030204" pitchFamily="34" charset="0"/>
                <a:ea typeface="Verdana"/>
                <a:cs typeface="Verdana"/>
              </a:rPr>
              <a:t>&lt;</a:t>
            </a:r>
            <a:r>
              <a:rPr lang="fr-FR" sz="2800" b="0" i="0" u="none" strike="noStrike" cap="none" err="1">
                <a:solidFill>
                  <a:srgbClr val="F79646"/>
                </a:solidFill>
                <a:latin typeface="Arial Narrow" panose="020B0606020202030204" pitchFamily="34" charset="0"/>
                <a:ea typeface="Verdana"/>
                <a:cs typeface="Verdana"/>
              </a:rPr>
              <a:t>famname</a:t>
            </a:r>
            <a:r>
              <a:rPr lang="fr-FR" sz="2800" b="0" i="0" u="none" strike="noStrike" cap="none">
                <a:solidFill>
                  <a:schemeClr val="dk1"/>
                </a:solidFill>
                <a:latin typeface="Arial Narrow" panose="020B0606020202030204" pitchFamily="34" charset="0"/>
                <a:ea typeface="Verdana"/>
                <a:cs typeface="Verdana"/>
              </a:rPr>
              <a:t>&gt;</a:t>
            </a:r>
            <a:endParaRPr sz="1600">
              <a:latin typeface="Arial Narrow" panose="020B0606020202030204" pitchFamily="34" charset="0"/>
            </a:endParaRPr>
          </a:p>
          <a:p>
            <a:pPr marL="318268" marR="0" lvl="0" indent="-165867" algn="l">
              <a:spcBef>
                <a:spcPts val="0"/>
              </a:spcBef>
              <a:spcAft>
                <a:spcPts val="0"/>
              </a:spcAft>
              <a:buClr>
                <a:schemeClr val="dk1"/>
              </a:buClr>
              <a:buFont typeface="Arial"/>
              <a:buNone/>
              <a:defRPr/>
            </a:pPr>
            <a:endParaRPr sz="1600" b="0" i="0" u="none" strike="noStrike" cap="none">
              <a:solidFill>
                <a:schemeClr val="dk1"/>
              </a:solidFill>
              <a:latin typeface="Arial Narrow" panose="020B0606020202030204" pitchFamily="34" charset="0"/>
              <a:ea typeface="Verdana"/>
              <a:cs typeface="Verdana"/>
            </a:endParaRPr>
          </a:p>
          <a:p>
            <a:pPr marL="342900" marR="0" lvl="0" indent="-342900" algn="l">
              <a:spcBef>
                <a:spcPts val="0"/>
              </a:spcBef>
              <a:spcAft>
                <a:spcPts val="0"/>
              </a:spcAft>
              <a:buClr>
                <a:schemeClr val="accent6"/>
              </a:buClr>
              <a:buSzPct val="100000"/>
              <a:buFont typeface="Wingdings" panose="05000000000000000000" pitchFamily="2" charset="2"/>
              <a:buChar char="ü"/>
              <a:defRPr/>
            </a:pPr>
            <a:r>
              <a:rPr lang="fr-FR" sz="2800" b="0" i="0" u="none" strike="noStrike" cap="none">
                <a:solidFill>
                  <a:schemeClr val="dk1"/>
                </a:solidFill>
                <a:latin typeface="Arial Narrow" panose="020B0606020202030204" pitchFamily="34" charset="0"/>
                <a:ea typeface="Verdana"/>
                <a:cs typeface="Verdana"/>
              </a:rPr>
              <a:t>&lt;</a:t>
            </a:r>
            <a:r>
              <a:rPr lang="fr-FR" sz="2800" b="0" i="0" u="none" strike="noStrike" cap="none" err="1">
                <a:solidFill>
                  <a:srgbClr val="F79646"/>
                </a:solidFill>
                <a:latin typeface="Arial Narrow" panose="020B0606020202030204" pitchFamily="34" charset="0"/>
                <a:ea typeface="Verdana"/>
                <a:cs typeface="Verdana"/>
              </a:rPr>
              <a:t>geogname</a:t>
            </a:r>
            <a:r>
              <a:rPr lang="fr-FR" sz="2800" b="0" i="0" u="none" strike="noStrike" cap="none">
                <a:solidFill>
                  <a:schemeClr val="dk1"/>
                </a:solidFill>
                <a:latin typeface="Arial Narrow" panose="020B0606020202030204" pitchFamily="34" charset="0"/>
                <a:ea typeface="Verdana"/>
                <a:cs typeface="Verdana"/>
              </a:rPr>
              <a:t>&gt;</a:t>
            </a:r>
            <a:endParaRPr sz="1600">
              <a:latin typeface="Arial Narrow" panose="020B0606020202030204" pitchFamily="34" charset="0"/>
            </a:endParaRPr>
          </a:p>
          <a:p>
            <a:pPr marL="318268" marR="0" lvl="0" indent="-165867" algn="l">
              <a:spcBef>
                <a:spcPts val="0"/>
              </a:spcBef>
              <a:spcAft>
                <a:spcPts val="0"/>
              </a:spcAft>
              <a:buClr>
                <a:schemeClr val="dk1"/>
              </a:buClr>
              <a:buFont typeface="Arial"/>
              <a:buNone/>
              <a:defRPr/>
            </a:pPr>
            <a:endParaRPr sz="1600" b="0" i="0" u="none" strike="noStrike" cap="none">
              <a:solidFill>
                <a:schemeClr val="dk1"/>
              </a:solidFill>
              <a:latin typeface="Arial Narrow" panose="020B0606020202030204" pitchFamily="34" charset="0"/>
              <a:ea typeface="Verdana"/>
              <a:cs typeface="Verdana"/>
            </a:endParaRPr>
          </a:p>
          <a:p>
            <a:pPr marL="342900" marR="0" lvl="0" indent="-342900" algn="l">
              <a:spcBef>
                <a:spcPts val="0"/>
              </a:spcBef>
              <a:spcAft>
                <a:spcPts val="0"/>
              </a:spcAft>
              <a:buClr>
                <a:schemeClr val="accent6"/>
              </a:buClr>
              <a:buSzPct val="100000"/>
              <a:buFont typeface="Wingdings" panose="05000000000000000000" pitchFamily="2" charset="2"/>
              <a:buChar char="ü"/>
              <a:defRPr/>
            </a:pPr>
            <a:r>
              <a:rPr lang="fr-FR" sz="2800" b="0" i="0" u="none" strike="noStrike" cap="none">
                <a:solidFill>
                  <a:schemeClr val="dk1"/>
                </a:solidFill>
                <a:latin typeface="Arial Narrow" panose="020B0606020202030204" pitchFamily="34" charset="0"/>
                <a:ea typeface="Verdana"/>
                <a:cs typeface="Verdana"/>
              </a:rPr>
              <a:t>&lt;</a:t>
            </a:r>
            <a:r>
              <a:rPr lang="fr-FR" sz="2800" b="0" i="0" u="none" strike="noStrike" cap="none" err="1">
                <a:solidFill>
                  <a:srgbClr val="F79646"/>
                </a:solidFill>
                <a:latin typeface="Arial Narrow" panose="020B0606020202030204" pitchFamily="34" charset="0"/>
                <a:ea typeface="Verdana"/>
                <a:cs typeface="Verdana"/>
              </a:rPr>
              <a:t>subject</a:t>
            </a:r>
            <a:r>
              <a:rPr lang="fr-FR" sz="2800" b="0" i="0" u="none" strike="noStrike" cap="none">
                <a:solidFill>
                  <a:schemeClr val="dk1"/>
                </a:solidFill>
                <a:latin typeface="Arial Narrow" panose="020B0606020202030204" pitchFamily="34" charset="0"/>
                <a:ea typeface="Verdana"/>
                <a:cs typeface="Verdana"/>
              </a:rPr>
              <a:t>&gt;</a:t>
            </a:r>
            <a:endParaRPr lang="fr-FR" sz="1600">
              <a:latin typeface="Arial Narrow" panose="020B0606020202030204" pitchFamily="34" charset="0"/>
            </a:endParaRPr>
          </a:p>
          <a:p>
            <a:pPr marL="318268" marR="0" lvl="0" indent="-165867" algn="l">
              <a:spcBef>
                <a:spcPts val="0"/>
              </a:spcBef>
              <a:spcAft>
                <a:spcPts val="0"/>
              </a:spcAft>
              <a:buClr>
                <a:schemeClr val="dk1"/>
              </a:buClr>
              <a:buFont typeface="Arial"/>
              <a:buNone/>
              <a:defRPr/>
            </a:pPr>
            <a:endParaRPr lang="fr-FR" b="0" i="0" u="none" strike="noStrike" cap="none">
              <a:solidFill>
                <a:schemeClr val="dk1"/>
              </a:solidFill>
              <a:latin typeface="Arial Narrow" panose="020B0606020202030204" pitchFamily="34" charset="0"/>
              <a:ea typeface="Verdana"/>
              <a:cs typeface="Verdana"/>
            </a:endParaRPr>
          </a:p>
          <a:p>
            <a:pPr marL="342900" marR="0" lvl="0" indent="-342900" algn="l">
              <a:spcBef>
                <a:spcPts val="0"/>
              </a:spcBef>
              <a:spcAft>
                <a:spcPts val="0"/>
              </a:spcAft>
              <a:buClr>
                <a:schemeClr val="accent6"/>
              </a:buClr>
              <a:buSzPct val="100000"/>
              <a:buFont typeface="Wingdings" panose="05000000000000000000" pitchFamily="2" charset="2"/>
              <a:buChar char="ü"/>
              <a:defRPr/>
            </a:pPr>
            <a:r>
              <a:rPr lang="fr-FR" sz="2800" b="0" i="0" u="none" strike="noStrike" cap="none">
                <a:solidFill>
                  <a:schemeClr val="dk1"/>
                </a:solidFill>
                <a:latin typeface="Arial Narrow" panose="020B0606020202030204" pitchFamily="34" charset="0"/>
                <a:ea typeface="Verdana"/>
                <a:cs typeface="Verdana"/>
              </a:rPr>
              <a:t>&lt;</a:t>
            </a:r>
            <a:r>
              <a:rPr lang="fr-FR" sz="2800" b="0" i="0" u="none" strike="noStrike" cap="none" err="1">
                <a:solidFill>
                  <a:srgbClr val="F79646"/>
                </a:solidFill>
                <a:latin typeface="Arial Narrow" panose="020B0606020202030204" pitchFamily="34" charset="0"/>
                <a:ea typeface="Verdana"/>
                <a:cs typeface="Verdana"/>
              </a:rPr>
              <a:t>title</a:t>
            </a:r>
            <a:r>
              <a:rPr lang="fr-FR" sz="2800" b="0" i="0" u="none" strike="noStrike" cap="none">
                <a:solidFill>
                  <a:schemeClr val="dk1"/>
                </a:solidFill>
                <a:latin typeface="Arial Narrow" panose="020B0606020202030204" pitchFamily="34" charset="0"/>
                <a:ea typeface="Verdana"/>
                <a:cs typeface="Verdana"/>
              </a:rPr>
              <a:t>&gt;</a:t>
            </a:r>
          </a:p>
          <a:p>
            <a:pPr marL="342900" marR="0" lvl="0" indent="-342900" algn="l">
              <a:spcBef>
                <a:spcPts val="0"/>
              </a:spcBef>
              <a:spcAft>
                <a:spcPts val="0"/>
              </a:spcAft>
              <a:buClr>
                <a:schemeClr val="accent6"/>
              </a:buClr>
              <a:buSzPct val="100000"/>
              <a:buFont typeface="Wingdings" panose="05000000000000000000" pitchFamily="2" charset="2"/>
              <a:buChar char="ü"/>
              <a:defRPr/>
            </a:pPr>
            <a:endParaRPr lang="fr-FR" sz="2800">
              <a:solidFill>
                <a:schemeClr val="dk1"/>
              </a:solidFill>
              <a:latin typeface="Arial Narrow" panose="020B0606020202030204" pitchFamily="34" charset="0"/>
              <a:ea typeface="Verdana"/>
              <a:cs typeface="Verdana"/>
            </a:endParaRPr>
          </a:p>
          <a:p>
            <a:pPr marL="342900" marR="0" lvl="0" indent="-342900" algn="l">
              <a:spcBef>
                <a:spcPts val="0"/>
              </a:spcBef>
              <a:spcAft>
                <a:spcPts val="0"/>
              </a:spcAft>
              <a:buClr>
                <a:schemeClr val="accent6"/>
              </a:buClr>
              <a:buSzPct val="100000"/>
              <a:buFont typeface="Wingdings" panose="05000000000000000000" pitchFamily="2" charset="2"/>
              <a:buChar char="ü"/>
              <a:defRPr/>
            </a:pPr>
            <a:endParaRPr lang="fr-FR" sz="2800" b="0" i="0" u="none" strike="noStrike" cap="none">
              <a:solidFill>
                <a:schemeClr val="dk1"/>
              </a:solidFill>
              <a:latin typeface="Arial Narrow" panose="020B0606020202030204" pitchFamily="34" charset="0"/>
              <a:ea typeface="Verdana"/>
              <a:cs typeface="Verdana"/>
            </a:endParaRPr>
          </a:p>
          <a:p>
            <a:pPr marL="342900" marR="0" lvl="0" indent="-342900" algn="l">
              <a:spcBef>
                <a:spcPts val="0"/>
              </a:spcBef>
              <a:spcAft>
                <a:spcPts val="0"/>
              </a:spcAft>
              <a:buClr>
                <a:schemeClr val="accent6"/>
              </a:buClr>
              <a:buSzPct val="100000"/>
              <a:buFont typeface="Wingdings" panose="05000000000000000000" pitchFamily="2" charset="2"/>
              <a:buChar char="ü"/>
              <a:defRPr/>
            </a:pPr>
            <a:r>
              <a:rPr lang="fr-FR" sz="2400" b="0" i="0" u="none" strike="noStrike" cap="none">
                <a:solidFill>
                  <a:schemeClr val="dk1"/>
                </a:solidFill>
                <a:latin typeface="Arial Narrow" panose="020B0606020202030204" pitchFamily="34" charset="0"/>
                <a:ea typeface="Verdana"/>
                <a:cs typeface="Verdana"/>
              </a:rPr>
              <a:t>&lt;</a:t>
            </a:r>
            <a:r>
              <a:rPr lang="fr-FR" sz="2400" b="0" i="0" u="none" strike="noStrike" cap="none" err="1">
                <a:solidFill>
                  <a:schemeClr val="tx2"/>
                </a:solidFill>
                <a:latin typeface="Arial Narrow" panose="020B0606020202030204" pitchFamily="34" charset="0"/>
                <a:ea typeface="Verdana"/>
                <a:cs typeface="Verdana"/>
              </a:rPr>
              <a:t>genreform</a:t>
            </a:r>
            <a:r>
              <a:rPr lang="fr-FR" sz="2400" b="0" i="0" u="none" strike="noStrike" cap="none">
                <a:solidFill>
                  <a:schemeClr val="tx2"/>
                </a:solidFill>
                <a:latin typeface="Arial Narrow" panose="020B0606020202030204" pitchFamily="34" charset="0"/>
                <a:ea typeface="Verdana"/>
                <a:cs typeface="Verdana"/>
              </a:rPr>
              <a:t> @type="ge</a:t>
            </a:r>
            <a:r>
              <a:rPr lang="fr-FR" sz="2400">
                <a:solidFill>
                  <a:schemeClr val="tx2"/>
                </a:solidFill>
                <a:latin typeface="Arial Narrow" panose="020B0606020202030204" pitchFamily="34" charset="0"/>
                <a:ea typeface="Verdana"/>
                <a:cs typeface="Verdana"/>
              </a:rPr>
              <a:t>nre,</a:t>
            </a:r>
          </a:p>
          <a:p>
            <a:pPr marL="265113" marR="0" lvl="0" indent="-265113" algn="l">
              <a:spcBef>
                <a:spcPts val="0"/>
              </a:spcBef>
              <a:spcAft>
                <a:spcPts val="0"/>
              </a:spcAft>
              <a:buSzPct val="25000"/>
              <a:buNone/>
              <a:defRPr/>
            </a:pPr>
            <a:r>
              <a:rPr lang="fr-FR" sz="2400">
                <a:solidFill>
                  <a:schemeClr val="tx2"/>
                </a:solidFill>
                <a:latin typeface="Arial Narrow" panose="020B0606020202030204" pitchFamily="34" charset="0"/>
                <a:ea typeface="Verdana"/>
                <a:cs typeface="Verdana"/>
              </a:rPr>
              <a:t> forme et fonction</a:t>
            </a:r>
            <a:r>
              <a:rPr lang="fr-FR" sz="2400" b="0" i="0" u="none" strike="noStrike" cap="none">
                <a:solidFill>
                  <a:schemeClr val="dk1"/>
                </a:solidFill>
                <a:latin typeface="Arial Narrow" panose="020B0606020202030204" pitchFamily="34" charset="0"/>
                <a:ea typeface="Verdana"/>
                <a:cs typeface="Verdana"/>
              </a:rPr>
              <a:t>"&gt;</a:t>
            </a:r>
            <a:endParaRPr sz="1900" b="0" i="0" u="none" strike="noStrike" cap="none">
              <a:solidFill>
                <a:schemeClr val="dk1"/>
              </a:solidFill>
              <a:latin typeface="Verdana"/>
              <a:ea typeface="Verdana"/>
              <a:cs typeface="Verdana"/>
            </a:endParaRPr>
          </a:p>
          <a:p>
            <a:pPr marL="265223" marR="0" lvl="0" indent="-265223" algn="l">
              <a:spcBef>
                <a:spcPts val="0"/>
              </a:spcBef>
              <a:spcAft>
                <a:spcPts val="0"/>
              </a:spcAft>
              <a:buNone/>
              <a:defRPr/>
            </a:pPr>
            <a:endParaRPr sz="1900" b="0" i="0" u="none" strike="noStrike" cap="none">
              <a:solidFill>
                <a:schemeClr val="dk1"/>
              </a:solidFill>
              <a:latin typeface="Verdana"/>
              <a:ea typeface="Verdana"/>
              <a:cs typeface="Verdana"/>
            </a:endParaRPr>
          </a:p>
        </p:txBody>
      </p:sp>
      <p:sp>
        <p:nvSpPr>
          <p:cNvPr id="6" name="Shape 563"/>
          <p:cNvSpPr>
            <a:spLocks/>
          </p:cNvSpPr>
          <p:nvPr/>
        </p:nvSpPr>
        <p:spPr bwMode="auto">
          <a:xfrm>
            <a:off x="3851920" y="900653"/>
            <a:ext cx="5004046" cy="4624657"/>
          </a:xfrm>
          <a:prstGeom prst="rect">
            <a:avLst/>
          </a:prstGeom>
          <a:noFill/>
          <a:ln>
            <a:noFill/>
          </a:ln>
        </p:spPr>
        <p:txBody>
          <a:bodyPr lIns="91425" tIns="45700" rIns="91425" bIns="45700" anchor="t" anchorCtr="0">
            <a:noAutofit/>
          </a:bodyPr>
          <a:lstStyle/>
          <a:p>
            <a:pPr marL="342900" marR="0" lvl="0" indent="-342900" algn="l">
              <a:spcBef>
                <a:spcPts val="0"/>
              </a:spcBef>
              <a:spcAft>
                <a:spcPts val="0"/>
              </a:spcAft>
              <a:buClr>
                <a:schemeClr val="dk1"/>
              </a:buClr>
              <a:buSzPct val="100000"/>
              <a:buFont typeface="OpenSymbol"/>
              <a:buChar char=""/>
              <a:defRPr/>
            </a:pPr>
            <a:r>
              <a:rPr lang="fr-FR" sz="3200" b="0" i="0" u="none" strike="noStrike" cap="none">
                <a:solidFill>
                  <a:schemeClr val="dk1"/>
                </a:solidFill>
                <a:latin typeface="Arial Narrow" panose="020B0606020202030204" pitchFamily="34" charset="0"/>
                <a:ea typeface="Verdana"/>
                <a:cs typeface="Verdana"/>
              </a:rPr>
              <a:t>  </a:t>
            </a:r>
            <a:r>
              <a:rPr lang="fr-FR" sz="2800" b="0" i="0" u="none" strike="noStrike" cap="none">
                <a:latin typeface="Arial Narrow" panose="020B0606020202030204" pitchFamily="34" charset="0"/>
                <a:ea typeface="Verdana"/>
                <a:cs typeface="Verdana"/>
              </a:rPr>
              <a:t>Index</a:t>
            </a:r>
            <a:r>
              <a:rPr lang="fr-FR" sz="2800" b="0" i="0" u="none" strike="noStrike" cap="none">
                <a:solidFill>
                  <a:schemeClr val="dk1"/>
                </a:solidFill>
                <a:latin typeface="Arial Narrow" panose="020B0606020202030204" pitchFamily="34" charset="0"/>
                <a:ea typeface="Verdana"/>
                <a:cs typeface="Verdana"/>
              </a:rPr>
              <a:t> </a:t>
            </a:r>
            <a:r>
              <a:rPr lang="fr-FR" sz="2800" b="0" i="0" u="none" strike="noStrike" cap="none">
                <a:solidFill>
                  <a:srgbClr val="F79646"/>
                </a:solidFill>
                <a:latin typeface="Arial Narrow" panose="020B0606020202030204" pitchFamily="34" charset="0"/>
                <a:ea typeface="Verdana"/>
                <a:cs typeface="Verdana"/>
              </a:rPr>
              <a:t>Nom de personne</a:t>
            </a:r>
            <a:endParaRPr sz="1600">
              <a:solidFill>
                <a:srgbClr val="F79646"/>
              </a:solidFill>
              <a:latin typeface="Arial Narrow" panose="020B0606020202030204" pitchFamily="34" charset="0"/>
            </a:endParaRPr>
          </a:p>
          <a:p>
            <a:pPr marR="0" lvl="0" algn="l">
              <a:spcBef>
                <a:spcPts val="0"/>
              </a:spcBef>
              <a:spcAft>
                <a:spcPts val="0"/>
              </a:spcAft>
              <a:buClr>
                <a:schemeClr val="dk1"/>
              </a:buClr>
              <a:buSzPct val="100000"/>
              <a:defRPr/>
            </a:pPr>
            <a:endParaRPr lang="fr-FR" sz="1600" b="0" i="0" u="none" strike="noStrike" cap="none">
              <a:solidFill>
                <a:schemeClr val="dk1"/>
              </a:solidFill>
              <a:latin typeface="Arial Narrow" panose="020B0606020202030204" pitchFamily="34" charset="0"/>
              <a:ea typeface="Verdana"/>
              <a:cs typeface="Verdana"/>
            </a:endParaRPr>
          </a:p>
          <a:p>
            <a:pPr marL="342900" marR="0" lvl="0" indent="-342900" algn="l">
              <a:spcBef>
                <a:spcPts val="0"/>
              </a:spcBef>
              <a:spcAft>
                <a:spcPts val="0"/>
              </a:spcAft>
              <a:buClr>
                <a:schemeClr val="dk1"/>
              </a:buClr>
              <a:buSzPct val="100000"/>
              <a:buFont typeface="OpenSymbol"/>
              <a:buChar char=""/>
              <a:defRPr/>
            </a:pPr>
            <a:r>
              <a:rPr lang="fr-FR" sz="2800" b="0" i="0" u="none" strike="noStrike" cap="none">
                <a:solidFill>
                  <a:schemeClr val="dk1"/>
                </a:solidFill>
                <a:latin typeface="Arial Narrow" panose="020B0606020202030204" pitchFamily="34" charset="0"/>
                <a:ea typeface="Verdana"/>
                <a:cs typeface="Verdana"/>
              </a:rPr>
              <a:t>  </a:t>
            </a:r>
            <a:r>
              <a:rPr lang="fr-FR" sz="2800" b="0" i="0" u="none" strike="noStrike" cap="none">
                <a:latin typeface="Arial Narrow" panose="020B0606020202030204" pitchFamily="34" charset="0"/>
                <a:ea typeface="Verdana"/>
                <a:cs typeface="Verdana"/>
              </a:rPr>
              <a:t>Index</a:t>
            </a:r>
            <a:r>
              <a:rPr lang="fr-FR" sz="2800" b="0" i="0" u="none" strike="noStrike" cap="none">
                <a:solidFill>
                  <a:schemeClr val="dk1"/>
                </a:solidFill>
                <a:latin typeface="Arial Narrow" panose="020B0606020202030204" pitchFamily="34" charset="0"/>
                <a:ea typeface="Verdana"/>
                <a:cs typeface="Verdana"/>
              </a:rPr>
              <a:t> </a:t>
            </a:r>
            <a:r>
              <a:rPr lang="fr-FR" sz="2800" b="0" i="0" u="none" strike="noStrike" cap="none">
                <a:solidFill>
                  <a:srgbClr val="F79646"/>
                </a:solidFill>
                <a:latin typeface="Arial Narrow" panose="020B0606020202030204" pitchFamily="34" charset="0"/>
                <a:ea typeface="Verdana"/>
                <a:cs typeface="Verdana"/>
              </a:rPr>
              <a:t>Nom de collectivité</a:t>
            </a:r>
            <a:endParaRPr sz="1600">
              <a:solidFill>
                <a:srgbClr val="F79646"/>
              </a:solidFill>
              <a:latin typeface="Arial Narrow" panose="020B0606020202030204" pitchFamily="34" charset="0"/>
            </a:endParaRPr>
          </a:p>
          <a:p>
            <a:pPr marR="0" lvl="0" algn="l">
              <a:spcBef>
                <a:spcPts val="0"/>
              </a:spcBef>
              <a:spcAft>
                <a:spcPts val="0"/>
              </a:spcAft>
              <a:buClr>
                <a:schemeClr val="dk1"/>
              </a:buClr>
              <a:buSzPct val="100000"/>
              <a:defRPr/>
            </a:pPr>
            <a:endParaRPr lang="fr-FR" sz="1600" b="0" i="0" u="none" strike="noStrike" cap="none">
              <a:solidFill>
                <a:schemeClr val="dk1"/>
              </a:solidFill>
              <a:latin typeface="Arial Narrow" panose="020B0606020202030204" pitchFamily="34" charset="0"/>
              <a:ea typeface="Verdana"/>
              <a:cs typeface="Verdana"/>
            </a:endParaRPr>
          </a:p>
          <a:p>
            <a:pPr marL="342900" marR="0" lvl="0" indent="-342900" algn="l">
              <a:spcBef>
                <a:spcPts val="0"/>
              </a:spcBef>
              <a:spcAft>
                <a:spcPts val="0"/>
              </a:spcAft>
              <a:buClr>
                <a:schemeClr val="dk1"/>
              </a:buClr>
              <a:buSzPct val="100000"/>
              <a:buFont typeface="OpenSymbol"/>
              <a:buChar char=""/>
              <a:defRPr/>
            </a:pPr>
            <a:r>
              <a:rPr lang="fr-FR" sz="2800" b="0" i="0" u="none" strike="noStrike" cap="none">
                <a:solidFill>
                  <a:schemeClr val="dk1"/>
                </a:solidFill>
                <a:latin typeface="Arial Narrow" panose="020B0606020202030204" pitchFamily="34" charset="0"/>
                <a:ea typeface="Verdana"/>
                <a:cs typeface="Verdana"/>
              </a:rPr>
              <a:t>  </a:t>
            </a:r>
            <a:r>
              <a:rPr lang="fr-FR" sz="2800" b="0" i="0" u="none" strike="noStrike" cap="none">
                <a:latin typeface="Arial Narrow" panose="020B0606020202030204" pitchFamily="34" charset="0"/>
                <a:ea typeface="Verdana"/>
                <a:cs typeface="Verdana"/>
              </a:rPr>
              <a:t>Index</a:t>
            </a:r>
            <a:r>
              <a:rPr lang="fr-FR" sz="2800" b="0" i="0" u="none" strike="noStrike" cap="none">
                <a:solidFill>
                  <a:schemeClr val="dk1"/>
                </a:solidFill>
                <a:latin typeface="Arial Narrow" panose="020B0606020202030204" pitchFamily="34" charset="0"/>
                <a:ea typeface="Verdana"/>
                <a:cs typeface="Verdana"/>
              </a:rPr>
              <a:t> </a:t>
            </a:r>
            <a:r>
              <a:rPr lang="fr-FR" sz="2800" b="0" i="0" u="none" strike="noStrike" cap="none">
                <a:solidFill>
                  <a:srgbClr val="F79646"/>
                </a:solidFill>
                <a:latin typeface="Arial Narrow" panose="020B0606020202030204" pitchFamily="34" charset="0"/>
                <a:ea typeface="Verdana"/>
                <a:cs typeface="Verdana"/>
              </a:rPr>
              <a:t>Famille</a:t>
            </a:r>
            <a:endParaRPr sz="1600">
              <a:solidFill>
                <a:srgbClr val="F79646"/>
              </a:solidFill>
              <a:latin typeface="Arial Narrow" panose="020B0606020202030204" pitchFamily="34" charset="0"/>
            </a:endParaRPr>
          </a:p>
          <a:p>
            <a:pPr marR="0" lvl="0" algn="l">
              <a:spcBef>
                <a:spcPts val="0"/>
              </a:spcBef>
              <a:spcAft>
                <a:spcPts val="0"/>
              </a:spcAft>
              <a:buClr>
                <a:schemeClr val="dk1"/>
              </a:buClr>
              <a:buSzPct val="100000"/>
              <a:defRPr/>
            </a:pPr>
            <a:endParaRPr lang="fr-FR" sz="1600" b="0" i="0" u="none" strike="noStrike" cap="none">
              <a:solidFill>
                <a:schemeClr val="dk1"/>
              </a:solidFill>
              <a:latin typeface="Arial Narrow" panose="020B0606020202030204" pitchFamily="34" charset="0"/>
              <a:ea typeface="Verdana"/>
              <a:cs typeface="Verdana"/>
            </a:endParaRPr>
          </a:p>
          <a:p>
            <a:pPr marL="342900" marR="0" lvl="0" indent="-342900" algn="l">
              <a:spcBef>
                <a:spcPts val="0"/>
              </a:spcBef>
              <a:spcAft>
                <a:spcPts val="0"/>
              </a:spcAft>
              <a:buClr>
                <a:schemeClr val="dk1"/>
              </a:buClr>
              <a:buSzPct val="100000"/>
              <a:buFont typeface="OpenSymbol"/>
              <a:buChar char=""/>
              <a:defRPr/>
            </a:pPr>
            <a:r>
              <a:rPr lang="fr-FR" sz="2800" b="0" i="0" u="none" strike="noStrike" cap="none">
                <a:solidFill>
                  <a:schemeClr val="dk1"/>
                </a:solidFill>
                <a:latin typeface="Arial Narrow" panose="020B0606020202030204" pitchFamily="34" charset="0"/>
                <a:ea typeface="Verdana"/>
                <a:cs typeface="Verdana"/>
              </a:rPr>
              <a:t>  </a:t>
            </a:r>
            <a:r>
              <a:rPr lang="fr-FR" sz="2800" b="0" i="0" u="none" strike="noStrike" cap="none">
                <a:latin typeface="Arial Narrow" panose="020B0606020202030204" pitchFamily="34" charset="0"/>
                <a:ea typeface="Verdana"/>
                <a:cs typeface="Verdana"/>
              </a:rPr>
              <a:t>Index</a:t>
            </a:r>
            <a:r>
              <a:rPr lang="fr-FR" sz="2800" b="0" i="0" u="none" strike="noStrike" cap="none">
                <a:solidFill>
                  <a:schemeClr val="dk1"/>
                </a:solidFill>
                <a:latin typeface="Arial Narrow" panose="020B0606020202030204" pitchFamily="34" charset="0"/>
                <a:ea typeface="Verdana"/>
                <a:cs typeface="Verdana"/>
              </a:rPr>
              <a:t> </a:t>
            </a:r>
            <a:r>
              <a:rPr lang="fr-FR" sz="2800" b="0" i="0" u="none" strike="noStrike" cap="none">
                <a:solidFill>
                  <a:srgbClr val="F79646"/>
                </a:solidFill>
                <a:latin typeface="Arial Narrow" panose="020B0606020202030204" pitchFamily="34" charset="0"/>
                <a:ea typeface="Verdana"/>
                <a:cs typeface="Verdana"/>
              </a:rPr>
              <a:t>Nom géographique</a:t>
            </a:r>
            <a:endParaRPr sz="1600">
              <a:solidFill>
                <a:srgbClr val="F79646"/>
              </a:solidFill>
              <a:latin typeface="Arial Narrow" panose="020B0606020202030204" pitchFamily="34" charset="0"/>
            </a:endParaRPr>
          </a:p>
          <a:p>
            <a:pPr marR="0" lvl="0" algn="l">
              <a:spcBef>
                <a:spcPts val="0"/>
              </a:spcBef>
              <a:spcAft>
                <a:spcPts val="0"/>
              </a:spcAft>
              <a:buClr>
                <a:schemeClr val="dk1"/>
              </a:buClr>
              <a:buSzPct val="100000"/>
              <a:defRPr/>
            </a:pPr>
            <a:endParaRPr lang="fr-FR" sz="1600" b="0" i="0" u="none" strike="noStrike" cap="none">
              <a:solidFill>
                <a:schemeClr val="dk1"/>
              </a:solidFill>
              <a:latin typeface="Arial Narrow" panose="020B0606020202030204" pitchFamily="34" charset="0"/>
              <a:ea typeface="Verdana"/>
              <a:cs typeface="Verdana"/>
            </a:endParaRPr>
          </a:p>
          <a:p>
            <a:pPr marL="342900" marR="0" lvl="0" indent="-342900" algn="l">
              <a:spcBef>
                <a:spcPts val="0"/>
              </a:spcBef>
              <a:spcAft>
                <a:spcPts val="0"/>
              </a:spcAft>
              <a:buClr>
                <a:schemeClr val="dk1"/>
              </a:buClr>
              <a:buSzPct val="100000"/>
              <a:buFont typeface="OpenSymbol"/>
              <a:buChar char=""/>
              <a:defRPr/>
            </a:pPr>
            <a:r>
              <a:rPr lang="fr-FR" sz="2800" b="0" i="0" u="none" strike="noStrike" cap="none">
                <a:solidFill>
                  <a:schemeClr val="dk1"/>
                </a:solidFill>
                <a:latin typeface="Arial Narrow" panose="020B0606020202030204" pitchFamily="34" charset="0"/>
                <a:ea typeface="Verdana"/>
                <a:cs typeface="Verdana"/>
              </a:rPr>
              <a:t>  </a:t>
            </a:r>
            <a:r>
              <a:rPr lang="fr-FR" sz="2800" b="0" i="0" u="none" strike="noStrike" cap="none">
                <a:latin typeface="Arial Narrow" panose="020B0606020202030204" pitchFamily="34" charset="0"/>
                <a:ea typeface="Verdana"/>
                <a:cs typeface="Verdana"/>
              </a:rPr>
              <a:t>Index</a:t>
            </a:r>
            <a:r>
              <a:rPr lang="fr-FR" sz="2800" b="0" i="0" u="none" strike="noStrike" cap="none">
                <a:solidFill>
                  <a:schemeClr val="dk1"/>
                </a:solidFill>
                <a:latin typeface="Arial Narrow" panose="020B0606020202030204" pitchFamily="34" charset="0"/>
                <a:ea typeface="Verdana"/>
                <a:cs typeface="Verdana"/>
              </a:rPr>
              <a:t> </a:t>
            </a:r>
            <a:r>
              <a:rPr lang="fr-FR" sz="2800" b="0" i="0" u="none" strike="noStrike" cap="none">
                <a:solidFill>
                  <a:srgbClr val="F79646"/>
                </a:solidFill>
                <a:latin typeface="Arial Narrow" panose="020B0606020202030204" pitchFamily="34" charset="0"/>
                <a:ea typeface="Verdana"/>
                <a:cs typeface="Verdana"/>
              </a:rPr>
              <a:t>Nom commun</a:t>
            </a:r>
            <a:endParaRPr sz="1600">
              <a:solidFill>
                <a:srgbClr val="F79646"/>
              </a:solidFill>
              <a:latin typeface="Arial Narrow" panose="020B0606020202030204" pitchFamily="34" charset="0"/>
            </a:endParaRPr>
          </a:p>
          <a:p>
            <a:pPr marR="0" lvl="0" algn="l">
              <a:spcBef>
                <a:spcPts val="0"/>
              </a:spcBef>
              <a:spcAft>
                <a:spcPts val="0"/>
              </a:spcAft>
              <a:buClr>
                <a:schemeClr val="dk1"/>
              </a:buClr>
              <a:buSzPct val="100000"/>
              <a:defRPr/>
            </a:pPr>
            <a:endParaRPr lang="fr-FR" sz="1600" b="0" i="0" u="none" strike="noStrike" cap="none">
              <a:solidFill>
                <a:schemeClr val="dk1"/>
              </a:solidFill>
              <a:latin typeface="Arial Narrow" panose="020B0606020202030204" pitchFamily="34" charset="0"/>
              <a:ea typeface="Verdana"/>
              <a:cs typeface="Verdana"/>
            </a:endParaRPr>
          </a:p>
          <a:p>
            <a:pPr marL="342900" marR="0" lvl="0" indent="-342900" algn="l">
              <a:spcBef>
                <a:spcPts val="0"/>
              </a:spcBef>
              <a:spcAft>
                <a:spcPts val="0"/>
              </a:spcAft>
              <a:buClr>
                <a:schemeClr val="dk1"/>
              </a:buClr>
              <a:buSzPct val="100000"/>
              <a:buFont typeface="OpenSymbol"/>
              <a:buChar char=""/>
              <a:defRPr/>
            </a:pPr>
            <a:r>
              <a:rPr lang="fr-FR" sz="2800" b="0" i="0" u="none" strike="noStrike" cap="none">
                <a:solidFill>
                  <a:schemeClr val="dk1"/>
                </a:solidFill>
                <a:latin typeface="Arial Narrow" panose="020B0606020202030204" pitchFamily="34" charset="0"/>
                <a:ea typeface="Verdana"/>
                <a:cs typeface="Verdana"/>
              </a:rPr>
              <a:t>  </a:t>
            </a:r>
            <a:r>
              <a:rPr lang="fr-FR" sz="2800" b="0" i="0" u="none" strike="noStrike" cap="none">
                <a:latin typeface="Arial Narrow" panose="020B0606020202030204" pitchFamily="34" charset="0"/>
                <a:ea typeface="Verdana"/>
                <a:cs typeface="Verdana"/>
              </a:rPr>
              <a:t>Index</a:t>
            </a:r>
            <a:r>
              <a:rPr lang="fr-FR" sz="2800" b="0" i="0" u="none" strike="noStrike" cap="none">
                <a:solidFill>
                  <a:schemeClr val="dk1"/>
                </a:solidFill>
                <a:latin typeface="Arial Narrow" panose="020B0606020202030204" pitchFamily="34" charset="0"/>
                <a:ea typeface="Verdana"/>
                <a:cs typeface="Verdana"/>
              </a:rPr>
              <a:t> </a:t>
            </a:r>
            <a:r>
              <a:rPr lang="fr-FR" sz="2800" b="0" i="0" u="none" strike="noStrike" cap="none">
                <a:solidFill>
                  <a:srgbClr val="F79646"/>
                </a:solidFill>
                <a:latin typeface="Arial Narrow" panose="020B0606020202030204" pitchFamily="34" charset="0"/>
                <a:ea typeface="Verdana"/>
                <a:cs typeface="Verdana"/>
              </a:rPr>
              <a:t>Titre</a:t>
            </a:r>
          </a:p>
          <a:p>
            <a:pPr marR="0" lvl="0" algn="l">
              <a:spcBef>
                <a:spcPts val="0"/>
              </a:spcBef>
              <a:spcAft>
                <a:spcPts val="0"/>
              </a:spcAft>
              <a:buClr>
                <a:schemeClr val="dk1"/>
              </a:buClr>
              <a:buSzPct val="100000"/>
              <a:defRPr/>
            </a:pPr>
            <a:r>
              <a:rPr lang="fr-FR">
                <a:solidFill>
                  <a:srgbClr val="C00000"/>
                </a:solidFill>
                <a:latin typeface="Arial Narrow" panose="020B0606020202030204" pitchFamily="34" charset="0"/>
                <a:ea typeface="Verdana"/>
                <a:cs typeface="Verdana"/>
              </a:rPr>
              <a:t>                   pas de lien aux autorités auteur-titre</a:t>
            </a:r>
            <a:endParaRPr lang="fr-FR" b="0" i="0" u="none" strike="noStrike" cap="none">
              <a:solidFill>
                <a:srgbClr val="C00000"/>
              </a:solidFill>
              <a:latin typeface="Arial Narrow" panose="020B0606020202030204" pitchFamily="34" charset="0"/>
              <a:ea typeface="Verdana"/>
              <a:cs typeface="Verdana"/>
            </a:endParaRPr>
          </a:p>
          <a:p>
            <a:pPr marL="342900" marR="0" lvl="0" indent="-342900" algn="l">
              <a:spcBef>
                <a:spcPts val="0"/>
              </a:spcBef>
              <a:spcAft>
                <a:spcPts val="0"/>
              </a:spcAft>
              <a:buClr>
                <a:schemeClr val="dk1"/>
              </a:buClr>
              <a:buSzPct val="100000"/>
              <a:buFont typeface="OpenSymbol"/>
              <a:buChar char=""/>
              <a:defRPr/>
            </a:pPr>
            <a:endParaRPr lang="fr-FR" sz="2800">
              <a:solidFill>
                <a:srgbClr val="F79646"/>
              </a:solidFill>
              <a:latin typeface="Arial Narrow" panose="020B0606020202030204" pitchFamily="34" charset="0"/>
              <a:ea typeface="Verdana"/>
              <a:cs typeface="Verdana"/>
            </a:endParaRPr>
          </a:p>
          <a:p>
            <a:pPr marL="342900" marR="0" lvl="0" indent="-342900" algn="l">
              <a:spcBef>
                <a:spcPts val="0"/>
              </a:spcBef>
              <a:spcAft>
                <a:spcPts val="0"/>
              </a:spcAft>
              <a:buClr>
                <a:schemeClr val="dk1"/>
              </a:buClr>
              <a:buSzPct val="100000"/>
              <a:buFont typeface="OpenSymbol"/>
              <a:buChar char=""/>
              <a:defRPr/>
            </a:pPr>
            <a:endParaRPr lang="fr-FR" sz="2800" b="0" i="0" u="none" strike="noStrike" cap="none">
              <a:solidFill>
                <a:srgbClr val="F79646"/>
              </a:solidFill>
              <a:latin typeface="Arial Narrow" panose="020B0606020202030204" pitchFamily="34" charset="0"/>
              <a:ea typeface="Verdana"/>
              <a:cs typeface="Verdana"/>
            </a:endParaRPr>
          </a:p>
          <a:p>
            <a:pPr marL="342900" marR="0" lvl="0" indent="-342900" algn="l">
              <a:spcBef>
                <a:spcPts val="0"/>
              </a:spcBef>
              <a:spcAft>
                <a:spcPts val="0"/>
              </a:spcAft>
              <a:buClr>
                <a:schemeClr val="dk1"/>
              </a:buClr>
              <a:buSzPct val="100000"/>
              <a:buFont typeface="OpenSymbol"/>
              <a:buChar char=""/>
              <a:defRPr/>
            </a:pPr>
            <a:r>
              <a:rPr lang="fr-FR" sz="2800">
                <a:solidFill>
                  <a:srgbClr val="F79646"/>
                </a:solidFill>
                <a:latin typeface="Arial Narrow" panose="020B0606020202030204" pitchFamily="34" charset="0"/>
                <a:ea typeface="Verdana"/>
                <a:cs typeface="Verdana"/>
              </a:rPr>
              <a:t> </a:t>
            </a:r>
            <a:r>
              <a:rPr lang="fr-FR" sz="2400">
                <a:latin typeface="Arial Narrow" panose="020B0606020202030204" pitchFamily="34" charset="0"/>
                <a:ea typeface="Verdana"/>
                <a:cs typeface="Verdana"/>
              </a:rPr>
              <a:t>Index</a:t>
            </a:r>
            <a:r>
              <a:rPr lang="fr-FR" sz="2400">
                <a:solidFill>
                  <a:schemeClr val="tx2"/>
                </a:solidFill>
                <a:latin typeface="Arial Narrow" panose="020B0606020202030204" pitchFamily="34" charset="0"/>
                <a:ea typeface="Verdana"/>
                <a:cs typeface="Verdana"/>
              </a:rPr>
              <a:t> Forme ou genre Rameau</a:t>
            </a:r>
            <a:endParaRPr lang="fr-FR" sz="2800" b="0" i="0" u="none" strike="noStrike" cap="none">
              <a:solidFill>
                <a:schemeClr val="tx2"/>
              </a:solidFill>
              <a:latin typeface="Arial Narrow" panose="020B0606020202030204" pitchFamily="34" charset="0"/>
              <a:ea typeface="Verdana"/>
              <a:cs typeface="Verdana"/>
            </a:endParaRPr>
          </a:p>
          <a:p>
            <a:pPr marL="342900" marR="0" lvl="0" indent="-342900" algn="l">
              <a:spcBef>
                <a:spcPts val="0"/>
              </a:spcBef>
              <a:spcAft>
                <a:spcPts val="0"/>
              </a:spcAft>
              <a:buClr>
                <a:schemeClr val="dk1"/>
              </a:buClr>
              <a:buSzPct val="100000"/>
              <a:buFont typeface="OpenSymbol"/>
              <a:buChar char=""/>
              <a:defRPr/>
            </a:pPr>
            <a:endParaRPr lang="fr-FR" sz="2000">
              <a:solidFill>
                <a:srgbClr val="F79646"/>
              </a:solidFill>
              <a:latin typeface="Verdana"/>
              <a:ea typeface="Verdana"/>
            </a:endParaRPr>
          </a:p>
        </p:txBody>
      </p:sp>
      <p:sp>
        <p:nvSpPr>
          <p:cNvPr id="7" name="Shape 564"/>
          <p:cNvSpPr/>
          <p:nvPr/>
        </p:nvSpPr>
        <p:spPr bwMode="auto">
          <a:xfrm>
            <a:off x="83187" y="5268866"/>
            <a:ext cx="8820149" cy="369332"/>
          </a:xfrm>
          <a:prstGeom prst="rect">
            <a:avLst/>
          </a:prstGeom>
          <a:noFill/>
          <a:ln>
            <a:noFill/>
          </a:ln>
        </p:spPr>
        <p:txBody>
          <a:bodyPr lIns="91425" tIns="45700" rIns="91425" bIns="45700" anchor="t" anchorCtr="0">
            <a:noAutofit/>
          </a:bodyPr>
          <a:lstStyle/>
          <a:p>
            <a:pPr marL="265113" marR="0" lvl="0" indent="-265113" algn="l">
              <a:spcBef>
                <a:spcPts val="0"/>
              </a:spcBef>
              <a:spcAft>
                <a:spcPts val="0"/>
              </a:spcAft>
              <a:buSzPct val="25000"/>
              <a:buNone/>
              <a:defRPr/>
            </a:pPr>
            <a:r>
              <a:rPr lang="fr-FR" sz="2400" b="0" i="1" u="none" strike="noStrike" cap="none">
                <a:solidFill>
                  <a:schemeClr val="dk1"/>
                </a:solidFill>
                <a:latin typeface="Verdana"/>
                <a:ea typeface="Verdana"/>
                <a:cs typeface="Verdana"/>
              </a:rPr>
              <a:t>Bientôt correspondance entre </a:t>
            </a:r>
          </a:p>
        </p:txBody>
      </p:sp>
      <p:sp>
        <p:nvSpPr>
          <p:cNvPr id="2" name="Espace réservé du numéro de diapositive 2">
            <a:extLst>
              <a:ext uri="{FF2B5EF4-FFF2-40B4-BE49-F238E27FC236}">
                <a16:creationId xmlns:a16="http://schemas.microsoft.com/office/drawing/2014/main" id="{40C79912-8478-4BF8-1396-E465CFD34370}"/>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69</a:t>
            </a:fld>
            <a:endParaRPr lang="fr-FR"/>
          </a:p>
        </p:txBody>
      </p:sp>
      <p:pic>
        <p:nvPicPr>
          <p:cNvPr id="9" name="Image 8">
            <a:extLst>
              <a:ext uri="{FF2B5EF4-FFF2-40B4-BE49-F238E27FC236}">
                <a16:creationId xmlns:a16="http://schemas.microsoft.com/office/drawing/2014/main" id="{B47D3B66-8323-ABC6-3B3F-FD47E2F77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7412" y="4811723"/>
            <a:ext cx="304762" cy="304762"/>
          </a:xfrm>
          <a:prstGeom prst="rect">
            <a:avLst/>
          </a:prstGeom>
        </p:spPr>
      </p:pic>
      <p:sp>
        <p:nvSpPr>
          <p:cNvPr id="11" name="Titre 3">
            <a:extLst>
              <a:ext uri="{FF2B5EF4-FFF2-40B4-BE49-F238E27FC236}">
                <a16:creationId xmlns:a16="http://schemas.microsoft.com/office/drawing/2014/main" id="{F47F8AB8-0EB6-9439-45DC-C3A58C70A6A8}"/>
              </a:ext>
            </a:extLst>
          </p:cNvPr>
          <p:cNvSpPr>
            <a:spLocks noGrp="1"/>
          </p:cNvSpPr>
          <p:nvPr>
            <p:ph type="title"/>
          </p:nvPr>
        </p:nvSpPr>
        <p:spPr>
          <a:xfrm>
            <a:off x="749853" y="180341"/>
            <a:ext cx="7251148" cy="527538"/>
          </a:xfrm>
        </p:spPr>
        <p:txBody>
          <a:bodyPr>
            <a:normAutofit/>
          </a:bodyPr>
          <a:lstStyle/>
          <a:p>
            <a:pPr>
              <a:buSzPct val="25000"/>
              <a:defRPr/>
            </a:pPr>
            <a:r>
              <a:rPr lang="fr-FR" sz="2100" b="1" i="1">
                <a:solidFill>
                  <a:schemeClr val="tx2"/>
                </a:solidFill>
                <a:latin typeface="Arial Narrow" panose="020B0606020202030204" pitchFamily="34" charset="0"/>
                <a:ea typeface="+mj-ea"/>
                <a:cs typeface="+mj-cs"/>
              </a:rPr>
              <a:t> Balises</a:t>
            </a:r>
            <a:r>
              <a:rPr lang="fr-FR" sz="2000" b="0" i="0" u="none" strike="noStrike" cap="none">
                <a:solidFill>
                  <a:schemeClr val="dk1"/>
                </a:solidFill>
                <a:latin typeface="Verdana"/>
                <a:ea typeface="Verdana"/>
                <a:cs typeface="Verdana"/>
              </a:rPr>
              <a:t> </a:t>
            </a:r>
            <a:r>
              <a:rPr lang="fr-FR" sz="2100" b="1" i="1">
                <a:solidFill>
                  <a:schemeClr val="tx2"/>
                </a:solidFill>
                <a:latin typeface="Arial Narrow" panose="020B0606020202030204" pitchFamily="34" charset="0"/>
                <a:ea typeface="+mj-ea"/>
                <a:cs typeface="+mj-cs"/>
              </a:rPr>
              <a:t>EAD et index de recherche correspondants</a:t>
            </a:r>
          </a:p>
        </p:txBody>
      </p:sp>
      <p:sp>
        <p:nvSpPr>
          <p:cNvPr id="3" name="Espace réservé du pied de page 3">
            <a:extLst>
              <a:ext uri="{FF2B5EF4-FFF2-40B4-BE49-F238E27FC236}">
                <a16:creationId xmlns:a16="http://schemas.microsoft.com/office/drawing/2014/main" id="{05A0C91F-EDCC-0AE3-BAF3-BA8B6DCBF660}"/>
              </a:ext>
            </a:extLst>
          </p:cNvPr>
          <p:cNvSpPr txBox="1">
            <a:spLocks/>
          </p:cNvSpPr>
          <p:nvPr/>
        </p:nvSpPr>
        <p:spPr bwMode="auto">
          <a:xfrm>
            <a:off x="452335" y="6463811"/>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a:t>
            </a:r>
            <a:r>
              <a:rPr lang="fr-FR" sz="1050">
                <a:solidFill>
                  <a:schemeClr val="tx2"/>
                </a:solidFill>
                <a:latin typeface="Arial Narrow" panose="020B0606020202030204" pitchFamily="34" charset="0"/>
                <a:hlinkClick r:id="rId3">
                  <a:extLst>
                    <a:ext uri="{A12FA001-AC4F-418D-AE19-62706E023703}">
                      <ahyp:hlinkClr xmlns:ahyp="http://schemas.microsoft.com/office/drawing/2018/hyperlinkcolor" val="tx"/>
                    </a:ext>
                  </a:extLst>
                </a:hlinkClick>
              </a:rPr>
              <a:t>https://documentation.abes.fr/aidecalames/manueloutildecatalogage/index.html#LienAutorites</a:t>
            </a:r>
            <a:endParaRPr lang="fr-FR" sz="1050">
              <a:solidFill>
                <a:schemeClr val="tx2"/>
              </a:solidFill>
              <a:latin typeface="Arial Narrow" panose="020B0606020202030204" pitchFamily="34" charset="0"/>
            </a:endParaRPr>
          </a:p>
          <a:p>
            <a:pPr>
              <a:defRPr/>
            </a:pPr>
            <a:endParaRPr lang="fr-F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31BF7B-E779-F9A1-77B4-91984A9DB1E5}"/>
              </a:ext>
            </a:extLst>
          </p:cNvPr>
          <p:cNvSpPr>
            <a:spLocks noGrp="1"/>
          </p:cNvSpPr>
          <p:nvPr>
            <p:ph type="title"/>
          </p:nvPr>
        </p:nvSpPr>
        <p:spPr/>
        <p:txBody>
          <a:bodyPr/>
          <a:lstStyle/>
          <a:p>
            <a:r>
              <a:rPr lang="fr-FR"/>
              <a:t>Archivistique – définitions (3)</a:t>
            </a:r>
          </a:p>
        </p:txBody>
      </p:sp>
      <p:sp>
        <p:nvSpPr>
          <p:cNvPr id="3" name="Espace réservé du numéro de diapositive 2">
            <a:extLst>
              <a:ext uri="{FF2B5EF4-FFF2-40B4-BE49-F238E27FC236}">
                <a16:creationId xmlns:a16="http://schemas.microsoft.com/office/drawing/2014/main" id="{36B13733-DE28-7711-C26A-D799BE29A14D}"/>
              </a:ext>
            </a:extLst>
          </p:cNvPr>
          <p:cNvSpPr>
            <a:spLocks noGrp="1"/>
          </p:cNvSpPr>
          <p:nvPr>
            <p:ph type="sldNum" sz="quarter" idx="12"/>
          </p:nvPr>
        </p:nvSpPr>
        <p:spPr/>
        <p:txBody>
          <a:bodyPr/>
          <a:lstStyle/>
          <a:p>
            <a:fld id="{AD8045ED-DE0C-4527-8264-0379EF2BB254}" type="slidenum">
              <a:rPr lang="fr-FR" smtClean="0"/>
              <a:t>7</a:t>
            </a:fld>
            <a:endParaRPr lang="fr-FR"/>
          </a:p>
        </p:txBody>
      </p:sp>
      <p:sp>
        <p:nvSpPr>
          <p:cNvPr id="8" name="Espace réservé du contenu 6">
            <a:extLst>
              <a:ext uri="{FF2B5EF4-FFF2-40B4-BE49-F238E27FC236}">
                <a16:creationId xmlns:a16="http://schemas.microsoft.com/office/drawing/2014/main" id="{E59854EF-5284-FB8F-B7C9-10DB3C5BA907}"/>
              </a:ext>
            </a:extLst>
          </p:cNvPr>
          <p:cNvSpPr txBox="1">
            <a:spLocks/>
          </p:cNvSpPr>
          <p:nvPr/>
        </p:nvSpPr>
        <p:spPr>
          <a:xfrm>
            <a:off x="457200" y="4225754"/>
            <a:ext cx="8229600" cy="2238057"/>
          </a:xfrm>
          <a:prstGeom prst="rect">
            <a:avLst/>
          </a:prstGeom>
        </p:spPr>
        <p:txBody>
          <a:bodyPr>
            <a:normAutofit/>
          </a:bodyPr>
          <a:lstStyle>
            <a:lvl1pPr marL="257175" indent="-257175" algn="l" defTabSz="342900" rtl="0" eaLnBrk="1" latinLnBrk="0" hangingPunct="1">
              <a:lnSpc>
                <a:spcPct val="100000"/>
              </a:lnSpc>
              <a:spcBef>
                <a:spcPct val="20000"/>
              </a:spcBef>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Wingdings" panose="05000000000000000000" pitchFamily="2" charset="2"/>
              <a:buNone/>
            </a:pPr>
            <a:endParaRPr lang="fr-FR"/>
          </a:p>
        </p:txBody>
      </p:sp>
      <p:sp>
        <p:nvSpPr>
          <p:cNvPr id="10" name="Espace réservé du contenu 1">
            <a:extLst>
              <a:ext uri="{FF2B5EF4-FFF2-40B4-BE49-F238E27FC236}">
                <a16:creationId xmlns:a16="http://schemas.microsoft.com/office/drawing/2014/main" id="{942E9555-4A8E-F611-3316-B200FD3DC4FA}"/>
              </a:ext>
            </a:extLst>
          </p:cNvPr>
          <p:cNvSpPr txBox="1">
            <a:spLocks/>
          </p:cNvSpPr>
          <p:nvPr/>
        </p:nvSpPr>
        <p:spPr>
          <a:xfrm>
            <a:off x="282715" y="2549355"/>
            <a:ext cx="8229600" cy="3226207"/>
          </a:xfrm>
          <a:prstGeom prst="rect">
            <a:avLst/>
          </a:prstGeom>
        </p:spPr>
        <p:txBody>
          <a:bodyPr/>
          <a:lstStyle>
            <a:lvl1pPr marL="257175" indent="-257175" algn="l" defTabSz="342900" rtl="0" eaLnBrk="1" latinLnBrk="0" hangingPunct="1">
              <a:lnSpc>
                <a:spcPct val="100000"/>
              </a:lnSpc>
              <a:spcBef>
                <a:spcPct val="20000"/>
              </a:spcBef>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just"/>
            <a:r>
              <a:rPr lang="fr-FR"/>
              <a:t>Dans Calames</a:t>
            </a:r>
          </a:p>
          <a:p>
            <a:pPr lvl="1" algn="just"/>
            <a:r>
              <a:rPr lang="fr-FR" sz="2200"/>
              <a:t>Des ensembles constitués par un collectionneur </a:t>
            </a:r>
            <a:r>
              <a:rPr lang="fr-FR"/>
              <a:t>avant leur entrée dans l'établissement (exemple </a:t>
            </a:r>
            <a:r>
              <a:rPr lang="fr-FR">
                <a:hlinkClick r:id="rId3"/>
              </a:rPr>
              <a:t>collection Jacques Doucet</a:t>
            </a:r>
            <a:r>
              <a:rPr lang="fr-FR"/>
              <a:t>) ou des ensembles constitués </a:t>
            </a:r>
            <a:r>
              <a:rPr lang="fr-FR" sz="2200"/>
              <a:t>par l'établissement</a:t>
            </a:r>
          </a:p>
          <a:p>
            <a:pPr lvl="1" algn="just"/>
            <a:r>
              <a:rPr lang="fr-FR" sz="2200"/>
              <a:t>Des types de documents traités par ensembles, </a:t>
            </a:r>
            <a:r>
              <a:rPr lang="fr-FR"/>
              <a:t>même s'ils sont de nature éditée, notamment iconographiques : photographies, </a:t>
            </a:r>
            <a:r>
              <a:rPr lang="fr-FR">
                <a:hlinkClick r:id="rId4"/>
              </a:rPr>
              <a:t>estampes</a:t>
            </a:r>
            <a:r>
              <a:rPr lang="fr-FR"/>
              <a:t>, </a:t>
            </a:r>
            <a:r>
              <a:rPr lang="fr-FR">
                <a:hlinkClick r:id="rId5"/>
              </a:rPr>
              <a:t>affiches</a:t>
            </a:r>
            <a:r>
              <a:rPr lang="fr-FR"/>
              <a:t>, </a:t>
            </a:r>
            <a:r>
              <a:rPr lang="fr-FR">
                <a:hlinkClick r:id="rId6"/>
              </a:rPr>
              <a:t>cartes postales</a:t>
            </a:r>
            <a:endParaRPr lang="fr-FR"/>
          </a:p>
          <a:p>
            <a:pPr marL="342900" lvl="1" indent="0" algn="just">
              <a:buNone/>
            </a:pPr>
            <a:endParaRPr lang="fr-FR"/>
          </a:p>
        </p:txBody>
      </p:sp>
      <p:sp>
        <p:nvSpPr>
          <p:cNvPr id="12" name="Forme libre 5">
            <a:extLst>
              <a:ext uri="{FF2B5EF4-FFF2-40B4-BE49-F238E27FC236}">
                <a16:creationId xmlns:a16="http://schemas.microsoft.com/office/drawing/2014/main" id="{AC1B839C-8642-8839-CB2B-27A5DC215E82}"/>
              </a:ext>
            </a:extLst>
          </p:cNvPr>
          <p:cNvSpPr>
            <a:spLocks noGrp="1" noChangeShapeType="1"/>
          </p:cNvSpPr>
          <p:nvPr/>
        </p:nvSpPr>
        <p:spPr bwMode="auto">
          <a:xfrm>
            <a:off x="190248" y="828993"/>
            <a:ext cx="2325371" cy="1599248"/>
          </a:xfrm>
          <a:custGeom>
            <a:avLst/>
            <a:gdLst>
              <a:gd name="connsiteX0" fmla="*/ 0 w 2825593"/>
              <a:gd name="connsiteY0" fmla="*/ 409800 h 2458749"/>
              <a:gd name="connsiteX1" fmla="*/ 409800 w 2825593"/>
              <a:gd name="connsiteY1" fmla="*/ 0 h 2458749"/>
              <a:gd name="connsiteX2" fmla="*/ 2415793 w 2825593"/>
              <a:gd name="connsiteY2" fmla="*/ 0 h 2458749"/>
              <a:gd name="connsiteX3" fmla="*/ 2825593 w 2825593"/>
              <a:gd name="connsiteY3" fmla="*/ 409800 h 2458749"/>
              <a:gd name="connsiteX4" fmla="*/ 2825593 w 2825593"/>
              <a:gd name="connsiteY4" fmla="*/ 2048949 h 2458749"/>
              <a:gd name="connsiteX5" fmla="*/ 2415793 w 2825593"/>
              <a:gd name="connsiteY5" fmla="*/ 2458749 h 2458749"/>
              <a:gd name="connsiteX6" fmla="*/ 409800 w 2825593"/>
              <a:gd name="connsiteY6" fmla="*/ 2458749 h 2458749"/>
              <a:gd name="connsiteX7" fmla="*/ 0 w 2825593"/>
              <a:gd name="connsiteY7" fmla="*/ 2048949 h 2458749"/>
              <a:gd name="connsiteX8" fmla="*/ 0 w 2825593"/>
              <a:gd name="connsiteY8" fmla="*/ 409800 h 245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5593" h="2458749" extrusionOk="0">
                <a:moveTo>
                  <a:pt x="0" y="409800"/>
                </a:moveTo>
                <a:cubicBezTo>
                  <a:pt x="0" y="183474"/>
                  <a:pt x="183474" y="0"/>
                  <a:pt x="409800" y="0"/>
                </a:cubicBezTo>
                <a:lnTo>
                  <a:pt x="2415793" y="0"/>
                </a:lnTo>
                <a:cubicBezTo>
                  <a:pt x="2642119" y="0"/>
                  <a:pt x="2825593" y="183474"/>
                  <a:pt x="2825593" y="409800"/>
                </a:cubicBezTo>
                <a:lnTo>
                  <a:pt x="2825593" y="2048949"/>
                </a:lnTo>
                <a:cubicBezTo>
                  <a:pt x="2825593" y="2275275"/>
                  <a:pt x="2642119" y="2458749"/>
                  <a:pt x="2415793" y="2458749"/>
                </a:cubicBezTo>
                <a:lnTo>
                  <a:pt x="409800" y="2458749"/>
                </a:lnTo>
                <a:cubicBezTo>
                  <a:pt x="183474" y="2458749"/>
                  <a:pt x="0" y="2275275"/>
                  <a:pt x="0" y="2048949"/>
                </a:cubicBezTo>
                <a:lnTo>
                  <a:pt x="0" y="409800"/>
                </a:lnTo>
                <a:close/>
              </a:path>
            </a:pathLst>
          </a:custGeom>
          <a:solidFill>
            <a:schemeClr val="accent6">
              <a:lumMod val="50000"/>
            </a:schemeClr>
          </a:solidFill>
          <a:ln w="25400">
            <a:solidFill>
              <a:srgbClr val="FFFFFF"/>
            </a:solidFill>
            <a:round/>
            <a:headEnd/>
            <a:tailEnd/>
          </a:ln>
          <a:effectLst>
            <a:outerShdw blurRad="50800" dist="38100" dir="13500000" algn="br" rotWithShape="0">
              <a:prstClr val="black">
                <a:alpha val="40000"/>
              </a:prstClr>
            </a:outerShdw>
          </a:effectLst>
        </p:spPr>
        <p:txBody>
          <a:bodyPr lIns="196225" tIns="158126" rIns="196225" bIns="158126" anchor="ctr" anchorCtr="0"/>
          <a:lstStyle>
            <a:lvl1pPr marL="0" indent="0" algn="l" defTabSz="889000">
              <a:lnSpc>
                <a:spcPct val="100000"/>
              </a:lnSpc>
              <a:buNone/>
              <a:defRPr lang="fr-FR" sz="1400">
                <a:solidFill>
                  <a:srgbClr val="000000"/>
                </a:solidFill>
                <a:latin typeface="Arial"/>
                <a:ea typeface="Arial"/>
              </a:defRPr>
            </a:lvl1pPr>
            <a:lvl2pPr marL="457200" indent="0" algn="l" defTabSz="889000">
              <a:lnSpc>
                <a:spcPct val="100000"/>
              </a:lnSpc>
              <a:buNone/>
              <a:defRPr lang="fr-FR" sz="1400">
                <a:solidFill>
                  <a:srgbClr val="000000"/>
                </a:solidFill>
                <a:latin typeface="Arial"/>
                <a:ea typeface="Arial"/>
              </a:defRPr>
            </a:lvl2pPr>
            <a:lvl3pPr marL="914400" indent="0" algn="l" defTabSz="889000">
              <a:lnSpc>
                <a:spcPct val="100000"/>
              </a:lnSpc>
              <a:buNone/>
              <a:defRPr lang="fr-FR" sz="1400">
                <a:solidFill>
                  <a:srgbClr val="000000"/>
                </a:solidFill>
                <a:latin typeface="Arial"/>
                <a:ea typeface="Arial"/>
              </a:defRPr>
            </a:lvl3pPr>
            <a:lvl4pPr marL="1371600" indent="0" algn="l" defTabSz="889000">
              <a:lnSpc>
                <a:spcPct val="100000"/>
              </a:lnSpc>
              <a:buNone/>
              <a:defRPr lang="fr-FR" sz="1400">
                <a:solidFill>
                  <a:srgbClr val="000000"/>
                </a:solidFill>
                <a:latin typeface="Arial"/>
                <a:ea typeface="Arial"/>
              </a:defRPr>
            </a:lvl4pPr>
            <a:lvl5pPr marL="1828800" indent="0" algn="l" defTabSz="889000">
              <a:lnSpc>
                <a:spcPct val="100000"/>
              </a:lnSpc>
              <a:buNone/>
              <a:defRPr lang="fr-FR" sz="1400">
                <a:solidFill>
                  <a:srgbClr val="000000"/>
                </a:solidFill>
                <a:latin typeface="Arial"/>
                <a:ea typeface="Arial"/>
              </a:defRPr>
            </a:lvl5pPr>
            <a:lvl6pPr defTabSz="889000">
              <a:defRPr lang="fr-FR" sz="1800"/>
            </a:lvl6pPr>
            <a:lvl7pPr defTabSz="889000">
              <a:defRPr lang="fr-FR" sz="1800"/>
            </a:lvl7pPr>
            <a:lvl8pPr defTabSz="889000">
              <a:defRPr lang="fr-FR" sz="1800"/>
            </a:lvl8pPr>
            <a:lvl9pPr defTabSz="889000">
              <a:defRPr lang="fr-FR" sz="1800"/>
            </a:lvl9pPr>
          </a:lstStyle>
          <a:p>
            <a:pPr lvl="0" algn="ctr" defTabSz="889000">
              <a:lnSpc>
                <a:spcPct val="90000"/>
              </a:lnSpc>
              <a:spcAft>
                <a:spcPts val="0"/>
              </a:spcAft>
              <a:defRPr/>
            </a:pPr>
            <a:r>
              <a:rPr lang="fr-FR" sz="2600">
                <a:solidFill>
                  <a:srgbClr val="FFFFFF"/>
                </a:solidFill>
                <a:latin typeface="Arial Narrow" panose="020B0606020202030204" pitchFamily="34" charset="0"/>
                <a:ea typeface="Verdana"/>
              </a:rPr>
              <a:t>Collections</a:t>
            </a:r>
            <a:endParaRPr>
              <a:latin typeface="Arial Narrow" panose="020B0606020202030204" pitchFamily="34" charset="0"/>
              <a:ea typeface="Verdana"/>
            </a:endParaRPr>
          </a:p>
        </p:txBody>
      </p:sp>
      <p:sp>
        <p:nvSpPr>
          <p:cNvPr id="13" name="Forme libre 6">
            <a:extLst>
              <a:ext uri="{FF2B5EF4-FFF2-40B4-BE49-F238E27FC236}">
                <a16:creationId xmlns:a16="http://schemas.microsoft.com/office/drawing/2014/main" id="{D132FF5D-DE6C-F607-5D31-82BF6313DADD}"/>
              </a:ext>
            </a:extLst>
          </p:cNvPr>
          <p:cNvSpPr>
            <a:spLocks noGrp="1" noChangeShapeType="1"/>
          </p:cNvSpPr>
          <p:nvPr/>
        </p:nvSpPr>
        <p:spPr bwMode="auto">
          <a:xfrm>
            <a:off x="2599362" y="846328"/>
            <a:ext cx="6354390" cy="1581913"/>
          </a:xfrm>
          <a:custGeom>
            <a:avLst/>
            <a:gdLst>
              <a:gd name="connsiteX0" fmla="*/ 327840 w 1966999"/>
              <a:gd name="connsiteY0" fmla="*/ 0 h 5023278"/>
              <a:gd name="connsiteX1" fmla="*/ 1639159 w 1966999"/>
              <a:gd name="connsiteY1" fmla="*/ 0 h 5023278"/>
              <a:gd name="connsiteX2" fmla="*/ 1966999 w 1966999"/>
              <a:gd name="connsiteY2" fmla="*/ 327840 h 5023278"/>
              <a:gd name="connsiteX3" fmla="*/ 1966999 w 1966999"/>
              <a:gd name="connsiteY3" fmla="*/ 5023278 h 5023278"/>
              <a:gd name="connsiteX4" fmla="*/ 1966999 w 1966999"/>
              <a:gd name="connsiteY4" fmla="*/ 5023278 h 5023278"/>
              <a:gd name="connsiteX5" fmla="*/ 0 w 1966999"/>
              <a:gd name="connsiteY5" fmla="*/ 5023278 h 5023278"/>
              <a:gd name="connsiteX6" fmla="*/ 0 w 1966999"/>
              <a:gd name="connsiteY6" fmla="*/ 5023278 h 5023278"/>
              <a:gd name="connsiteX7" fmla="*/ 0 w 1966999"/>
              <a:gd name="connsiteY7" fmla="*/ 327840 h 5023278"/>
              <a:gd name="connsiteX8" fmla="*/ 327840 w 1966999"/>
              <a:gd name="connsiteY8" fmla="*/ 0 h 50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6999" h="5023278" extrusionOk="0">
                <a:moveTo>
                  <a:pt x="1966999" y="837231"/>
                </a:moveTo>
                <a:lnTo>
                  <a:pt x="1966999" y="4186047"/>
                </a:lnTo>
                <a:cubicBezTo>
                  <a:pt x="1966999" y="4648436"/>
                  <a:pt x="1909524" y="5023277"/>
                  <a:pt x="1838624" y="5023277"/>
                </a:cubicBezTo>
                <a:lnTo>
                  <a:pt x="0" y="5023277"/>
                </a:lnTo>
                <a:lnTo>
                  <a:pt x="0" y="5023277"/>
                </a:lnTo>
                <a:lnTo>
                  <a:pt x="0" y="1"/>
                </a:lnTo>
                <a:lnTo>
                  <a:pt x="0" y="1"/>
                </a:lnTo>
                <a:lnTo>
                  <a:pt x="1838624" y="1"/>
                </a:lnTo>
                <a:cubicBezTo>
                  <a:pt x="1909524" y="1"/>
                  <a:pt x="1966999" y="374842"/>
                  <a:pt x="1966999" y="837231"/>
                </a:cubicBezTo>
                <a:close/>
              </a:path>
            </a:pathLst>
          </a:custGeom>
          <a:solidFill>
            <a:srgbClr val="DEE7D1">
              <a:alpha val="89803"/>
            </a:srgbClr>
          </a:solidFill>
          <a:ln w="25400">
            <a:solidFill>
              <a:srgbClr val="DEE7D1">
                <a:alpha val="89803"/>
              </a:srgbClr>
            </a:solidFill>
            <a:round/>
            <a:headEnd/>
            <a:tailEnd/>
          </a:ln>
          <a:effectLst>
            <a:outerShdw blurRad="50800" dist="38100" dir="13500000" algn="br" rotWithShape="0">
              <a:prstClr val="black">
                <a:alpha val="40000"/>
              </a:prstClr>
            </a:outerShdw>
          </a:effectLst>
        </p:spPr>
        <p:txBody>
          <a:bodyPr lIns="247651" tIns="219847" rIns="343671" bIns="219846" anchor="ctr" anchorCtr="0"/>
          <a:lstStyle>
            <a:lvl1pPr marL="0" indent="0" algn="l" defTabSz="622300">
              <a:lnSpc>
                <a:spcPct val="100000"/>
              </a:lnSpc>
              <a:buNone/>
              <a:defRPr lang="fr-FR" sz="1400">
                <a:solidFill>
                  <a:srgbClr val="000000"/>
                </a:solidFill>
                <a:latin typeface="Arial"/>
                <a:ea typeface="Arial"/>
              </a:defRPr>
            </a:lvl1pPr>
            <a:lvl2pPr marL="457200" indent="0" algn="l" defTabSz="622300">
              <a:lnSpc>
                <a:spcPct val="100000"/>
              </a:lnSpc>
              <a:buNone/>
              <a:defRPr lang="fr-FR" sz="1400">
                <a:solidFill>
                  <a:srgbClr val="000000"/>
                </a:solidFill>
                <a:latin typeface="Arial"/>
                <a:ea typeface="Arial"/>
              </a:defRPr>
            </a:lvl2pPr>
            <a:lvl3pPr marL="914400" indent="0" algn="l" defTabSz="622300">
              <a:lnSpc>
                <a:spcPct val="100000"/>
              </a:lnSpc>
              <a:buNone/>
              <a:defRPr lang="fr-FR" sz="1400">
                <a:solidFill>
                  <a:srgbClr val="000000"/>
                </a:solidFill>
                <a:latin typeface="Arial"/>
                <a:ea typeface="Arial"/>
              </a:defRPr>
            </a:lvl3pPr>
            <a:lvl4pPr marL="1371600" indent="0" algn="l" defTabSz="622300">
              <a:lnSpc>
                <a:spcPct val="100000"/>
              </a:lnSpc>
              <a:buNone/>
              <a:defRPr lang="fr-FR" sz="1400">
                <a:solidFill>
                  <a:srgbClr val="000000"/>
                </a:solidFill>
                <a:latin typeface="Arial"/>
                <a:ea typeface="Arial"/>
              </a:defRPr>
            </a:lvl4pPr>
            <a:lvl5pPr marL="1828800" indent="0" algn="l" defTabSz="622300">
              <a:lnSpc>
                <a:spcPct val="100000"/>
              </a:lnSpc>
              <a:buNone/>
              <a:defRPr lang="fr-FR" sz="1400">
                <a:solidFill>
                  <a:srgbClr val="000000"/>
                </a:solidFill>
                <a:latin typeface="Arial"/>
                <a:ea typeface="Arial"/>
              </a:defRPr>
            </a:lvl5pPr>
            <a:lvl6pPr defTabSz="622300">
              <a:defRPr lang="fr-FR" sz="1800"/>
            </a:lvl6pPr>
            <a:lvl7pPr defTabSz="622300">
              <a:defRPr lang="fr-FR" sz="1800"/>
            </a:lvl7pPr>
            <a:lvl8pPr defTabSz="622300">
              <a:defRPr lang="fr-FR" sz="1800"/>
            </a:lvl8pPr>
            <a:lvl9pPr defTabSz="622300">
              <a:defRPr lang="fr-FR" sz="1800"/>
            </a:lvl9pPr>
          </a:lstStyle>
          <a:p>
            <a:pPr marL="0" lvl="1" indent="0" defTabSz="622300">
              <a:lnSpc>
                <a:spcPct val="90000"/>
              </a:lnSpc>
              <a:spcAft>
                <a:spcPts val="0"/>
              </a:spcAft>
              <a:defRPr/>
            </a:pPr>
            <a:r>
              <a:rPr lang="fr-FR" sz="1900" i="1">
                <a:solidFill>
                  <a:schemeClr val="dk1"/>
                </a:solidFill>
                <a:latin typeface="Arial Narrow" panose="020B0606020202030204" pitchFamily="34" charset="0"/>
                <a:ea typeface="Verdana"/>
              </a:rPr>
              <a:t>Ensemble de documents (fonds, dossiers, pièces) réunis par une personne physique ou une collectivité, en fonction de </a:t>
            </a:r>
            <a:r>
              <a:rPr lang="fr-FR" sz="1900" b="1" i="1">
                <a:solidFill>
                  <a:schemeClr val="dk1"/>
                </a:solidFill>
                <a:latin typeface="Arial Narrow" panose="020B0606020202030204" pitchFamily="34" charset="0"/>
                <a:ea typeface="Verdana"/>
              </a:rPr>
              <a:t>critères communs </a:t>
            </a:r>
            <a:r>
              <a:rPr lang="fr-FR" sz="1900" i="1">
                <a:solidFill>
                  <a:schemeClr val="dk1"/>
                </a:solidFill>
                <a:latin typeface="Arial Narrow" panose="020B0606020202030204" pitchFamily="34" charset="0"/>
                <a:ea typeface="Verdana"/>
              </a:rPr>
              <a:t>liés au contenu ou au support : auteur, thème, type de document, provenance, langue, fourchette chronologique.</a:t>
            </a:r>
          </a:p>
          <a:p>
            <a:pPr marL="0" lvl="1" indent="0" defTabSz="622300">
              <a:lnSpc>
                <a:spcPct val="90000"/>
              </a:lnSpc>
              <a:spcAft>
                <a:spcPts val="0"/>
              </a:spcAft>
              <a:defRPr/>
            </a:pPr>
            <a:r>
              <a:rPr lang="fr-FR" sz="1900">
                <a:latin typeface="Arial Narrow" panose="020B0606020202030204" pitchFamily="34" charset="0"/>
                <a:ea typeface="Verdana"/>
              </a:rPr>
              <a:t>Le glossaire du PIAF parle de réunion « </a:t>
            </a:r>
            <a:r>
              <a:rPr lang="fr-FR" sz="1900" b="1">
                <a:latin typeface="Arial Narrow" panose="020B0606020202030204" pitchFamily="34" charset="0"/>
                <a:ea typeface="Verdana"/>
              </a:rPr>
              <a:t>artificielle</a:t>
            </a:r>
            <a:r>
              <a:rPr lang="fr-FR" sz="1900">
                <a:latin typeface="Arial Narrow" panose="020B0606020202030204" pitchFamily="34" charset="0"/>
                <a:ea typeface="Verdana"/>
              </a:rPr>
              <a:t> » par opposition à la nature organique du fonds d'archives.</a:t>
            </a:r>
            <a:endParaRPr sz="1900">
              <a:latin typeface="Arial Narrow" panose="020B0606020202030204" pitchFamily="34" charset="0"/>
              <a:ea typeface="Verdana"/>
            </a:endParaRPr>
          </a:p>
        </p:txBody>
      </p:sp>
      <p:sp>
        <p:nvSpPr>
          <p:cNvPr id="6" name="Espace réservé du contenu 1">
            <a:extLst>
              <a:ext uri="{FF2B5EF4-FFF2-40B4-BE49-F238E27FC236}">
                <a16:creationId xmlns:a16="http://schemas.microsoft.com/office/drawing/2014/main" id="{CEF1EB06-C151-EA1F-F7A4-103D510CAD0A}"/>
              </a:ext>
            </a:extLst>
          </p:cNvPr>
          <p:cNvSpPr txBox="1">
            <a:spLocks/>
          </p:cNvSpPr>
          <p:nvPr/>
        </p:nvSpPr>
        <p:spPr>
          <a:xfrm>
            <a:off x="108230" y="5379196"/>
            <a:ext cx="8229600" cy="1263656"/>
          </a:xfrm>
          <a:prstGeom prst="rect">
            <a:avLst/>
          </a:prstGeom>
        </p:spPr>
        <p:txBody>
          <a:bodyPr/>
          <a:lstStyle>
            <a:lvl1pPr marL="257175" indent="-257175" algn="l" defTabSz="342900" rtl="0" eaLnBrk="1" latinLnBrk="0" hangingPunct="1">
              <a:lnSpc>
                <a:spcPct val="100000"/>
              </a:lnSpc>
              <a:spcBef>
                <a:spcPct val="20000"/>
              </a:spcBef>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42900" lvl="1" indent="0" algn="just">
              <a:buNone/>
            </a:pPr>
            <a:endParaRPr lang="fr-FR"/>
          </a:p>
          <a:p>
            <a:pPr algn="just"/>
            <a:r>
              <a:rPr lang="fr-FR" sz="2000"/>
              <a:t>Dans Calames</a:t>
            </a:r>
          </a:p>
          <a:p>
            <a:pPr lvl="1" algn="just"/>
            <a:r>
              <a:rPr lang="fr-FR"/>
              <a:t>Document de toutes époques </a:t>
            </a:r>
            <a:r>
              <a:rPr lang="fr-FR" sz="1600"/>
              <a:t>: </a:t>
            </a:r>
            <a:r>
              <a:rPr lang="fr-FR" sz="1800">
                <a:hlinkClick r:id="rId7"/>
              </a:rPr>
              <a:t>des papyrus de l'Institut</a:t>
            </a:r>
            <a:r>
              <a:rPr lang="fr-FR" sz="1800"/>
              <a:t> certains d'avant l'ère commune aux productions contemporaines du XXIe : exemple </a:t>
            </a:r>
            <a:r>
              <a:rPr lang="fr-FR" sz="1800">
                <a:hlinkClick r:id="rId8"/>
              </a:rPr>
              <a:t>correspondance d'artistes à la BJD</a:t>
            </a:r>
            <a:endParaRPr lang="fr-FR"/>
          </a:p>
        </p:txBody>
      </p:sp>
      <p:sp>
        <p:nvSpPr>
          <p:cNvPr id="7" name="Forme libre 6">
            <a:extLst>
              <a:ext uri="{FF2B5EF4-FFF2-40B4-BE49-F238E27FC236}">
                <a16:creationId xmlns:a16="http://schemas.microsoft.com/office/drawing/2014/main" id="{4B29885F-57F1-7C78-D329-323688A8B3E8}"/>
              </a:ext>
            </a:extLst>
          </p:cNvPr>
          <p:cNvSpPr>
            <a:spLocks noGrp="1" noChangeShapeType="1"/>
          </p:cNvSpPr>
          <p:nvPr/>
        </p:nvSpPr>
        <p:spPr bwMode="auto">
          <a:xfrm>
            <a:off x="228438" y="5176540"/>
            <a:ext cx="8725314" cy="365125"/>
          </a:xfrm>
          <a:custGeom>
            <a:avLst/>
            <a:gdLst>
              <a:gd name="connsiteX0" fmla="*/ 327840 w 1966999"/>
              <a:gd name="connsiteY0" fmla="*/ 0 h 5023278"/>
              <a:gd name="connsiteX1" fmla="*/ 1639159 w 1966999"/>
              <a:gd name="connsiteY1" fmla="*/ 0 h 5023278"/>
              <a:gd name="connsiteX2" fmla="*/ 1966999 w 1966999"/>
              <a:gd name="connsiteY2" fmla="*/ 327840 h 5023278"/>
              <a:gd name="connsiteX3" fmla="*/ 1966999 w 1966999"/>
              <a:gd name="connsiteY3" fmla="*/ 5023278 h 5023278"/>
              <a:gd name="connsiteX4" fmla="*/ 1966999 w 1966999"/>
              <a:gd name="connsiteY4" fmla="*/ 5023278 h 5023278"/>
              <a:gd name="connsiteX5" fmla="*/ 0 w 1966999"/>
              <a:gd name="connsiteY5" fmla="*/ 5023278 h 5023278"/>
              <a:gd name="connsiteX6" fmla="*/ 0 w 1966999"/>
              <a:gd name="connsiteY6" fmla="*/ 5023278 h 5023278"/>
              <a:gd name="connsiteX7" fmla="*/ 0 w 1966999"/>
              <a:gd name="connsiteY7" fmla="*/ 327840 h 5023278"/>
              <a:gd name="connsiteX8" fmla="*/ 327840 w 1966999"/>
              <a:gd name="connsiteY8" fmla="*/ 0 h 50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6999" h="5023278" extrusionOk="0">
                <a:moveTo>
                  <a:pt x="1966999" y="837231"/>
                </a:moveTo>
                <a:lnTo>
                  <a:pt x="1966999" y="4186047"/>
                </a:lnTo>
                <a:cubicBezTo>
                  <a:pt x="1966999" y="4648436"/>
                  <a:pt x="1909524" y="5023277"/>
                  <a:pt x="1838624" y="5023277"/>
                </a:cubicBezTo>
                <a:lnTo>
                  <a:pt x="0" y="5023277"/>
                </a:lnTo>
                <a:lnTo>
                  <a:pt x="0" y="5023277"/>
                </a:lnTo>
                <a:lnTo>
                  <a:pt x="0" y="1"/>
                </a:lnTo>
                <a:lnTo>
                  <a:pt x="0" y="1"/>
                </a:lnTo>
                <a:lnTo>
                  <a:pt x="1838624" y="1"/>
                </a:lnTo>
                <a:cubicBezTo>
                  <a:pt x="1909524" y="1"/>
                  <a:pt x="1966999" y="374842"/>
                  <a:pt x="1966999" y="837231"/>
                </a:cubicBezTo>
                <a:close/>
              </a:path>
            </a:pathLst>
          </a:custGeom>
          <a:solidFill>
            <a:srgbClr val="DEE7D1">
              <a:alpha val="89803"/>
            </a:srgbClr>
          </a:solidFill>
          <a:ln w="25400">
            <a:solidFill>
              <a:srgbClr val="DEE7D1">
                <a:alpha val="89803"/>
              </a:srgbClr>
            </a:solidFill>
            <a:round/>
            <a:headEnd/>
            <a:tailEnd/>
          </a:ln>
          <a:effectLst>
            <a:outerShdw blurRad="50800" dist="38100" dir="13500000" algn="br" rotWithShape="0">
              <a:prstClr val="black">
                <a:alpha val="40000"/>
              </a:prstClr>
            </a:outerShdw>
          </a:effectLst>
        </p:spPr>
        <p:txBody>
          <a:bodyPr lIns="247651" tIns="219847" rIns="343671" bIns="219846" anchor="ctr" anchorCtr="0"/>
          <a:lstStyle>
            <a:lvl1pPr marL="0" indent="0" algn="l" defTabSz="622300">
              <a:lnSpc>
                <a:spcPct val="100000"/>
              </a:lnSpc>
              <a:buNone/>
              <a:defRPr lang="fr-FR" sz="1400">
                <a:solidFill>
                  <a:srgbClr val="000000"/>
                </a:solidFill>
                <a:latin typeface="Arial"/>
                <a:ea typeface="Arial"/>
              </a:defRPr>
            </a:lvl1pPr>
            <a:lvl2pPr marL="457200" indent="0" algn="l" defTabSz="622300">
              <a:lnSpc>
                <a:spcPct val="100000"/>
              </a:lnSpc>
              <a:buNone/>
              <a:defRPr lang="fr-FR" sz="1400">
                <a:solidFill>
                  <a:srgbClr val="000000"/>
                </a:solidFill>
                <a:latin typeface="Arial"/>
                <a:ea typeface="Arial"/>
              </a:defRPr>
            </a:lvl2pPr>
            <a:lvl3pPr marL="914400" indent="0" algn="l" defTabSz="622300">
              <a:lnSpc>
                <a:spcPct val="100000"/>
              </a:lnSpc>
              <a:buNone/>
              <a:defRPr lang="fr-FR" sz="1400">
                <a:solidFill>
                  <a:srgbClr val="000000"/>
                </a:solidFill>
                <a:latin typeface="Arial"/>
                <a:ea typeface="Arial"/>
              </a:defRPr>
            </a:lvl3pPr>
            <a:lvl4pPr marL="1371600" indent="0" algn="l" defTabSz="622300">
              <a:lnSpc>
                <a:spcPct val="100000"/>
              </a:lnSpc>
              <a:buNone/>
              <a:defRPr lang="fr-FR" sz="1400">
                <a:solidFill>
                  <a:srgbClr val="000000"/>
                </a:solidFill>
                <a:latin typeface="Arial"/>
                <a:ea typeface="Arial"/>
              </a:defRPr>
            </a:lvl4pPr>
            <a:lvl5pPr marL="1828800" indent="0" algn="l" defTabSz="622300">
              <a:lnSpc>
                <a:spcPct val="100000"/>
              </a:lnSpc>
              <a:buNone/>
              <a:defRPr lang="fr-FR" sz="1400">
                <a:solidFill>
                  <a:srgbClr val="000000"/>
                </a:solidFill>
                <a:latin typeface="Arial"/>
                <a:ea typeface="Arial"/>
              </a:defRPr>
            </a:lvl5pPr>
            <a:lvl6pPr defTabSz="622300">
              <a:defRPr lang="fr-FR" sz="1800"/>
            </a:lvl6pPr>
            <a:lvl7pPr defTabSz="622300">
              <a:defRPr lang="fr-FR" sz="1800"/>
            </a:lvl7pPr>
            <a:lvl8pPr defTabSz="622300">
              <a:defRPr lang="fr-FR" sz="1800"/>
            </a:lvl8pPr>
            <a:lvl9pPr defTabSz="622300">
              <a:defRPr lang="fr-FR" sz="1800"/>
            </a:lvl9pPr>
          </a:lstStyle>
          <a:p>
            <a:pPr lvl="0" defTabSz="889000">
              <a:lnSpc>
                <a:spcPct val="90000"/>
              </a:lnSpc>
              <a:spcAft>
                <a:spcPts val="0"/>
              </a:spcAft>
              <a:defRPr/>
            </a:pPr>
            <a:r>
              <a:rPr lang="fr-FR" sz="1800" i="1">
                <a:latin typeface="Arial Narrow" panose="020B0606020202030204" pitchFamily="34" charset="0"/>
                <a:ea typeface="Verdana"/>
              </a:rPr>
              <a:t>Il n'entre aucun critère de date dans la définition des fonds d'archives, manuscrits ou collections</a:t>
            </a:r>
          </a:p>
        </p:txBody>
      </p:sp>
    </p:spTree>
    <p:extLst>
      <p:ext uri="{BB962C8B-B14F-4D97-AF65-F5344CB8AC3E}">
        <p14:creationId xmlns:p14="http://schemas.microsoft.com/office/powerpoint/2010/main" val="38342038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Espace réservé du numéro de diapositive 2">
            <a:extLst>
              <a:ext uri="{FF2B5EF4-FFF2-40B4-BE49-F238E27FC236}">
                <a16:creationId xmlns:a16="http://schemas.microsoft.com/office/drawing/2014/main" id="{40C79912-8478-4BF8-1396-E465CFD34370}"/>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70</a:t>
            </a:fld>
            <a:endParaRPr lang="fr-FR"/>
          </a:p>
        </p:txBody>
      </p:sp>
      <p:sp>
        <p:nvSpPr>
          <p:cNvPr id="3" name="Espace réservé du pied de page 3">
            <a:extLst>
              <a:ext uri="{FF2B5EF4-FFF2-40B4-BE49-F238E27FC236}">
                <a16:creationId xmlns:a16="http://schemas.microsoft.com/office/drawing/2014/main" id="{05A0C91F-EDCC-0AE3-BAF3-BA8B6DCBF660}"/>
              </a:ext>
            </a:extLst>
          </p:cNvPr>
          <p:cNvSpPr txBox="1">
            <a:spLocks/>
          </p:cNvSpPr>
          <p:nvPr/>
        </p:nvSpPr>
        <p:spPr bwMode="auto">
          <a:xfrm>
            <a:off x="452335" y="6463811"/>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b="1" i="1">
                <a:solidFill>
                  <a:schemeClr val="tx2"/>
                </a:solidFill>
                <a:latin typeface="Arial Narrow" panose="020B0606020202030204" pitchFamily="34" charset="0"/>
              </a:rPr>
              <a:t>Voir le Manuel </a:t>
            </a:r>
            <a:r>
              <a:rPr lang="fr-FR">
                <a:solidFill>
                  <a:schemeClr val="tx2"/>
                </a:solidFill>
                <a:latin typeface="Arial Narrow" panose="020B0606020202030204" pitchFamily="34" charset="0"/>
              </a:rPr>
              <a:t>: </a:t>
            </a:r>
            <a:r>
              <a:rPr lang="fr-FR" sz="900">
                <a:solidFill>
                  <a:schemeClr val="tx2"/>
                </a:solidFill>
                <a:hlinkClick r:id="rId3">
                  <a:extLst>
                    <a:ext uri="{A12FA001-AC4F-418D-AE19-62706E023703}">
                      <ahyp:hlinkClr xmlns:ahyp="http://schemas.microsoft.com/office/drawing/2018/hyperlinkcolor" val="tx"/>
                    </a:ext>
                  </a:extLst>
                </a:hlinkClick>
              </a:rPr>
              <a:t>https://documentation.abes.fr/aidecalames/manueloutildecatalogage/index.html#LienAutorites</a:t>
            </a:r>
            <a:endParaRPr lang="fr-FR">
              <a:solidFill>
                <a:schemeClr val="tx2"/>
              </a:solidFill>
            </a:endParaRPr>
          </a:p>
          <a:p>
            <a:pPr>
              <a:defRPr/>
            </a:pPr>
            <a:endParaRPr lang="fr-FR"/>
          </a:p>
        </p:txBody>
      </p:sp>
      <p:sp>
        <p:nvSpPr>
          <p:cNvPr id="10" name="Titre 3">
            <a:extLst>
              <a:ext uri="{FF2B5EF4-FFF2-40B4-BE49-F238E27FC236}">
                <a16:creationId xmlns:a16="http://schemas.microsoft.com/office/drawing/2014/main" id="{593B2DD1-7A2F-B3A4-BF9B-9C8CDABED6DE}"/>
              </a:ext>
            </a:extLst>
          </p:cNvPr>
          <p:cNvSpPr>
            <a:spLocks noGrp="1"/>
          </p:cNvSpPr>
          <p:nvPr>
            <p:ph type="title"/>
          </p:nvPr>
        </p:nvSpPr>
        <p:spPr bwMode="auto">
          <a:xfrm>
            <a:off x="749853" y="180341"/>
            <a:ext cx="7251148" cy="527538"/>
          </a:xfrm>
        </p:spPr>
        <p:txBody>
          <a:bodyPr>
            <a:normAutofit/>
          </a:bodyPr>
          <a:lstStyle/>
          <a:p>
            <a:pPr>
              <a:buSzPct val="25000"/>
              <a:defRPr/>
            </a:pPr>
            <a:r>
              <a:rPr lang="fr-FR" sz="2100" b="1" i="1">
                <a:solidFill>
                  <a:schemeClr val="tx2"/>
                </a:solidFill>
                <a:latin typeface="Arial Narrow" panose="020B0606020202030204" pitchFamily="34" charset="0"/>
                <a:ea typeface="+mj-ea"/>
                <a:cs typeface="+mj-cs"/>
              </a:rPr>
              <a:t> Indexation Sujet</a:t>
            </a:r>
          </a:p>
        </p:txBody>
      </p:sp>
      <p:sp>
        <p:nvSpPr>
          <p:cNvPr id="11" name="Shape 550">
            <a:extLst>
              <a:ext uri="{FF2B5EF4-FFF2-40B4-BE49-F238E27FC236}">
                <a16:creationId xmlns:a16="http://schemas.microsoft.com/office/drawing/2014/main" id="{B3C34451-CA64-A33D-3D5F-52E5D2DCF115}"/>
              </a:ext>
            </a:extLst>
          </p:cNvPr>
          <p:cNvSpPr txBox="1">
            <a:spLocks/>
          </p:cNvSpPr>
          <p:nvPr/>
        </p:nvSpPr>
        <p:spPr bwMode="auto">
          <a:xfrm>
            <a:off x="457200" y="1181654"/>
            <a:ext cx="8229600" cy="5282157"/>
          </a:xfrm>
          <a:prstGeom prst="rect">
            <a:avLst/>
          </a:prstGeom>
        </p:spPr>
        <p:txBody>
          <a:bodyPr vert="horz" lIns="72000" tIns="45720" rIns="91440" bIns="45720" rtlCol="0">
            <a:normAutofit lnSpcReduction="10000"/>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fr-FR"/>
              <a:t>Le langage d’indexation Rameau</a:t>
            </a:r>
          </a:p>
          <a:p>
            <a:pPr marL="342900" lvl="1" indent="0">
              <a:buNone/>
            </a:pPr>
            <a:r>
              <a:rPr lang="fr-FR" i="1">
                <a:solidFill>
                  <a:srgbClr val="C00000"/>
                </a:solidFill>
              </a:rPr>
              <a:t>susceptible d'évoluer avec les nouvelles règles RDA (entité Evénement par exemple) et la redéfinition du périmètre couvert par le Centre National Rameau</a:t>
            </a:r>
            <a:endParaRPr lang="fr-FR"/>
          </a:p>
          <a:p>
            <a:endParaRPr lang="fr-FR"/>
          </a:p>
          <a:p>
            <a:r>
              <a:rPr lang="fr-FR"/>
              <a:t>Rameau comme source de vocabulaire ou construction à respecter </a:t>
            </a:r>
          </a:p>
          <a:p>
            <a:pPr marL="342900" lvl="1" indent="0">
              <a:buNone/>
            </a:pPr>
            <a:r>
              <a:rPr lang="fr-FR" i="1">
                <a:solidFill>
                  <a:srgbClr val="C00000"/>
                </a:solidFill>
              </a:rPr>
              <a:t> </a:t>
            </a:r>
            <a:endParaRPr lang="fr-FR"/>
          </a:p>
          <a:p>
            <a:r>
              <a:rPr lang="fr-FR"/>
              <a:t>Si Rameau ne propose rien de pertinent, l’indexation libre est possible</a:t>
            </a:r>
          </a:p>
          <a:p>
            <a:pPr lvl="1"/>
            <a:r>
              <a:rPr lang="fr-FR"/>
              <a:t>mais il peut aussi être pertinent de voir son correspondant autorité pour enrichir le vocabulaire Rameau  (cf. Fichier national de propositions Rameau, FNPR)</a:t>
            </a:r>
          </a:p>
          <a:p>
            <a:pPr lvl="1"/>
            <a:endParaRPr lang="fr-FR"/>
          </a:p>
          <a:p>
            <a:r>
              <a:rPr lang="fr-FR"/>
              <a:t>L'indexation selon d'autres référentiels (</a:t>
            </a:r>
            <a:r>
              <a:rPr lang="fr-FR" err="1"/>
              <a:t>Fmesh</a:t>
            </a:r>
            <a:r>
              <a:rPr lang="fr-FR"/>
              <a:t>, PACTOLS, etc.) y compris des référentiels maison </a:t>
            </a:r>
          </a:p>
          <a:p>
            <a:pPr lvl="1"/>
            <a:r>
              <a:rPr lang="fr-FR"/>
              <a:t>est possible, si elle est cohérente et systématique</a:t>
            </a:r>
          </a:p>
          <a:p>
            <a:endParaRPr lang="fr-FR"/>
          </a:p>
        </p:txBody>
      </p:sp>
      <p:pic>
        <p:nvPicPr>
          <p:cNvPr id="4" name="Shape 1124">
            <a:extLst>
              <a:ext uri="{FF2B5EF4-FFF2-40B4-BE49-F238E27FC236}">
                <a16:creationId xmlns:a16="http://schemas.microsoft.com/office/drawing/2014/main" id="{22A30357-C6F8-94D2-F55F-40DB10FA2648}"/>
              </a:ext>
            </a:extLst>
          </p:cNvPr>
          <p:cNvPicPr/>
          <p:nvPr/>
        </p:nvPicPr>
        <p:blipFill>
          <a:blip r:embed="rId4">
            <a:alphaModFix/>
          </a:blip>
          <a:stretch/>
        </p:blipFill>
        <p:spPr bwMode="auto">
          <a:xfrm>
            <a:off x="452335" y="1600360"/>
            <a:ext cx="339724" cy="303213"/>
          </a:xfrm>
          <a:prstGeom prst="rect">
            <a:avLst/>
          </a:prstGeom>
          <a:noFill/>
          <a:ln>
            <a:noFill/>
          </a:ln>
        </p:spPr>
      </p:pic>
    </p:spTree>
    <p:extLst>
      <p:ext uri="{BB962C8B-B14F-4D97-AF65-F5344CB8AC3E}">
        <p14:creationId xmlns:p14="http://schemas.microsoft.com/office/powerpoint/2010/main" val="414297246"/>
      </p:ext>
    </p:extLst>
  </p:cSld>
  <p:clrMapOvr>
    <a:masterClrMapping/>
  </p:clrMapOvr>
  <p:transition spd="med">
    <p:fade/>
  </p:transition>
  <p:extLst>
    <p:ext uri="{6950BFC3-D8DA-4A85-94F7-54DA5524770B}">
      <p188:commentRel xmlns:p188="http://schemas.microsoft.com/office/powerpoint/2018/8/main" r:id="rId2"/>
    </p:ext>
  </p:extLst>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8"/>
          <p:cNvPicPr>
            <a:picLocks noChangeAspect="1"/>
          </p:cNvPicPr>
          <p:nvPr/>
        </p:nvPicPr>
        <p:blipFill>
          <a:blip r:embed="rId3"/>
          <a:srcRect b="38423"/>
          <a:stretch/>
        </p:blipFill>
        <p:spPr bwMode="auto">
          <a:xfrm>
            <a:off x="660227" y="3185033"/>
            <a:ext cx="8006103" cy="3533651"/>
          </a:xfrm>
          <a:prstGeom prst="rect">
            <a:avLst/>
          </a:prstGeom>
          <a:ln w="12700">
            <a:noFill/>
          </a:ln>
          <a:effectLst>
            <a:outerShdw blurRad="50800" dist="38100" dir="13500000" algn="br" rotWithShape="0">
              <a:prstClr val="black">
                <a:alpha val="40000"/>
              </a:prstClr>
            </a:outerShdw>
          </a:effectLst>
        </p:spPr>
      </p:pic>
      <p:sp>
        <p:nvSpPr>
          <p:cNvPr id="5" name="Shape 577"/>
          <p:cNvSpPr>
            <a:spLocks noGrp="1"/>
          </p:cNvSpPr>
          <p:nvPr>
            <p:ph type="body" idx="1"/>
          </p:nvPr>
        </p:nvSpPr>
        <p:spPr>
          <a:xfrm>
            <a:off x="457200" y="916030"/>
            <a:ext cx="8229600" cy="5547781"/>
          </a:xfrm>
        </p:spPr>
        <p:txBody>
          <a:bodyPr/>
          <a:lstStyle/>
          <a:p>
            <a:pPr lvl="0"/>
            <a:r>
              <a:rPr lang="fr-FR" sz="2200" b="0" i="0">
                <a:solidFill>
                  <a:schemeClr val="tx1"/>
                </a:solidFill>
              </a:rPr>
              <a:t>Surligner, dans Calames, la chaîne de caractères à indexer</a:t>
            </a:r>
          </a:p>
          <a:p>
            <a:pPr lvl="0">
              <a:spcBef>
                <a:spcPts val="1200"/>
              </a:spcBef>
            </a:pPr>
            <a:r>
              <a:rPr lang="fr-FR" sz="2200" b="0" i="0">
                <a:solidFill>
                  <a:schemeClr val="tx1"/>
                </a:solidFill>
              </a:rPr>
              <a:t>Si l’on positionne le curseur d’édition dans un élément d’indexation EAD, l’index de recherche correspondant dans IdRef sera automatiquement présélectionné :</a:t>
            </a:r>
          </a:p>
          <a:p>
            <a:pPr lvl="0">
              <a:spcBef>
                <a:spcPts val="1800"/>
              </a:spcBef>
            </a:pPr>
            <a:r>
              <a:rPr lang="fr-FR" sz="2200" b="0" i="0">
                <a:solidFill>
                  <a:schemeClr val="tx1"/>
                </a:solidFill>
              </a:rPr>
              <a:t>Cliquer sur l’icône                 pour ouvrir IdRef :</a:t>
            </a:r>
          </a:p>
          <a:p>
            <a:pPr marL="0" lvl="0" indent="0">
              <a:buNone/>
            </a:pPr>
            <a:endParaRPr lang="fr-FR"/>
          </a:p>
        </p:txBody>
      </p:sp>
      <p:sp>
        <p:nvSpPr>
          <p:cNvPr id="6" name="Shape 576"/>
          <p:cNvSpPr>
            <a:spLocks noGrp="1"/>
          </p:cNvSpPr>
          <p:nvPr>
            <p:ph type="title"/>
          </p:nvPr>
        </p:nvSpPr>
        <p:spPr/>
        <p:txBody>
          <a:bodyPr/>
          <a:lstStyle/>
          <a:p>
            <a:pPr lvl="0"/>
            <a:r>
              <a:rPr lang="fr-FR"/>
              <a:t>Lier aux autorités : comment ? (1)</a:t>
            </a:r>
          </a:p>
        </p:txBody>
      </p:sp>
      <p:sp>
        <p:nvSpPr>
          <p:cNvPr id="7" name="ZoneTexte 4"/>
          <p:cNvSpPr>
            <a:spLocks/>
          </p:cNvSpPr>
          <p:nvPr/>
        </p:nvSpPr>
        <p:spPr bwMode="auto">
          <a:xfrm>
            <a:off x="5777802" y="4145772"/>
            <a:ext cx="2533395" cy="710552"/>
          </a:xfrm>
          <a:prstGeom prst="rect">
            <a:avLst/>
          </a:prstGeom>
          <a:solidFill>
            <a:srgbClr val="8EE2DE"/>
          </a:solidFill>
          <a:ln w="12700">
            <a:solidFill>
              <a:schemeClr val="bg2"/>
            </a:solidFill>
            <a:miter lim="800000"/>
            <a:headEnd/>
            <a:tailEnd/>
          </a:ln>
          <a:effectLst>
            <a:outerShdw blurRad="50800" dist="38100" dir="13500000" algn="br" rotWithShape="0">
              <a:prstClr val="black">
                <a:alpha val="40000"/>
              </a:prstClr>
            </a:outerShdw>
          </a:effectLst>
        </p:spPr>
        <p:txBody>
          <a:bodyPr wrap="square" lIns="108000" tIns="108000" rIns="108000" bIns="108000" rtlCol="0" anchor="ctr" anchorCtr="0">
            <a:spAutoFit/>
          </a:bodyPr>
          <a:lstStyle/>
          <a:p>
            <a:pPr>
              <a:lnSpc>
                <a:spcPct val="80000"/>
              </a:lnSpc>
              <a:defRPr/>
            </a:pPr>
            <a:r>
              <a:rPr lang="fr-FR" sz="2000">
                <a:latin typeface="Arial Narrow" panose="020B0606020202030204" pitchFamily="34" charset="0"/>
                <a:ea typeface="Verdana"/>
                <a:cs typeface="Verdana"/>
              </a:rPr>
              <a:t>Pour revenir à Calames, cliquer sur cette croix.</a:t>
            </a:r>
            <a:endParaRPr sz="2400">
              <a:latin typeface="Arial Narrow" panose="020B0606020202030204" pitchFamily="34" charset="0"/>
            </a:endParaRPr>
          </a:p>
        </p:txBody>
      </p:sp>
      <p:cxnSp>
        <p:nvCxnSpPr>
          <p:cNvPr id="8" name="Connecteur droit avec flèche 6"/>
          <p:cNvCxnSpPr>
            <a:cxnSpLocks/>
            <a:stCxn id="7" idx="0"/>
          </p:cNvCxnSpPr>
          <p:nvPr/>
        </p:nvCxnSpPr>
        <p:spPr bwMode="auto">
          <a:xfrm flipV="1">
            <a:off x="7044500" y="3375184"/>
            <a:ext cx="1289229" cy="770588"/>
          </a:xfrm>
          <a:prstGeom prst="straightConnector1">
            <a:avLst/>
          </a:prstGeom>
          <a:ln w="25400">
            <a:solidFill>
              <a:srgbClr val="EC6839"/>
            </a:solidFill>
            <a:tailEnd type="triangle" w="lg" len="lg"/>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Ellipse 10"/>
          <p:cNvSpPr/>
          <p:nvPr/>
        </p:nvSpPr>
        <p:spPr bwMode="auto">
          <a:xfrm>
            <a:off x="8311197" y="3212976"/>
            <a:ext cx="238555" cy="190039"/>
          </a:xfrm>
          <a:prstGeom prst="ellipse">
            <a:avLst/>
          </a:prstGeom>
          <a:solidFill>
            <a:schemeClr val="bg1">
              <a:alpha val="0"/>
            </a:schemeClr>
          </a:solidFill>
          <a:ln>
            <a:solidFill>
              <a:srgbClr val="EC6839"/>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rgbClr val="FFFFFF"/>
              </a:solidFill>
            </a:endParaRPr>
          </a:p>
        </p:txBody>
      </p:sp>
      <p:sp>
        <p:nvSpPr>
          <p:cNvPr id="10" name="ZoneTexte 19"/>
          <p:cNvSpPr>
            <a:spLocks/>
          </p:cNvSpPr>
          <p:nvPr/>
        </p:nvSpPr>
        <p:spPr bwMode="auto">
          <a:xfrm>
            <a:off x="1907704" y="6073546"/>
            <a:ext cx="2563812" cy="710552"/>
          </a:xfrm>
          <a:prstGeom prst="rect">
            <a:avLst/>
          </a:prstGeom>
          <a:solidFill>
            <a:srgbClr val="8EE2DE"/>
          </a:solidFill>
          <a:ln w="12700">
            <a:solidFill>
              <a:schemeClr val="bg2"/>
            </a:solidFill>
            <a:miter lim="800000"/>
            <a:headEnd/>
            <a:tailEnd/>
          </a:ln>
          <a:effectLst>
            <a:outerShdw blurRad="50800" dist="38100" dir="13500000" algn="br" rotWithShape="0">
              <a:prstClr val="black">
                <a:alpha val="40000"/>
              </a:prstClr>
            </a:outerShdw>
          </a:effectLst>
        </p:spPr>
        <p:txBody>
          <a:bodyPr wrap="square" lIns="108000" tIns="108000" rIns="108000" bIns="108000" rtlCol="0" anchor="ctr" anchorCtr="0">
            <a:spAutoFit/>
          </a:bodyPr>
          <a:lstStyle/>
          <a:p>
            <a:pPr>
              <a:lnSpc>
                <a:spcPct val="80000"/>
              </a:lnSpc>
              <a:defRPr/>
            </a:pPr>
            <a:r>
              <a:rPr lang="fr-FR" sz="2000">
                <a:latin typeface="Arial Narrow" panose="020B0606020202030204" pitchFamily="34" charset="0"/>
                <a:ea typeface="Verdana"/>
                <a:cs typeface="Verdana"/>
              </a:rPr>
              <a:t>Index (ici correspondant à &lt;</a:t>
            </a:r>
            <a:r>
              <a:rPr lang="fr-FR" sz="2000" err="1">
                <a:latin typeface="Arial Narrow" panose="020B0606020202030204" pitchFamily="34" charset="0"/>
                <a:ea typeface="Verdana"/>
                <a:cs typeface="Verdana"/>
              </a:rPr>
              <a:t>persname</a:t>
            </a:r>
            <a:r>
              <a:rPr lang="fr-FR" sz="2000">
                <a:latin typeface="Arial Narrow" panose="020B0606020202030204" pitchFamily="34" charset="0"/>
                <a:ea typeface="Verdana"/>
                <a:cs typeface="Verdana"/>
              </a:rPr>
              <a:t>&gt;)</a:t>
            </a:r>
            <a:endParaRPr sz="2400">
              <a:latin typeface="Arial Narrow" panose="020B0606020202030204" pitchFamily="34" charset="0"/>
            </a:endParaRPr>
          </a:p>
        </p:txBody>
      </p:sp>
      <p:sp>
        <p:nvSpPr>
          <p:cNvPr id="11" name="ZoneTexte 26"/>
          <p:cNvSpPr>
            <a:spLocks/>
          </p:cNvSpPr>
          <p:nvPr/>
        </p:nvSpPr>
        <p:spPr bwMode="auto">
          <a:xfrm>
            <a:off x="5928527" y="5983719"/>
            <a:ext cx="2810006" cy="710552"/>
          </a:xfrm>
          <a:prstGeom prst="rect">
            <a:avLst/>
          </a:prstGeom>
          <a:solidFill>
            <a:srgbClr val="8EE2DE"/>
          </a:solidFill>
          <a:ln w="12700">
            <a:solidFill>
              <a:schemeClr val="bg2"/>
            </a:solidFill>
            <a:miter lim="800000"/>
            <a:headEnd/>
            <a:tailEnd/>
          </a:ln>
          <a:effectLst>
            <a:outerShdw blurRad="50800" dist="38100" dir="13500000" algn="br" rotWithShape="0">
              <a:prstClr val="black">
                <a:alpha val="40000"/>
              </a:prstClr>
            </a:outerShdw>
          </a:effectLst>
        </p:spPr>
        <p:txBody>
          <a:bodyPr wrap="square" lIns="108000" tIns="108000" rIns="108000" bIns="108000" rtlCol="0" anchor="ctr" anchorCtr="0">
            <a:spAutoFit/>
          </a:bodyPr>
          <a:lstStyle/>
          <a:p>
            <a:pPr>
              <a:lnSpc>
                <a:spcPct val="80000"/>
              </a:lnSpc>
              <a:defRPr/>
            </a:pPr>
            <a:r>
              <a:rPr lang="fr-FR" sz="2000">
                <a:latin typeface="Arial Narrow" panose="020B0606020202030204" pitchFamily="34" charset="0"/>
                <a:ea typeface="Verdana"/>
                <a:cs typeface="Verdana"/>
              </a:rPr>
              <a:t>La chaîne de caractères sélectionnée dans Calames</a:t>
            </a:r>
            <a:endParaRPr sz="2400">
              <a:latin typeface="Arial Narrow" panose="020B0606020202030204" pitchFamily="34" charset="0"/>
            </a:endParaRPr>
          </a:p>
        </p:txBody>
      </p:sp>
      <p:cxnSp>
        <p:nvCxnSpPr>
          <p:cNvPr id="12" name="Connecteur droit avec flèche 27"/>
          <p:cNvCxnSpPr>
            <a:cxnSpLocks/>
            <a:stCxn id="11" idx="1"/>
          </p:cNvCxnSpPr>
          <p:nvPr/>
        </p:nvCxnSpPr>
        <p:spPr bwMode="auto">
          <a:xfrm flipH="1" flipV="1">
            <a:off x="4756826" y="6010325"/>
            <a:ext cx="1171701" cy="328670"/>
          </a:xfrm>
          <a:prstGeom prst="straightConnector1">
            <a:avLst/>
          </a:prstGeom>
          <a:ln w="25400">
            <a:solidFill>
              <a:srgbClr val="EC6839"/>
            </a:solidFill>
            <a:tailEnd type="triangle"/>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3" name="Image 2"/>
          <p:cNvPicPr>
            <a:picLocks noChangeAspect="1"/>
          </p:cNvPicPr>
          <p:nvPr/>
        </p:nvPicPr>
        <p:blipFill>
          <a:blip r:embed="rId4"/>
          <a:stretch/>
        </p:blipFill>
        <p:spPr bwMode="auto">
          <a:xfrm>
            <a:off x="2759590" y="2622403"/>
            <a:ext cx="804647" cy="395009"/>
          </a:xfrm>
          <a:prstGeom prst="rect">
            <a:avLst/>
          </a:prstGeom>
          <a:effectLst>
            <a:outerShdw blurRad="50800" dist="38100" dir="13500000" algn="br" rotWithShape="0">
              <a:prstClr val="black">
                <a:alpha val="40000"/>
              </a:prstClr>
            </a:outerShdw>
          </a:effectLst>
        </p:spPr>
      </p:pic>
      <p:pic>
        <p:nvPicPr>
          <p:cNvPr id="16" name="Image 1"/>
          <p:cNvPicPr>
            <a:picLocks noChangeAspect="1"/>
          </p:cNvPicPr>
          <p:nvPr/>
        </p:nvPicPr>
        <p:blipFill rotWithShape="1">
          <a:blip r:embed="rId5"/>
          <a:srcRect t="16414" b="10237"/>
          <a:stretch/>
        </p:blipFill>
        <p:spPr bwMode="auto">
          <a:xfrm>
            <a:off x="4225957" y="2195526"/>
            <a:ext cx="4512576" cy="395009"/>
          </a:xfrm>
          <a:prstGeom prst="rect">
            <a:avLst/>
          </a:prstGeom>
          <a:effectLst>
            <a:outerShdw blurRad="50800" dist="38100" dir="13500000" algn="br" rotWithShape="0">
              <a:prstClr val="black">
                <a:alpha val="40000"/>
              </a:prstClr>
            </a:outerShdw>
          </a:effectLst>
        </p:spPr>
      </p:pic>
      <p:cxnSp>
        <p:nvCxnSpPr>
          <p:cNvPr id="17" name="Connecteur en angle 11"/>
          <p:cNvCxnSpPr>
            <a:cxnSpLocks/>
          </p:cNvCxnSpPr>
          <p:nvPr/>
        </p:nvCxnSpPr>
        <p:spPr bwMode="auto">
          <a:xfrm rot="10800000">
            <a:off x="1128410" y="6042486"/>
            <a:ext cx="779295" cy="474141"/>
          </a:xfrm>
          <a:prstGeom prst="bentConnector3">
            <a:avLst>
              <a:gd name="adj1" fmla="val 98682"/>
            </a:avLst>
          </a:prstGeom>
          <a:ln w="25400">
            <a:solidFill>
              <a:srgbClr val="EC6839"/>
            </a:solidFill>
            <a:tailEnd type="triangle" w="lg" len="lg"/>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Espace réservé du numéro de diapositive 2">
            <a:extLst>
              <a:ext uri="{FF2B5EF4-FFF2-40B4-BE49-F238E27FC236}">
                <a16:creationId xmlns:a16="http://schemas.microsoft.com/office/drawing/2014/main" id="{69D29F23-532D-6D3A-5DC9-7CE2F6823516}"/>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71</a:t>
            </a:fld>
            <a:endParaRPr lang="fr-FR"/>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26"/>
          <p:cNvPicPr>
            <a:picLocks noChangeAspect="1"/>
          </p:cNvPicPr>
          <p:nvPr/>
        </p:nvPicPr>
        <p:blipFill rotWithShape="1">
          <a:blip r:embed="rId3"/>
          <a:srcRect b="12351"/>
          <a:stretch/>
        </p:blipFill>
        <p:spPr bwMode="auto">
          <a:xfrm>
            <a:off x="504056" y="793092"/>
            <a:ext cx="8532440" cy="5150508"/>
          </a:xfrm>
          <a:prstGeom prst="rect">
            <a:avLst/>
          </a:prstGeom>
          <a:effectLst>
            <a:outerShdw blurRad="50800" dist="38100" dir="13500000" algn="br" rotWithShape="0">
              <a:prstClr val="black">
                <a:alpha val="40000"/>
              </a:prstClr>
            </a:outerShdw>
          </a:effectLst>
        </p:spPr>
      </p:pic>
      <p:sp>
        <p:nvSpPr>
          <p:cNvPr id="5" name="Shape 576"/>
          <p:cNvSpPr>
            <a:spLocks noGrp="1"/>
          </p:cNvSpPr>
          <p:nvPr>
            <p:ph type="title"/>
          </p:nvPr>
        </p:nvSpPr>
        <p:spPr bwMode="auto">
          <a:xfrm>
            <a:off x="-391886" y="155797"/>
            <a:ext cx="8323704" cy="555502"/>
          </a:xfrm>
          <a:prstGeom prst="rect">
            <a:avLst/>
          </a:prstGeom>
          <a:solidFill>
            <a:schemeClr val="bg1"/>
          </a:solidFill>
          <a:ln>
            <a:noFill/>
          </a:ln>
        </p:spPr>
        <p:txBody>
          <a:bodyPr lIns="91425" tIns="45700" rIns="91425" bIns="45700" anchor="t" anchorCtr="0">
            <a:noAutofit/>
          </a:bodyPr>
          <a:lstStyle/>
          <a:p>
            <a:pPr marL="0" marR="0" indent="0">
              <a:spcAft>
                <a:spcPts val="0"/>
              </a:spcAft>
              <a:buSzPct val="25000"/>
              <a:defRPr/>
            </a:pPr>
            <a:r>
              <a:rPr lang="fr-FR" sz="2700" b="0" i="0" u="none" strike="noStrike" cap="none">
                <a:solidFill>
                  <a:schemeClr val="dk1"/>
                </a:solidFill>
                <a:latin typeface="Verdana"/>
                <a:ea typeface="Verdana"/>
                <a:cs typeface="Verdana"/>
              </a:rPr>
              <a:t>                </a:t>
            </a:r>
            <a:r>
              <a:rPr lang="fr-FR"/>
              <a:t>Lier aux autorités : comment ? (2)</a:t>
            </a:r>
          </a:p>
        </p:txBody>
      </p:sp>
      <p:sp>
        <p:nvSpPr>
          <p:cNvPr id="6" name="ZoneTexte 6"/>
          <p:cNvSpPr>
            <a:spLocks/>
          </p:cNvSpPr>
          <p:nvPr/>
        </p:nvSpPr>
        <p:spPr bwMode="auto">
          <a:xfrm>
            <a:off x="4921246" y="1067980"/>
            <a:ext cx="2520280" cy="1274195"/>
          </a:xfrm>
          <a:prstGeom prst="rect">
            <a:avLst/>
          </a:prstGeom>
          <a:solidFill>
            <a:srgbClr val="8EE2DE"/>
          </a:solidFill>
          <a:ln w="25400">
            <a:solidFill>
              <a:schemeClr val="bg2"/>
            </a:solidFill>
            <a:miter lim="800000"/>
            <a:headEnd/>
            <a:tailEnd/>
          </a:ln>
          <a:effectLst>
            <a:outerShdw blurRad="50800" dist="38100" dir="13500000" algn="br" rotWithShape="0">
              <a:prstClr val="black">
                <a:alpha val="40000"/>
              </a:prstClr>
            </a:outerShdw>
          </a:effectLst>
        </p:spPr>
        <p:txBody>
          <a:bodyPr wrap="square" rtlCol="0">
            <a:spAutoFit/>
          </a:bodyPr>
          <a:lstStyle/>
          <a:p>
            <a:pPr>
              <a:lnSpc>
                <a:spcPct val="80000"/>
              </a:lnSpc>
              <a:defRPr/>
            </a:pPr>
            <a:endParaRPr lang="fr-FR" sz="1800">
              <a:latin typeface="Verdana"/>
              <a:ea typeface="Verdana"/>
              <a:cs typeface="Verdana"/>
            </a:endParaRPr>
          </a:p>
          <a:p>
            <a:pPr>
              <a:lnSpc>
                <a:spcPct val="80000"/>
              </a:lnSpc>
              <a:defRPr/>
            </a:pPr>
            <a:r>
              <a:rPr lang="fr-FR" sz="2000">
                <a:latin typeface="Arial Narrow" panose="020B0606020202030204" pitchFamily="34" charset="0"/>
                <a:ea typeface="Verdana"/>
                <a:cs typeface="Verdana"/>
              </a:rPr>
              <a:t>2 - Cliquer sur le bouton « Lier la notice » pour revenir à Calames</a:t>
            </a:r>
            <a:endParaRPr sz="2000">
              <a:latin typeface="Arial Narrow" panose="020B0606020202030204" pitchFamily="34" charset="0"/>
            </a:endParaRPr>
          </a:p>
          <a:p>
            <a:pPr>
              <a:lnSpc>
                <a:spcPct val="80000"/>
              </a:lnSpc>
              <a:defRPr/>
            </a:pPr>
            <a:endParaRPr lang="fr-FR" sz="1800">
              <a:latin typeface="Verdana"/>
              <a:ea typeface="Verdana"/>
              <a:cs typeface="Verdana"/>
            </a:endParaRPr>
          </a:p>
        </p:txBody>
      </p:sp>
      <p:cxnSp>
        <p:nvCxnSpPr>
          <p:cNvPr id="7" name="Connecteur droit avec flèche 9"/>
          <p:cNvCxnSpPr>
            <a:cxnSpLocks/>
            <a:stCxn id="6" idx="2"/>
            <a:endCxn id="3" idx="1"/>
          </p:cNvCxnSpPr>
          <p:nvPr/>
        </p:nvCxnSpPr>
        <p:spPr bwMode="auto">
          <a:xfrm>
            <a:off x="6181386" y="2342175"/>
            <a:ext cx="1260140" cy="558538"/>
          </a:xfrm>
          <a:prstGeom prst="straightConnector1">
            <a:avLst/>
          </a:prstGeom>
          <a:ln w="38100">
            <a:solidFill>
              <a:srgbClr val="FF0000"/>
            </a:solidFill>
            <a:headEnd type="oval"/>
            <a:tailEnd type="triangle" w="lg" len="lg"/>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ZoneTexte 21"/>
          <p:cNvSpPr>
            <a:spLocks/>
          </p:cNvSpPr>
          <p:nvPr/>
        </p:nvSpPr>
        <p:spPr bwMode="auto">
          <a:xfrm>
            <a:off x="837312" y="1534784"/>
            <a:ext cx="2723012" cy="464331"/>
          </a:xfrm>
          <a:prstGeom prst="rect">
            <a:avLst/>
          </a:prstGeom>
          <a:solidFill>
            <a:srgbClr val="8EE2DE"/>
          </a:solidFill>
          <a:ln w="25400">
            <a:solidFill>
              <a:schemeClr val="bg2"/>
            </a:solidFill>
            <a:miter lim="800000"/>
            <a:headEnd/>
            <a:tailEnd/>
          </a:ln>
          <a:effectLst>
            <a:outerShdw blurRad="50800" dist="38100" dir="13500000" algn="br" rotWithShape="0">
              <a:prstClr val="black">
                <a:alpha val="40000"/>
              </a:prstClr>
            </a:outerShdw>
          </a:effectLst>
        </p:spPr>
        <p:txBody>
          <a:bodyPr wrap="square" lIns="108000" tIns="108000" rIns="108000" bIns="108000" rtlCol="0" anchor="ctr" anchorCtr="0">
            <a:spAutoFit/>
          </a:bodyPr>
          <a:lstStyle/>
          <a:p>
            <a:pPr>
              <a:lnSpc>
                <a:spcPct val="80000"/>
              </a:lnSpc>
              <a:defRPr/>
            </a:pPr>
            <a:r>
              <a:rPr lang="fr-FR" sz="2000">
                <a:latin typeface="Arial Narrow" panose="020B0606020202030204" pitchFamily="34" charset="0"/>
                <a:ea typeface="Verdana"/>
                <a:cs typeface="Verdana"/>
              </a:rPr>
              <a:t>1 - Vérifier le résultat</a:t>
            </a:r>
            <a:endParaRPr lang="fr-FR" sz="2000">
              <a:latin typeface="Verdana"/>
              <a:ea typeface="Verdana"/>
              <a:cs typeface="Verdana"/>
            </a:endParaRPr>
          </a:p>
        </p:txBody>
      </p:sp>
      <p:sp>
        <p:nvSpPr>
          <p:cNvPr id="12" name="Ellipse 17"/>
          <p:cNvSpPr/>
          <p:nvPr/>
        </p:nvSpPr>
        <p:spPr bwMode="auto">
          <a:xfrm>
            <a:off x="214592" y="2601801"/>
            <a:ext cx="1691680" cy="477275"/>
          </a:xfrm>
          <a:prstGeom prst="ellipse">
            <a:avLst/>
          </a:prstGeom>
          <a:solidFill>
            <a:schemeClr val="bg1">
              <a:alpha val="0"/>
            </a:schemeClr>
          </a:solidFill>
          <a:ln w="38100">
            <a:solidFill>
              <a:srgbClr val="F7964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rgbClr val="FFFFFF"/>
              </a:solidFill>
            </a:endParaRPr>
          </a:p>
        </p:txBody>
      </p:sp>
      <p:cxnSp>
        <p:nvCxnSpPr>
          <p:cNvPr id="13" name="Connecteur droit avec flèche 18"/>
          <p:cNvCxnSpPr>
            <a:cxnSpLocks/>
          </p:cNvCxnSpPr>
          <p:nvPr/>
        </p:nvCxnSpPr>
        <p:spPr bwMode="auto">
          <a:xfrm flipH="1">
            <a:off x="1828800" y="2008748"/>
            <a:ext cx="389784" cy="713602"/>
          </a:xfrm>
          <a:prstGeom prst="straightConnector1">
            <a:avLst/>
          </a:prstGeom>
          <a:ln w="38100">
            <a:solidFill>
              <a:srgbClr val="F79646"/>
            </a:solidFill>
            <a:headEnd type="oval"/>
            <a:tailEnd type="triangle" w="lg" len="lg"/>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Ellipse 22"/>
          <p:cNvSpPr/>
          <p:nvPr/>
        </p:nvSpPr>
        <p:spPr bwMode="auto">
          <a:xfrm>
            <a:off x="4678203" y="2551302"/>
            <a:ext cx="1666978" cy="559162"/>
          </a:xfrm>
          <a:prstGeom prst="ellipse">
            <a:avLst/>
          </a:prstGeom>
          <a:solidFill>
            <a:schemeClr val="bg1">
              <a:alpha val="0"/>
            </a:schemeClr>
          </a:solidFill>
          <a:ln>
            <a:solidFill>
              <a:srgbClr val="F7964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rgbClr val="FFFFFF"/>
              </a:solidFill>
            </a:endParaRPr>
          </a:p>
        </p:txBody>
      </p:sp>
      <p:sp>
        <p:nvSpPr>
          <p:cNvPr id="15" name="Ellipse 23"/>
          <p:cNvSpPr/>
          <p:nvPr/>
        </p:nvSpPr>
        <p:spPr bwMode="auto">
          <a:xfrm>
            <a:off x="136808" y="4165124"/>
            <a:ext cx="4435192" cy="709093"/>
          </a:xfrm>
          <a:prstGeom prst="ellipse">
            <a:avLst/>
          </a:prstGeom>
          <a:solidFill>
            <a:schemeClr val="bg1">
              <a:alpha val="0"/>
            </a:schemeClr>
          </a:solidFill>
          <a:ln>
            <a:solidFill>
              <a:srgbClr val="F7964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rgbClr val="FFFFFF"/>
              </a:solidFill>
            </a:endParaRPr>
          </a:p>
        </p:txBody>
      </p:sp>
      <p:cxnSp>
        <p:nvCxnSpPr>
          <p:cNvPr id="16" name="Connecteur droit avec flèche 24"/>
          <p:cNvCxnSpPr>
            <a:cxnSpLocks/>
            <a:stCxn id="14" idx="3"/>
            <a:endCxn id="15" idx="7"/>
          </p:cNvCxnSpPr>
          <p:nvPr/>
        </p:nvCxnSpPr>
        <p:spPr bwMode="auto">
          <a:xfrm flipH="1">
            <a:off x="3922481" y="3028577"/>
            <a:ext cx="999845" cy="1240391"/>
          </a:xfrm>
          <a:prstGeom prst="straightConnector1">
            <a:avLst/>
          </a:prstGeom>
          <a:ln w="25400">
            <a:solidFill>
              <a:srgbClr val="F79646"/>
            </a:solidFill>
            <a:headEnd type="triangle" w="lg" len="lg"/>
            <a:tailEnd type="none" w="lg" len="lg"/>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Espace réservé du numéro de diapositive 2">
            <a:extLst>
              <a:ext uri="{FF2B5EF4-FFF2-40B4-BE49-F238E27FC236}">
                <a16:creationId xmlns:a16="http://schemas.microsoft.com/office/drawing/2014/main" id="{A3012565-4742-A767-8A84-9C127F17CD32}"/>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72</a:t>
            </a:fld>
            <a:endParaRPr lang="fr-FR"/>
          </a:p>
        </p:txBody>
      </p:sp>
      <p:sp>
        <p:nvSpPr>
          <p:cNvPr id="3" name="Rectangle : coins arrondis 2">
            <a:extLst>
              <a:ext uri="{FF2B5EF4-FFF2-40B4-BE49-F238E27FC236}">
                <a16:creationId xmlns:a16="http://schemas.microsoft.com/office/drawing/2014/main" id="{01E39E3E-420E-54C8-0C15-D6A21963F398}"/>
              </a:ext>
            </a:extLst>
          </p:cNvPr>
          <p:cNvSpPr/>
          <p:nvPr/>
        </p:nvSpPr>
        <p:spPr bwMode="auto">
          <a:xfrm>
            <a:off x="7441526" y="2722350"/>
            <a:ext cx="1487882" cy="356725"/>
          </a:xfrm>
          <a:prstGeom prst="roundRect">
            <a:avLst/>
          </a:prstGeom>
          <a:noFill/>
          <a:ln w="38100">
            <a:solidFill>
              <a:srgbClr val="FF0000"/>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Espace réservé du pied de page 3">
            <a:extLst>
              <a:ext uri="{FF2B5EF4-FFF2-40B4-BE49-F238E27FC236}">
                <a16:creationId xmlns:a16="http://schemas.microsoft.com/office/drawing/2014/main" id="{78BEE88D-2EA6-CA14-005C-CB73EF9F8141}"/>
              </a:ext>
            </a:extLst>
          </p:cNvPr>
          <p:cNvSpPr txBox="1">
            <a:spLocks/>
          </p:cNvSpPr>
          <p:nvPr/>
        </p:nvSpPr>
        <p:spPr bwMode="auto">
          <a:xfrm>
            <a:off x="452335" y="6463811"/>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de recherche dans </a:t>
            </a:r>
            <a:r>
              <a:rPr lang="fr-FR" sz="1050" b="1" i="1" err="1">
                <a:solidFill>
                  <a:schemeClr val="tx2"/>
                </a:solidFill>
                <a:latin typeface="Arial Narrow" panose="020B0606020202030204" pitchFamily="34" charset="0"/>
              </a:rPr>
              <a:t>IdRef</a:t>
            </a:r>
            <a:r>
              <a:rPr lang="fr-FR" sz="1050">
                <a:solidFill>
                  <a:schemeClr val="tx2"/>
                </a:solidFill>
                <a:latin typeface="Arial Narrow" panose="020B0606020202030204" pitchFamily="34" charset="0"/>
              </a:rPr>
              <a:t> : https://documentation.abes.fr/aideidrefutilisateur/index.html</a:t>
            </a:r>
          </a:p>
          <a:p>
            <a:pPr>
              <a:defRPr/>
            </a:pPr>
            <a:endParaRPr lang="fr-FR"/>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585"/>
          <p:cNvSpPr>
            <a:spLocks noGrp="1"/>
          </p:cNvSpPr>
          <p:nvPr>
            <p:ph type="body" idx="1"/>
          </p:nvPr>
        </p:nvSpPr>
        <p:spPr>
          <a:xfrm>
            <a:off x="457200" y="813227"/>
            <a:ext cx="8229600" cy="2615773"/>
          </a:xfrm>
        </p:spPr>
        <p:txBody>
          <a:bodyPr>
            <a:normAutofit lnSpcReduction="10000"/>
          </a:bodyPr>
          <a:lstStyle/>
          <a:p>
            <a:pPr lvl="0"/>
            <a:r>
              <a:rPr lang="fr-FR"/>
              <a:t>Trois attributs EAD sont renseignés après avoir lié un point d’accès à une autorité </a:t>
            </a:r>
            <a:r>
              <a:rPr lang="fr-FR" err="1"/>
              <a:t>IdRef</a:t>
            </a:r>
            <a:r>
              <a:rPr lang="fr-FR"/>
              <a:t> :</a:t>
            </a:r>
          </a:p>
          <a:p>
            <a:pPr lvl="2"/>
            <a:r>
              <a:rPr lang="fr-FR" sz="2000"/>
              <a:t>@source = toujours "Sudoc" </a:t>
            </a:r>
          </a:p>
          <a:p>
            <a:pPr lvl="2"/>
            <a:r>
              <a:rPr lang="fr-FR" sz="2000"/>
              <a:t>@authfilenumber = identifiant (</a:t>
            </a:r>
            <a:r>
              <a:rPr lang="fr-FR" sz="2000" err="1"/>
              <a:t>ppn</a:t>
            </a:r>
            <a:r>
              <a:rPr lang="fr-FR" sz="2000"/>
              <a:t>) de l’autorité dans Sudoc/</a:t>
            </a:r>
            <a:r>
              <a:rPr lang="fr-FR" sz="2000" err="1"/>
              <a:t>IdRef</a:t>
            </a:r>
            <a:endParaRPr lang="fr-FR" sz="2000"/>
          </a:p>
          <a:p>
            <a:pPr lvl="2"/>
            <a:r>
              <a:rPr lang="fr-FR" sz="2000"/>
              <a:t>@normal = forme normalisée du point d’accès</a:t>
            </a:r>
          </a:p>
          <a:p>
            <a:pPr lvl="1">
              <a:spcBef>
                <a:spcPts val="1200"/>
              </a:spcBef>
            </a:pPr>
            <a:r>
              <a:rPr lang="fr-FR" sz="2200"/>
              <a:t>La chaine de caractères surlignée dans le </a:t>
            </a:r>
            <a:r>
              <a:rPr lang="fr-FR" sz="2200" err="1"/>
              <a:t>PCData</a:t>
            </a:r>
            <a:r>
              <a:rPr lang="fr-FR" sz="2200"/>
              <a:t> est remplacée par la forme normalisée du point d’accès, si on est dans un &lt;</a:t>
            </a:r>
            <a:r>
              <a:rPr lang="fr-FR" sz="2200" err="1"/>
              <a:t>controlaccess</a:t>
            </a:r>
            <a:r>
              <a:rPr lang="fr-FR" sz="2200"/>
              <a:t>&gt;</a:t>
            </a:r>
          </a:p>
        </p:txBody>
      </p:sp>
      <p:sp>
        <p:nvSpPr>
          <p:cNvPr id="4" name="Shape 584"/>
          <p:cNvSpPr>
            <a:spLocks noGrp="1"/>
          </p:cNvSpPr>
          <p:nvPr>
            <p:ph type="title"/>
          </p:nvPr>
        </p:nvSpPr>
        <p:spPr/>
        <p:txBody>
          <a:bodyPr>
            <a:normAutofit/>
          </a:bodyPr>
          <a:lstStyle/>
          <a:p>
            <a:pPr lvl="0"/>
            <a:r>
              <a:rPr lang="fr-FR"/>
              <a:t>        Lier aux autorités : résultats dans l’interface professionnelle</a:t>
            </a:r>
          </a:p>
        </p:txBody>
      </p:sp>
      <p:sp>
        <p:nvSpPr>
          <p:cNvPr id="2" name="Espace réservé du numéro de diapositive 2">
            <a:extLst>
              <a:ext uri="{FF2B5EF4-FFF2-40B4-BE49-F238E27FC236}">
                <a16:creationId xmlns:a16="http://schemas.microsoft.com/office/drawing/2014/main" id="{0BDD1BF2-C63F-680E-B040-47DA8CE38D1D}"/>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73</a:t>
            </a:fld>
            <a:endParaRPr lang="fr-FR"/>
          </a:p>
        </p:txBody>
      </p:sp>
      <p:sp>
        <p:nvSpPr>
          <p:cNvPr id="3" name="Espace réservé du pied de page 3">
            <a:extLst>
              <a:ext uri="{FF2B5EF4-FFF2-40B4-BE49-F238E27FC236}">
                <a16:creationId xmlns:a16="http://schemas.microsoft.com/office/drawing/2014/main" id="{F076DE4A-89FA-F664-3A8C-588967DCC907}"/>
              </a:ext>
            </a:extLst>
          </p:cNvPr>
          <p:cNvSpPr txBox="1">
            <a:spLocks/>
          </p:cNvSpPr>
          <p:nvPr/>
        </p:nvSpPr>
        <p:spPr bwMode="auto">
          <a:xfrm>
            <a:off x="348057" y="6463810"/>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a:t>
            </a:r>
            <a:r>
              <a:rPr lang="fr-FR" sz="1050">
                <a:solidFill>
                  <a:schemeClr val="tx2"/>
                </a:solidFill>
                <a:latin typeface="Arial Narrow" panose="020B0606020202030204" pitchFamily="34" charset="0"/>
                <a:hlinkClick r:id="rId3">
                  <a:extLst>
                    <a:ext uri="{A12FA001-AC4F-418D-AE19-62706E023703}">
                      <ahyp:hlinkClr xmlns:ahyp="http://schemas.microsoft.com/office/drawing/2018/hyperlinkcolor" val="tx"/>
                    </a:ext>
                  </a:extLst>
                </a:hlinkClick>
              </a:rPr>
              <a:t>https://documentation.abes.fr/aidecalames/manueloutildecatalogage/index.html#LienAutorites</a:t>
            </a:r>
            <a:endParaRPr lang="fr-FR" sz="1050">
              <a:solidFill>
                <a:schemeClr val="tx2"/>
              </a:solidFill>
              <a:latin typeface="Arial Narrow" panose="020B0606020202030204" pitchFamily="34" charset="0"/>
            </a:endParaRPr>
          </a:p>
          <a:p>
            <a:pPr>
              <a:defRPr/>
            </a:pPr>
            <a:endParaRPr lang="fr-FR"/>
          </a:p>
        </p:txBody>
      </p:sp>
      <p:grpSp>
        <p:nvGrpSpPr>
          <p:cNvPr id="7" name="Groupe 6">
            <a:extLst>
              <a:ext uri="{FF2B5EF4-FFF2-40B4-BE49-F238E27FC236}">
                <a16:creationId xmlns:a16="http://schemas.microsoft.com/office/drawing/2014/main" id="{4027DAC6-41CA-DDB6-25A8-C72052BC04FA}"/>
              </a:ext>
            </a:extLst>
          </p:cNvPr>
          <p:cNvGrpSpPr/>
          <p:nvPr/>
        </p:nvGrpSpPr>
        <p:grpSpPr>
          <a:xfrm>
            <a:off x="0" y="3343917"/>
            <a:ext cx="8925715" cy="2355425"/>
            <a:chOff x="0" y="3343917"/>
            <a:chExt cx="8925715" cy="2355425"/>
          </a:xfrm>
        </p:grpSpPr>
        <p:pic>
          <p:nvPicPr>
            <p:cNvPr id="8" name="Image 1"/>
            <p:cNvPicPr>
              <a:picLocks noChangeAspect="1"/>
            </p:cNvPicPr>
            <p:nvPr/>
          </p:nvPicPr>
          <p:blipFill rotWithShape="1">
            <a:blip r:embed="rId4"/>
            <a:srcRect b="5020"/>
            <a:stretch/>
          </p:blipFill>
          <p:spPr bwMode="auto">
            <a:xfrm>
              <a:off x="0" y="3343917"/>
              <a:ext cx="8925715" cy="2355425"/>
            </a:xfrm>
            <a:prstGeom prst="rect">
              <a:avLst/>
            </a:prstGeom>
            <a:effectLst>
              <a:outerShdw blurRad="50800" dist="38100" dir="13500000" algn="br" rotWithShape="0">
                <a:prstClr val="black">
                  <a:alpha val="40000"/>
                </a:prstClr>
              </a:outerShdw>
            </a:effectLst>
          </p:spPr>
        </p:pic>
        <p:sp>
          <p:nvSpPr>
            <p:cNvPr id="6" name="Rectangle : coins arrondis 5">
              <a:extLst>
                <a:ext uri="{FF2B5EF4-FFF2-40B4-BE49-F238E27FC236}">
                  <a16:creationId xmlns:a16="http://schemas.microsoft.com/office/drawing/2014/main" id="{1410E399-0CD5-0241-2807-A894D76397F1}"/>
                </a:ext>
              </a:extLst>
            </p:cNvPr>
            <p:cNvSpPr/>
            <p:nvPr/>
          </p:nvSpPr>
          <p:spPr bwMode="auto">
            <a:xfrm>
              <a:off x="6586558" y="4253785"/>
              <a:ext cx="2095994" cy="856834"/>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9" name="Shape 585">
            <a:extLst>
              <a:ext uri="{FF2B5EF4-FFF2-40B4-BE49-F238E27FC236}">
                <a16:creationId xmlns:a16="http://schemas.microsoft.com/office/drawing/2014/main" id="{1BF069D1-7E29-9A1F-70EC-C500BC236E84}"/>
              </a:ext>
            </a:extLst>
          </p:cNvPr>
          <p:cNvSpPr txBox="1">
            <a:spLocks/>
          </p:cNvSpPr>
          <p:nvPr/>
        </p:nvSpPr>
        <p:spPr bwMode="auto">
          <a:xfrm>
            <a:off x="348057" y="5935405"/>
            <a:ext cx="8229600" cy="922596"/>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fr-FR"/>
              <a:t>Compléter manuellement la valeur de l’attribut @role</a:t>
            </a:r>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17"/>
          <p:cNvPicPr>
            <a:picLocks noChangeAspect="1"/>
          </p:cNvPicPr>
          <p:nvPr/>
        </p:nvPicPr>
        <p:blipFill>
          <a:blip r:embed="rId3"/>
          <a:srcRect r="15738"/>
          <a:stretch/>
        </p:blipFill>
        <p:spPr bwMode="auto">
          <a:xfrm>
            <a:off x="0" y="839621"/>
            <a:ext cx="9068020" cy="2760827"/>
          </a:xfrm>
          <a:prstGeom prst="rect">
            <a:avLst/>
          </a:prstGeom>
          <a:effectLst>
            <a:outerShdw blurRad="50800" dist="38100" dir="13500000" algn="br" rotWithShape="0">
              <a:prstClr val="black">
                <a:alpha val="40000"/>
              </a:prstClr>
            </a:outerShdw>
          </a:effectLst>
        </p:spPr>
      </p:pic>
      <p:sp>
        <p:nvSpPr>
          <p:cNvPr id="5" name="Shape 591"/>
          <p:cNvSpPr>
            <a:spLocks noGrp="1"/>
          </p:cNvSpPr>
          <p:nvPr>
            <p:ph type="title"/>
          </p:nvPr>
        </p:nvSpPr>
        <p:spPr bwMode="auto">
          <a:xfrm>
            <a:off x="2855434" y="278878"/>
            <a:ext cx="5154033" cy="686132"/>
          </a:xfrm>
          <a:prstGeom prst="rect">
            <a:avLst/>
          </a:prstGeom>
          <a:noFill/>
          <a:ln>
            <a:noFill/>
          </a:ln>
        </p:spPr>
        <p:txBody>
          <a:bodyPr lIns="91425" tIns="45700" rIns="91425" bIns="45700" anchor="t" anchorCtr="0">
            <a:noAutofit/>
          </a:bodyPr>
          <a:lstStyle/>
          <a:p>
            <a:pPr marL="0" marR="0" lvl="0" indent="0">
              <a:spcBef>
                <a:spcPts val="0"/>
              </a:spcBef>
              <a:spcAft>
                <a:spcPts val="0"/>
              </a:spcAft>
              <a:buSzPct val="25000"/>
              <a:buNone/>
              <a:defRPr/>
            </a:pPr>
            <a:r>
              <a:rPr lang="fr-FR"/>
              <a:t>… et dans l’interface publique</a:t>
            </a:r>
          </a:p>
        </p:txBody>
      </p:sp>
      <p:sp>
        <p:nvSpPr>
          <p:cNvPr id="7" name="ZoneTexte 6"/>
          <p:cNvSpPr>
            <a:spLocks/>
          </p:cNvSpPr>
          <p:nvPr/>
        </p:nvSpPr>
        <p:spPr bwMode="auto">
          <a:xfrm>
            <a:off x="486672" y="2782591"/>
            <a:ext cx="2051720" cy="646331"/>
          </a:xfrm>
          <a:prstGeom prst="rect">
            <a:avLst/>
          </a:prstGeom>
          <a:noFill/>
        </p:spPr>
        <p:txBody>
          <a:bodyPr wrap="square" rtlCol="0">
            <a:spAutoFit/>
          </a:bodyPr>
          <a:lstStyle/>
          <a:p>
            <a:pPr>
              <a:defRPr/>
            </a:pPr>
            <a:endParaRPr lang="fr-FR" i="1"/>
          </a:p>
          <a:p>
            <a:pPr>
              <a:defRPr/>
            </a:pPr>
            <a:r>
              <a:rPr lang="fr-FR" i="1">
                <a:latin typeface="Arial Narrow" panose="020B0606020202030204" pitchFamily="34" charset="0"/>
              </a:rPr>
              <a:t>(Après publication)</a:t>
            </a:r>
          </a:p>
        </p:txBody>
      </p:sp>
      <p:sp>
        <p:nvSpPr>
          <p:cNvPr id="9" name="Espace réservé du pied de page 3"/>
          <p:cNvSpPr>
            <a:spLocks noGrp="1"/>
          </p:cNvSpPr>
          <p:nvPr>
            <p:ph type="ftr" idx="11"/>
          </p:nvPr>
        </p:nvSpPr>
        <p:spPr bwMode="auto">
          <a:xfrm>
            <a:off x="3124200" y="6356350"/>
            <a:ext cx="2895600" cy="365125"/>
          </a:xfrm>
        </p:spPr>
        <p:txBody>
          <a:bodyPr/>
          <a:lstStyle/>
          <a:p>
            <a:pPr>
              <a:defRPr/>
            </a:pPr>
            <a:endParaRPr lang="fr-FR"/>
          </a:p>
        </p:txBody>
      </p:sp>
      <p:pic>
        <p:nvPicPr>
          <p:cNvPr id="10" name="Image 7"/>
          <p:cNvPicPr>
            <a:picLocks noChangeAspect="1"/>
          </p:cNvPicPr>
          <p:nvPr/>
        </p:nvPicPr>
        <p:blipFill>
          <a:blip r:embed="rId4"/>
          <a:srcRect l="726" t="2007" r="17658" b="8616"/>
          <a:stretch/>
        </p:blipFill>
        <p:spPr bwMode="auto">
          <a:xfrm>
            <a:off x="270140" y="3428082"/>
            <a:ext cx="6444352" cy="3293393"/>
          </a:xfrm>
          <a:prstGeom prst="rect">
            <a:avLst/>
          </a:prstGeom>
          <a:ln w="12700">
            <a:solidFill>
              <a:schemeClr val="tx2"/>
            </a:solidFill>
          </a:ln>
          <a:effectLst>
            <a:outerShdw blurRad="50800" dist="38100" dir="13500000" algn="br" rotWithShape="0">
              <a:prstClr val="black">
                <a:alpha val="40000"/>
              </a:prstClr>
            </a:outerShdw>
          </a:effectLst>
        </p:spPr>
      </p:pic>
      <p:sp>
        <p:nvSpPr>
          <p:cNvPr id="11" name="Rectangle 16"/>
          <p:cNvSpPr/>
          <p:nvPr/>
        </p:nvSpPr>
        <p:spPr bwMode="auto">
          <a:xfrm>
            <a:off x="683568" y="6145513"/>
            <a:ext cx="2952328" cy="288032"/>
          </a:xfrm>
          <a:prstGeom prst="rect">
            <a:avLst/>
          </a:prstGeom>
          <a:noFill/>
          <a:ln w="25400">
            <a:solidFill>
              <a:srgbClr val="EC6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2" name="Rectangle 11"/>
          <p:cNvSpPr/>
          <p:nvPr/>
        </p:nvSpPr>
        <p:spPr bwMode="auto">
          <a:xfrm>
            <a:off x="657083" y="5428774"/>
            <a:ext cx="3240360" cy="278225"/>
          </a:xfrm>
          <a:prstGeom prst="rect">
            <a:avLst/>
          </a:prstGeom>
          <a:noFill/>
          <a:ln w="25400">
            <a:solidFill>
              <a:srgbClr val="EC6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13" name="Image 8"/>
          <p:cNvPicPr>
            <a:picLocks noChangeAspect="1"/>
          </p:cNvPicPr>
          <p:nvPr/>
        </p:nvPicPr>
        <p:blipFill>
          <a:blip r:embed="rId5"/>
          <a:srcRect r="26867"/>
          <a:stretch/>
        </p:blipFill>
        <p:spPr bwMode="auto">
          <a:xfrm>
            <a:off x="4446063" y="3938561"/>
            <a:ext cx="4212975" cy="1861195"/>
          </a:xfrm>
          <a:prstGeom prst="rect">
            <a:avLst/>
          </a:prstGeom>
          <a:ln w="12700">
            <a:solidFill>
              <a:schemeClr val="tx2"/>
            </a:solidFill>
          </a:ln>
          <a:effectLst>
            <a:outerShdw blurRad="50800" dist="38100" dir="13500000" algn="br" rotWithShape="0">
              <a:prstClr val="black">
                <a:alpha val="40000"/>
              </a:prstClr>
            </a:outerShdw>
          </a:effectLst>
        </p:spPr>
      </p:pic>
      <p:sp>
        <p:nvSpPr>
          <p:cNvPr id="14" name="Rectangle 14"/>
          <p:cNvSpPr/>
          <p:nvPr/>
        </p:nvSpPr>
        <p:spPr bwMode="auto">
          <a:xfrm>
            <a:off x="5155661" y="5202432"/>
            <a:ext cx="2998812" cy="519369"/>
          </a:xfrm>
          <a:prstGeom prst="rect">
            <a:avLst/>
          </a:prstGeom>
          <a:noFill/>
          <a:ln w="25400">
            <a:solidFill>
              <a:srgbClr val="EC6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cxnSp>
        <p:nvCxnSpPr>
          <p:cNvPr id="17" name="Connecteur droit 25"/>
          <p:cNvCxnSpPr>
            <a:cxnSpLocks/>
          </p:cNvCxnSpPr>
          <p:nvPr/>
        </p:nvCxnSpPr>
        <p:spPr bwMode="auto">
          <a:xfrm flipV="1">
            <a:off x="5292080" y="2412274"/>
            <a:ext cx="0" cy="2881860"/>
          </a:xfrm>
          <a:prstGeom prst="line">
            <a:avLst/>
          </a:prstGeom>
          <a:ln w="25400">
            <a:solidFill>
              <a:schemeClr val="tx2"/>
            </a:solidFill>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Connecteur droit 27"/>
          <p:cNvCxnSpPr>
            <a:cxnSpLocks/>
          </p:cNvCxnSpPr>
          <p:nvPr/>
        </p:nvCxnSpPr>
        <p:spPr bwMode="auto">
          <a:xfrm>
            <a:off x="5292080" y="2412274"/>
            <a:ext cx="1317822" cy="72972"/>
          </a:xfrm>
          <a:prstGeom prst="line">
            <a:avLst/>
          </a:prstGeom>
          <a:ln w="25400">
            <a:solidFill>
              <a:schemeClr val="tx2"/>
            </a:solidFill>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Connecteur droit avec flèche 575"/>
          <p:cNvCxnSpPr>
            <a:cxnSpLocks/>
          </p:cNvCxnSpPr>
          <p:nvPr/>
        </p:nvCxnSpPr>
        <p:spPr bwMode="auto">
          <a:xfrm>
            <a:off x="6609902" y="2481578"/>
            <a:ext cx="218356" cy="94866"/>
          </a:xfrm>
          <a:prstGeom prst="straightConnector1">
            <a:avLst/>
          </a:prstGeom>
          <a:ln w="25400">
            <a:solidFill>
              <a:schemeClr val="tx2"/>
            </a:solidFill>
            <a:tailEnd type="triangle"/>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Connecteur droit avec flèche 578"/>
          <p:cNvCxnSpPr>
            <a:cxnSpLocks/>
            <a:stCxn id="8" idx="0"/>
            <a:endCxn id="23" idx="2"/>
          </p:cNvCxnSpPr>
          <p:nvPr/>
        </p:nvCxnSpPr>
        <p:spPr bwMode="auto">
          <a:xfrm flipH="1" flipV="1">
            <a:off x="7184591" y="3437613"/>
            <a:ext cx="40785" cy="1830571"/>
          </a:xfrm>
          <a:prstGeom prst="straightConnector1">
            <a:avLst/>
          </a:prstGeom>
          <a:ln w="12700">
            <a:solidFill>
              <a:srgbClr val="EC6839"/>
            </a:solidFill>
            <a:tailEnd type="triangle" w="lg" len="lg"/>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Espace réservé du numéro de diapositive 2">
            <a:extLst>
              <a:ext uri="{FF2B5EF4-FFF2-40B4-BE49-F238E27FC236}">
                <a16:creationId xmlns:a16="http://schemas.microsoft.com/office/drawing/2014/main" id="{F8F23B7A-2F40-50FC-C865-414E205EB6D3}"/>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74</a:t>
            </a:fld>
            <a:endParaRPr lang="fr-FR"/>
          </a:p>
        </p:txBody>
      </p:sp>
      <p:sp>
        <p:nvSpPr>
          <p:cNvPr id="8" name="Rectangle : coins arrondis 7">
            <a:extLst>
              <a:ext uri="{FF2B5EF4-FFF2-40B4-BE49-F238E27FC236}">
                <a16:creationId xmlns:a16="http://schemas.microsoft.com/office/drawing/2014/main" id="{CE23916A-2138-2A64-3C73-2B3D6E34241C}"/>
              </a:ext>
            </a:extLst>
          </p:cNvPr>
          <p:cNvSpPr/>
          <p:nvPr/>
        </p:nvSpPr>
        <p:spPr bwMode="auto">
          <a:xfrm>
            <a:off x="6377385" y="5268184"/>
            <a:ext cx="1695982" cy="333300"/>
          </a:xfrm>
          <a:prstGeom prst="roundRect">
            <a:avLst/>
          </a:prstGeom>
          <a:noFill/>
          <a:ln w="15875">
            <a:solidFill>
              <a:srgbClr val="F79646"/>
            </a:solidFill>
            <a:prstDash val="solid"/>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 coins arrondis 22">
            <a:extLst>
              <a:ext uri="{FF2B5EF4-FFF2-40B4-BE49-F238E27FC236}">
                <a16:creationId xmlns:a16="http://schemas.microsoft.com/office/drawing/2014/main" id="{9DA2F2C4-5BB6-C41D-0501-4AC312243F3E}"/>
              </a:ext>
            </a:extLst>
          </p:cNvPr>
          <p:cNvSpPr/>
          <p:nvPr/>
        </p:nvSpPr>
        <p:spPr bwMode="auto">
          <a:xfrm>
            <a:off x="6214709" y="2840657"/>
            <a:ext cx="1939764" cy="596956"/>
          </a:xfrm>
          <a:prstGeom prst="roundRect">
            <a:avLst/>
          </a:prstGeom>
          <a:noFill/>
          <a:ln w="22225">
            <a:solidFill>
              <a:srgbClr val="F79646"/>
            </a:solidFill>
            <a:prstDash val="solid"/>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0BBE0593-502D-1994-9C87-E11680AEDD0A}"/>
              </a:ext>
            </a:extLst>
          </p:cNvPr>
          <p:cNvSpPr/>
          <p:nvPr/>
        </p:nvSpPr>
        <p:spPr bwMode="auto">
          <a:xfrm>
            <a:off x="5233711" y="5294134"/>
            <a:ext cx="922630" cy="207916"/>
          </a:xfrm>
          <a:prstGeom prst="roundRect">
            <a:avLst/>
          </a:prstGeom>
          <a:noFill/>
          <a:ln w="15875">
            <a:solidFill>
              <a:schemeClr val="tx2"/>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Rectangle : coins arrondis 26">
            <a:extLst>
              <a:ext uri="{FF2B5EF4-FFF2-40B4-BE49-F238E27FC236}">
                <a16:creationId xmlns:a16="http://schemas.microsoft.com/office/drawing/2014/main" id="{ED95EDFA-E257-7B3B-C42E-8FBD7DA4709E}"/>
              </a:ext>
            </a:extLst>
          </p:cNvPr>
          <p:cNvSpPr/>
          <p:nvPr/>
        </p:nvSpPr>
        <p:spPr bwMode="auto">
          <a:xfrm>
            <a:off x="6686689" y="2479782"/>
            <a:ext cx="927628" cy="325330"/>
          </a:xfrm>
          <a:prstGeom prst="roundRect">
            <a:avLst/>
          </a:prstGeom>
          <a:noFill/>
          <a:ln w="15875">
            <a:solidFill>
              <a:schemeClr val="tx2"/>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2" name="Shape 585">
            <a:extLst>
              <a:ext uri="{FF2B5EF4-FFF2-40B4-BE49-F238E27FC236}">
                <a16:creationId xmlns:a16="http://schemas.microsoft.com/office/drawing/2014/main" id="{21487A0B-02C7-57D7-B154-9EADDD1997C1}"/>
              </a:ext>
            </a:extLst>
          </p:cNvPr>
          <p:cNvSpPr txBox="1">
            <a:spLocks/>
          </p:cNvSpPr>
          <p:nvPr/>
        </p:nvSpPr>
        <p:spPr bwMode="auto">
          <a:xfrm>
            <a:off x="-170755" y="827673"/>
            <a:ext cx="8229600" cy="1202510"/>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r>
              <a:rPr lang="fr-FR" sz="2200"/>
              <a:t>Permet </a:t>
            </a:r>
            <a:r>
              <a:rPr lang="fr-FR" sz="2200" b="1">
                <a:solidFill>
                  <a:srgbClr val="F79646"/>
                </a:solidFill>
              </a:rPr>
              <a:t>d'importer des notices </a:t>
            </a:r>
            <a:r>
              <a:rPr lang="fr-FR" sz="2200"/>
              <a:t>de personnes physiques, collectivités, et de lieux géographiques à partir de leur identifiant ARK</a:t>
            </a:r>
          </a:p>
          <a:p>
            <a:pPr lvl="1"/>
            <a:r>
              <a:rPr lang="fr-FR" sz="2200" b="1">
                <a:solidFill>
                  <a:srgbClr val="F79646"/>
                </a:solidFill>
              </a:rPr>
              <a:t>uniquement après authentification dans </a:t>
            </a:r>
            <a:r>
              <a:rPr lang="fr-FR" sz="2200" b="1" err="1">
                <a:solidFill>
                  <a:srgbClr val="F79646"/>
                </a:solidFill>
              </a:rPr>
              <a:t>IdRef</a:t>
            </a:r>
            <a:endParaRPr lang="fr-FR" sz="2200" b="1">
              <a:solidFill>
                <a:srgbClr val="F79646"/>
              </a:solidFill>
            </a:endParaRPr>
          </a:p>
          <a:p>
            <a:pPr marL="342900" lvl="1" indent="0">
              <a:buNone/>
            </a:pPr>
            <a:endParaRPr lang="fr-FR">
              <a:solidFill>
                <a:srgbClr val="F79646"/>
              </a:solidFill>
            </a:endParaRPr>
          </a:p>
        </p:txBody>
      </p:sp>
      <p:sp>
        <p:nvSpPr>
          <p:cNvPr id="5" name="Shape 599"/>
          <p:cNvSpPr>
            <a:spLocks noGrp="1"/>
          </p:cNvSpPr>
          <p:nvPr>
            <p:ph type="title"/>
          </p:nvPr>
        </p:nvSpPr>
        <p:spPr bwMode="auto">
          <a:xfrm>
            <a:off x="1616108" y="221570"/>
            <a:ext cx="6293575" cy="508000"/>
          </a:xfrm>
          <a:prstGeom prst="rect">
            <a:avLst/>
          </a:prstGeom>
          <a:noFill/>
          <a:ln>
            <a:noFill/>
          </a:ln>
        </p:spPr>
        <p:txBody>
          <a:bodyPr lIns="91425" tIns="45700" rIns="91425" bIns="45700" anchor="t" anchorCtr="0">
            <a:noAutofit/>
          </a:bodyPr>
          <a:lstStyle/>
          <a:p>
            <a:pPr marL="0" marR="0" indent="0">
              <a:spcAft>
                <a:spcPts val="0"/>
              </a:spcAft>
              <a:buSzPct val="25000"/>
              <a:defRPr/>
            </a:pPr>
            <a:r>
              <a:rPr lang="fr-FR"/>
              <a:t>Pas de résultat : importer une autorité BnF</a:t>
            </a:r>
          </a:p>
        </p:txBody>
      </p:sp>
      <p:sp>
        <p:nvSpPr>
          <p:cNvPr id="7" name="Shape 600"/>
          <p:cNvSpPr/>
          <p:nvPr/>
        </p:nvSpPr>
        <p:spPr bwMode="auto">
          <a:xfrm>
            <a:off x="0" y="1052736"/>
            <a:ext cx="7668343" cy="4514850"/>
          </a:xfrm>
          <a:prstGeom prst="rect">
            <a:avLst/>
          </a:prstGeom>
          <a:noFill/>
          <a:ln>
            <a:noFill/>
          </a:ln>
        </p:spPr>
        <p:txBody>
          <a:bodyPr lIns="90000" tIns="46800" rIns="90000" bIns="46800" anchor="t" anchorCtr="0">
            <a:noAutofit/>
          </a:bodyPr>
          <a:lstStyle/>
          <a:p>
            <a:pPr marL="341313" marR="0" lvl="0" indent="-233363" algn="l">
              <a:lnSpc>
                <a:spcPct val="75000"/>
              </a:lnSpc>
              <a:spcBef>
                <a:spcPts val="800"/>
              </a:spcBef>
              <a:spcAft>
                <a:spcPts val="0"/>
              </a:spcAft>
              <a:buClr>
                <a:schemeClr val="dk1"/>
              </a:buClr>
              <a:buFont typeface="Times New Roman"/>
              <a:buNone/>
              <a:defRPr/>
            </a:pPr>
            <a:endParaRPr sz="1700" b="0" i="0" u="none" strike="noStrike" cap="none">
              <a:solidFill>
                <a:srgbClr val="000000"/>
              </a:solidFill>
              <a:latin typeface="Calibri"/>
              <a:ea typeface="Calibri"/>
              <a:cs typeface="Calibri"/>
            </a:endParaRPr>
          </a:p>
        </p:txBody>
      </p:sp>
      <p:sp>
        <p:nvSpPr>
          <p:cNvPr id="2" name="Espace réservé du numéro de diapositive 2">
            <a:extLst>
              <a:ext uri="{FF2B5EF4-FFF2-40B4-BE49-F238E27FC236}">
                <a16:creationId xmlns:a16="http://schemas.microsoft.com/office/drawing/2014/main" id="{816A7176-8B96-34F6-448A-44869E0C5D1C}"/>
              </a:ext>
            </a:extLst>
          </p:cNvPr>
          <p:cNvSpPr txBox="1">
            <a:spLocks/>
          </p:cNvSpPr>
          <p:nvPr/>
        </p:nvSpPr>
        <p:spPr>
          <a:xfrm>
            <a:off x="8714317" y="6462687"/>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75</a:t>
            </a:fld>
            <a:endParaRPr lang="fr-FR"/>
          </a:p>
        </p:txBody>
      </p:sp>
      <p:pic>
        <p:nvPicPr>
          <p:cNvPr id="28" name="Image 27">
            <a:extLst>
              <a:ext uri="{FF2B5EF4-FFF2-40B4-BE49-F238E27FC236}">
                <a16:creationId xmlns:a16="http://schemas.microsoft.com/office/drawing/2014/main" id="{99A1CEF0-9E53-3901-7A54-C03C1AF7627D}"/>
              </a:ext>
            </a:extLst>
          </p:cNvPr>
          <p:cNvPicPr>
            <a:picLocks noChangeAspect="1"/>
          </p:cNvPicPr>
          <p:nvPr/>
        </p:nvPicPr>
        <p:blipFill>
          <a:blip r:embed="rId3"/>
          <a:stretch/>
        </p:blipFill>
        <p:spPr bwMode="auto">
          <a:xfrm>
            <a:off x="931406" y="2714848"/>
            <a:ext cx="7177329" cy="3112232"/>
          </a:xfrm>
          <a:prstGeom prst="rect">
            <a:avLst/>
          </a:prstGeom>
          <a:effectLst>
            <a:outerShdw blurRad="50800" dist="38100" dir="13500000" algn="br" rotWithShape="0">
              <a:prstClr val="black">
                <a:alpha val="40000"/>
              </a:prstClr>
            </a:outerShdw>
          </a:effectLst>
        </p:spPr>
      </p:pic>
      <p:sp>
        <p:nvSpPr>
          <p:cNvPr id="30" name="Shape 600">
            <a:extLst>
              <a:ext uri="{FF2B5EF4-FFF2-40B4-BE49-F238E27FC236}">
                <a16:creationId xmlns:a16="http://schemas.microsoft.com/office/drawing/2014/main" id="{922F1B4A-0229-80C9-3211-3B58BFDAD461}"/>
              </a:ext>
            </a:extLst>
          </p:cNvPr>
          <p:cNvSpPr/>
          <p:nvPr/>
        </p:nvSpPr>
        <p:spPr bwMode="auto">
          <a:xfrm>
            <a:off x="333212" y="1063509"/>
            <a:ext cx="8388494" cy="4514850"/>
          </a:xfrm>
          <a:prstGeom prst="rect">
            <a:avLst/>
          </a:prstGeom>
          <a:noFill/>
          <a:ln>
            <a:noFill/>
          </a:ln>
        </p:spPr>
        <p:txBody>
          <a:bodyPr lIns="90000" tIns="46800" rIns="90000" bIns="46800" anchor="t" anchorCtr="0">
            <a:noAutofit/>
          </a:bodyPr>
          <a:lstStyle/>
          <a:p>
            <a:pPr marL="341311" marR="0" lvl="0" indent="-233362" algn="l">
              <a:lnSpc>
                <a:spcPct val="75000"/>
              </a:lnSpc>
              <a:spcBef>
                <a:spcPts val="799"/>
              </a:spcBef>
              <a:spcAft>
                <a:spcPts val="0"/>
              </a:spcAft>
              <a:buClr>
                <a:schemeClr val="dk1"/>
              </a:buClr>
              <a:buFont typeface="Times New Roman"/>
              <a:buNone/>
              <a:defRPr/>
            </a:pPr>
            <a:r>
              <a:rPr lang="fr-FR" sz="1700" b="0" i="0" u="none" strike="noStrike" cap="none" spc="0">
                <a:solidFill>
                  <a:srgbClr val="000000"/>
                </a:solidFill>
                <a:latin typeface="Calibri"/>
                <a:ea typeface="Calibri"/>
                <a:cs typeface="Calibri"/>
              </a:rPr>
              <a:t>     </a:t>
            </a:r>
            <a:endParaRPr sz="1700" b="0" i="0" u="none" strike="noStrike" cap="none">
              <a:solidFill>
                <a:schemeClr val="tx1"/>
              </a:solidFill>
              <a:latin typeface="Calibri"/>
              <a:ea typeface="Calibri"/>
              <a:cs typeface="Calibri"/>
            </a:endParaRPr>
          </a:p>
        </p:txBody>
      </p:sp>
      <p:pic>
        <p:nvPicPr>
          <p:cNvPr id="32" name="Image 31">
            <a:extLst>
              <a:ext uri="{FF2B5EF4-FFF2-40B4-BE49-F238E27FC236}">
                <a16:creationId xmlns:a16="http://schemas.microsoft.com/office/drawing/2014/main" id="{3A2CA0D3-E776-D665-D9A2-7542D506FDE2}"/>
              </a:ext>
            </a:extLst>
          </p:cNvPr>
          <p:cNvPicPr>
            <a:picLocks noChangeAspect="1"/>
          </p:cNvPicPr>
          <p:nvPr/>
        </p:nvPicPr>
        <p:blipFill rotWithShape="1">
          <a:blip r:embed="rId4"/>
          <a:srcRect l="2270" t="7192" r="5368" b="2756"/>
          <a:stretch/>
        </p:blipFill>
        <p:spPr bwMode="auto">
          <a:xfrm>
            <a:off x="6113371" y="1314823"/>
            <a:ext cx="2938389" cy="789118"/>
          </a:xfrm>
          <a:prstGeom prst="rect">
            <a:avLst/>
          </a:prstGeom>
          <a:effectLst>
            <a:outerShdw blurRad="50800" dist="38100" dir="13500000" algn="br" rotWithShape="0">
              <a:prstClr val="black">
                <a:alpha val="40000"/>
              </a:prstClr>
            </a:outerShdw>
          </a:effectLst>
        </p:spPr>
      </p:pic>
      <p:sp>
        <p:nvSpPr>
          <p:cNvPr id="33" name="ZoneTexte 6">
            <a:extLst>
              <a:ext uri="{FF2B5EF4-FFF2-40B4-BE49-F238E27FC236}">
                <a16:creationId xmlns:a16="http://schemas.microsoft.com/office/drawing/2014/main" id="{ABF49606-81DF-A3CF-2749-D380E6654AC4}"/>
              </a:ext>
            </a:extLst>
          </p:cNvPr>
          <p:cNvSpPr/>
          <p:nvPr/>
        </p:nvSpPr>
        <p:spPr bwMode="auto">
          <a:xfrm>
            <a:off x="2874515" y="2189359"/>
            <a:ext cx="2874063" cy="494958"/>
          </a:xfrm>
          <a:prstGeom prst="rect">
            <a:avLst/>
          </a:prstGeom>
          <a:solidFill>
            <a:srgbClr val="8EE2DE"/>
          </a:solidFill>
          <a:ln w="25400">
            <a:noFill/>
            <a:miter/>
            <a:headEnd/>
            <a:tailEnd/>
          </a:ln>
          <a:effectLst>
            <a:outerShdw blurRad="50800" dist="38100" dir="13500000" algn="br" rotWithShape="0">
              <a:prstClr val="black">
                <a:alpha val="40000"/>
              </a:prstClr>
            </a:outerShdw>
          </a:effectLst>
        </p:spPr>
        <p:txBody>
          <a:bodyPr vertOverflow="overflow" horzOverflow="clip" vert="horz" wrap="square" lIns="108000" tIns="108000" rIns="108000" bIns="108000" numCol="1" spcCol="0" rtlCol="0" fromWordArt="0" anchor="ctr" anchorCtr="0" forceAA="0" compatLnSpc="0">
            <a:noAutofit/>
          </a:bodyPr>
          <a:lstStyle/>
          <a:p>
            <a:pPr>
              <a:lnSpc>
                <a:spcPct val="80000"/>
              </a:lnSpc>
              <a:defRPr/>
            </a:pPr>
            <a:r>
              <a:rPr lang="fr-FR" sz="2000">
                <a:latin typeface="Arial Narrow" panose="020B0606020202030204" pitchFamily="34" charset="0"/>
                <a:ea typeface="Verdana"/>
                <a:cs typeface="Verdana"/>
              </a:rPr>
              <a:t>1- Choisir "Créer une notice</a:t>
            </a:r>
            <a:r>
              <a:rPr lang="fr-FR" sz="2400">
                <a:latin typeface="Arial Narrow" panose="020B0606020202030204" pitchFamily="34" charset="0"/>
                <a:ea typeface="Verdana"/>
                <a:cs typeface="Verdana"/>
              </a:rPr>
              <a:t>"</a:t>
            </a:r>
            <a:endParaRPr lang="fr-FR" sz="2000"/>
          </a:p>
        </p:txBody>
      </p:sp>
      <p:sp>
        <p:nvSpPr>
          <p:cNvPr id="34" name="Ellipse 22">
            <a:extLst>
              <a:ext uri="{FF2B5EF4-FFF2-40B4-BE49-F238E27FC236}">
                <a16:creationId xmlns:a16="http://schemas.microsoft.com/office/drawing/2014/main" id="{C5194CF6-07CB-C49C-0593-11A2A3E90C1D}"/>
              </a:ext>
            </a:extLst>
          </p:cNvPr>
          <p:cNvSpPr/>
          <p:nvPr/>
        </p:nvSpPr>
        <p:spPr bwMode="auto">
          <a:xfrm>
            <a:off x="6144342" y="2660729"/>
            <a:ext cx="1666977" cy="559161"/>
          </a:xfrm>
          <a:prstGeom prst="ellipse">
            <a:avLst/>
          </a:prstGeom>
          <a:solidFill>
            <a:schemeClr val="bg1">
              <a:alpha val="0"/>
            </a:schemeClr>
          </a:solidFill>
          <a:ln>
            <a:solidFill>
              <a:srgbClr val="EC6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rgbClr val="FFFFFF"/>
              </a:solidFill>
            </a:endParaRPr>
          </a:p>
        </p:txBody>
      </p:sp>
      <p:cxnSp>
        <p:nvCxnSpPr>
          <p:cNvPr id="35" name="Connecteur droit avec flèche 24">
            <a:extLst>
              <a:ext uri="{FF2B5EF4-FFF2-40B4-BE49-F238E27FC236}">
                <a16:creationId xmlns:a16="http://schemas.microsoft.com/office/drawing/2014/main" id="{4F307A97-FF00-99E9-2ED1-A522E00A342A}"/>
              </a:ext>
            </a:extLst>
          </p:cNvPr>
          <p:cNvCxnSpPr>
            <a:cxnSpLocks/>
            <a:stCxn id="33" idx="3"/>
          </p:cNvCxnSpPr>
          <p:nvPr/>
        </p:nvCxnSpPr>
        <p:spPr bwMode="auto">
          <a:xfrm>
            <a:off x="5748578" y="2436838"/>
            <a:ext cx="553343" cy="323794"/>
          </a:xfrm>
          <a:prstGeom prst="straightConnector1">
            <a:avLst/>
          </a:prstGeom>
          <a:ln w="25400">
            <a:solidFill>
              <a:srgbClr val="EC6839"/>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ZoneTexte 6">
            <a:extLst>
              <a:ext uri="{FF2B5EF4-FFF2-40B4-BE49-F238E27FC236}">
                <a16:creationId xmlns:a16="http://schemas.microsoft.com/office/drawing/2014/main" id="{A481807B-A25F-A057-1635-DF86FC8B8186}"/>
              </a:ext>
            </a:extLst>
          </p:cNvPr>
          <p:cNvSpPr/>
          <p:nvPr/>
        </p:nvSpPr>
        <p:spPr bwMode="auto">
          <a:xfrm>
            <a:off x="0" y="3315957"/>
            <a:ext cx="2489488" cy="1286164"/>
          </a:xfrm>
          <a:prstGeom prst="rect">
            <a:avLst/>
          </a:prstGeom>
          <a:solidFill>
            <a:srgbClr val="8EE2DE"/>
          </a:solidFill>
          <a:ln w="25400">
            <a:noFill/>
            <a:miter/>
            <a:headEnd/>
            <a:tailEnd/>
          </a:ln>
          <a:effectLst>
            <a:outerShdw blurRad="50800" dist="38100" dir="13500000" algn="br" rotWithShape="0">
              <a:prstClr val="black">
                <a:alpha val="40000"/>
              </a:prstClr>
            </a:outerShdw>
          </a:effectLst>
        </p:spPr>
        <p:txBody>
          <a:bodyPr vertOverflow="overflow" horzOverflow="clip" vert="horz" wrap="square" lIns="108000" tIns="108000" rIns="108000" bIns="108000" numCol="1" spcCol="0" rtlCol="0" fromWordArt="0" anchor="ctr" anchorCtr="0" forceAA="0" compatLnSpc="0">
            <a:noAutofit/>
          </a:bodyPr>
          <a:lstStyle/>
          <a:p>
            <a:pPr>
              <a:lnSpc>
                <a:spcPct val="80000"/>
              </a:lnSpc>
              <a:defRPr/>
            </a:pPr>
            <a:r>
              <a:rPr lang="fr-FR" sz="2000">
                <a:latin typeface="Arial Narrow" panose="020B0606020202030204" pitchFamily="34" charset="0"/>
                <a:ea typeface="Verdana"/>
                <a:cs typeface="Verdana"/>
              </a:rPr>
              <a:t>2-Aller chercher dans le catalogue public des autorités BnF l'identifiant ARK de l’autorité à importer</a:t>
            </a:r>
            <a:endParaRPr sz="2000">
              <a:latin typeface="Arial Narrow" panose="020B0606020202030204" pitchFamily="34" charset="0"/>
            </a:endParaRPr>
          </a:p>
        </p:txBody>
      </p:sp>
      <p:sp>
        <p:nvSpPr>
          <p:cNvPr id="37" name="ZoneTexte 6">
            <a:extLst>
              <a:ext uri="{FF2B5EF4-FFF2-40B4-BE49-F238E27FC236}">
                <a16:creationId xmlns:a16="http://schemas.microsoft.com/office/drawing/2014/main" id="{21E7ED48-A23A-0FB5-EB12-88C31446C756}"/>
              </a:ext>
            </a:extLst>
          </p:cNvPr>
          <p:cNvSpPr/>
          <p:nvPr/>
        </p:nvSpPr>
        <p:spPr bwMode="auto">
          <a:xfrm>
            <a:off x="1765346" y="5872072"/>
            <a:ext cx="3138296" cy="684335"/>
          </a:xfrm>
          <a:prstGeom prst="rect">
            <a:avLst/>
          </a:prstGeom>
          <a:solidFill>
            <a:srgbClr val="8EE2DE"/>
          </a:solidFill>
          <a:ln w="25400">
            <a:noFill/>
            <a:miter/>
            <a:headEnd/>
            <a:tailEnd/>
          </a:ln>
          <a:effectLst>
            <a:outerShdw blurRad="50800" dist="38100" dir="13500000" algn="br" rotWithShape="0">
              <a:prstClr val="black">
                <a:alpha val="40000"/>
              </a:prstClr>
            </a:outerShdw>
          </a:effectLst>
        </p:spPr>
        <p:txBody>
          <a:bodyPr vertOverflow="overflow" horzOverflow="clip" vert="horz" wrap="square" lIns="108000" tIns="108000" rIns="108000" bIns="108000" numCol="1" spcCol="0" rtlCol="0" fromWordArt="0" anchor="ctr" anchorCtr="0" forceAA="0" compatLnSpc="0">
            <a:noAutofit/>
          </a:bodyPr>
          <a:lstStyle/>
          <a:p>
            <a:pPr>
              <a:lnSpc>
                <a:spcPct val="80000"/>
              </a:lnSpc>
              <a:defRPr/>
            </a:pPr>
            <a:r>
              <a:rPr lang="fr-FR" sz="2000">
                <a:latin typeface="Arial Narrow" panose="020B0606020202030204" pitchFamily="34" charset="0"/>
                <a:ea typeface="Verdana"/>
                <a:cs typeface="Verdana"/>
              </a:rPr>
              <a:t>3- coller le lien pérenne attribué par la BnF (ARK)</a:t>
            </a:r>
            <a:endParaRPr lang="fr-FR" sz="2400">
              <a:latin typeface="Arial Narrow" panose="020B0606020202030204" pitchFamily="34" charset="0"/>
            </a:endParaRPr>
          </a:p>
        </p:txBody>
      </p:sp>
      <p:sp>
        <p:nvSpPr>
          <p:cNvPr id="38" name="Ellipse 22">
            <a:extLst>
              <a:ext uri="{FF2B5EF4-FFF2-40B4-BE49-F238E27FC236}">
                <a16:creationId xmlns:a16="http://schemas.microsoft.com/office/drawing/2014/main" id="{30319E54-A46B-8DF3-96DD-170D5BDC58DA}"/>
              </a:ext>
            </a:extLst>
          </p:cNvPr>
          <p:cNvSpPr/>
          <p:nvPr/>
        </p:nvSpPr>
        <p:spPr bwMode="auto">
          <a:xfrm>
            <a:off x="1765346" y="4827441"/>
            <a:ext cx="681954" cy="378836"/>
          </a:xfrm>
          <a:prstGeom prst="ellipse">
            <a:avLst/>
          </a:prstGeom>
          <a:solidFill>
            <a:schemeClr val="bg1">
              <a:alpha val="0"/>
            </a:schemeClr>
          </a:solidFill>
          <a:ln>
            <a:solidFill>
              <a:srgbClr val="EC6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rgbClr val="FFFFFF"/>
              </a:solidFill>
            </a:endParaRPr>
          </a:p>
        </p:txBody>
      </p:sp>
      <p:cxnSp>
        <p:nvCxnSpPr>
          <p:cNvPr id="39" name="Connecteur droit avec flèche 24">
            <a:extLst>
              <a:ext uri="{FF2B5EF4-FFF2-40B4-BE49-F238E27FC236}">
                <a16:creationId xmlns:a16="http://schemas.microsoft.com/office/drawing/2014/main" id="{4F65A1DD-A5CA-A15C-8820-FCB7FEB174C9}"/>
              </a:ext>
            </a:extLst>
          </p:cNvPr>
          <p:cNvCxnSpPr>
            <a:cxnSpLocks/>
            <a:stCxn id="36" idx="2"/>
            <a:endCxn id="38" idx="1"/>
          </p:cNvCxnSpPr>
          <p:nvPr/>
        </p:nvCxnSpPr>
        <p:spPr bwMode="auto">
          <a:xfrm>
            <a:off x="1244744" y="4602121"/>
            <a:ext cx="620472" cy="280799"/>
          </a:xfrm>
          <a:prstGeom prst="straightConnector1">
            <a:avLst/>
          </a:prstGeom>
          <a:ln w="25400">
            <a:solidFill>
              <a:srgbClr val="EC6839"/>
            </a:solidFill>
            <a:tailEnd type="triangle" w="lg" len="lg"/>
          </a:ln>
        </p:spPr>
        <p:style>
          <a:lnRef idx="1">
            <a:schemeClr val="accent1"/>
          </a:lnRef>
          <a:fillRef idx="0">
            <a:schemeClr val="accent1"/>
          </a:fillRef>
          <a:effectRef idx="0">
            <a:schemeClr val="accent1"/>
          </a:effectRef>
          <a:fontRef idx="minor">
            <a:schemeClr val="tx1"/>
          </a:fontRef>
        </p:style>
      </p:cxnSp>
      <p:sp>
        <p:nvSpPr>
          <p:cNvPr id="40" name="ZoneTexte 6">
            <a:extLst>
              <a:ext uri="{FF2B5EF4-FFF2-40B4-BE49-F238E27FC236}">
                <a16:creationId xmlns:a16="http://schemas.microsoft.com/office/drawing/2014/main" id="{BF60245F-E4D3-1619-4550-7136C3DB6D90}"/>
              </a:ext>
            </a:extLst>
          </p:cNvPr>
          <p:cNvSpPr/>
          <p:nvPr/>
        </p:nvSpPr>
        <p:spPr bwMode="auto">
          <a:xfrm>
            <a:off x="5948691" y="5016859"/>
            <a:ext cx="3138297" cy="944178"/>
          </a:xfrm>
          <a:prstGeom prst="rect">
            <a:avLst/>
          </a:prstGeom>
          <a:solidFill>
            <a:srgbClr val="8EE2DE"/>
          </a:solidFill>
          <a:ln w="25400">
            <a:noFill/>
            <a:miter/>
            <a:headEnd/>
            <a:tailEnd/>
          </a:ln>
          <a:effectLst>
            <a:outerShdw blurRad="50800" dist="38100" dir="13500000" algn="br" rotWithShape="0">
              <a:prstClr val="black">
                <a:alpha val="40000"/>
              </a:prstClr>
            </a:outerShdw>
          </a:effectLst>
        </p:spPr>
        <p:txBody>
          <a:bodyPr vertOverflow="overflow" horzOverflow="clip" vert="horz" wrap="square" lIns="108000" tIns="108000" rIns="108000" bIns="108000" numCol="1" spcCol="0" rtlCol="0" fromWordArt="0" anchor="ctr" anchorCtr="0" forceAA="0" compatLnSpc="0">
            <a:noAutofit/>
          </a:bodyPr>
          <a:lstStyle/>
          <a:p>
            <a:pPr>
              <a:lnSpc>
                <a:spcPct val="80000"/>
              </a:lnSpc>
              <a:defRPr/>
            </a:pPr>
            <a:r>
              <a:rPr lang="fr-FR" sz="2000">
                <a:latin typeface="Arial Narrow" panose="020B0606020202030204" pitchFamily="34" charset="0"/>
                <a:ea typeface="Verdana"/>
                <a:cs typeface="Verdana"/>
              </a:rPr>
              <a:t>4- coller ce lien avec https://  copie écran IdRef à faire avec cette url</a:t>
            </a:r>
            <a:endParaRPr lang="fr-FR" sz="2000">
              <a:latin typeface="Arial Narrow" panose="020B0606020202030204" pitchFamily="34" charset="0"/>
            </a:endParaRPr>
          </a:p>
        </p:txBody>
      </p:sp>
      <p:sp>
        <p:nvSpPr>
          <p:cNvPr id="41" name="ZoneTexte 6">
            <a:extLst>
              <a:ext uri="{FF2B5EF4-FFF2-40B4-BE49-F238E27FC236}">
                <a16:creationId xmlns:a16="http://schemas.microsoft.com/office/drawing/2014/main" id="{F54B2847-E51C-8A86-C2DF-BFBB40BB892A}"/>
              </a:ext>
            </a:extLst>
          </p:cNvPr>
          <p:cNvSpPr/>
          <p:nvPr/>
        </p:nvSpPr>
        <p:spPr bwMode="auto">
          <a:xfrm>
            <a:off x="6384779" y="3418818"/>
            <a:ext cx="2395577" cy="553538"/>
          </a:xfrm>
          <a:prstGeom prst="rect">
            <a:avLst/>
          </a:prstGeom>
          <a:solidFill>
            <a:srgbClr val="8EE2DE"/>
          </a:solidFill>
          <a:ln w="25400">
            <a:noFill/>
            <a:miter/>
            <a:headEnd/>
            <a:tailEnd/>
          </a:ln>
          <a:effectLst>
            <a:outerShdw blurRad="50800" dist="38100" dir="13500000" algn="br" rotWithShape="0">
              <a:prstClr val="black">
                <a:alpha val="40000"/>
              </a:prstClr>
            </a:outerShdw>
          </a:effectLst>
        </p:spPr>
        <p:txBody>
          <a:bodyPr vertOverflow="overflow" horzOverflow="clip" vert="horz" wrap="square" lIns="91440" tIns="45720" rIns="91440" bIns="45720" numCol="1" spcCol="0" rtlCol="0" fromWordArt="0" anchor="ctr" anchorCtr="0" forceAA="0" compatLnSpc="0">
            <a:noAutofit/>
          </a:bodyPr>
          <a:lstStyle/>
          <a:p>
            <a:pPr>
              <a:lnSpc>
                <a:spcPct val="80000"/>
              </a:lnSpc>
              <a:defRPr/>
            </a:pPr>
            <a:r>
              <a:rPr lang="fr-FR" sz="2000">
                <a:latin typeface="Arial Narrow" panose="020B0606020202030204" pitchFamily="34" charset="0"/>
                <a:ea typeface="Verdana"/>
                <a:cs typeface="Verdana"/>
              </a:rPr>
              <a:t>5- Cliquer sur "Dériver"</a:t>
            </a:r>
            <a:endParaRPr lang="fr-FR" sz="2400">
              <a:latin typeface="Arial Narrow" panose="020B0606020202030204" pitchFamily="34" charset="0"/>
            </a:endParaRPr>
          </a:p>
        </p:txBody>
      </p:sp>
      <p:sp>
        <p:nvSpPr>
          <p:cNvPr id="45" name="Flèche : angle droit 44">
            <a:extLst>
              <a:ext uri="{FF2B5EF4-FFF2-40B4-BE49-F238E27FC236}">
                <a16:creationId xmlns:a16="http://schemas.microsoft.com/office/drawing/2014/main" id="{05035473-9931-D933-21D1-46B380B1D8B9}"/>
              </a:ext>
            </a:extLst>
          </p:cNvPr>
          <p:cNvSpPr/>
          <p:nvPr/>
        </p:nvSpPr>
        <p:spPr>
          <a:xfrm rot="10800000">
            <a:off x="378061" y="2195677"/>
            <a:ext cx="2437803" cy="1024212"/>
          </a:xfrm>
          <a:prstGeom prst="bentUpArrow">
            <a:avLst>
              <a:gd name="adj1" fmla="val 16656"/>
              <a:gd name="adj2" fmla="val 7974"/>
              <a:gd name="adj3" fmla="val 27503"/>
            </a:avLst>
          </a:prstGeom>
          <a:solidFill>
            <a:srgbClr val="F79646"/>
          </a:solidFill>
          <a:ln>
            <a:solidFill>
              <a:srgbClr val="EC683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Flèche : angle droit 45">
            <a:extLst>
              <a:ext uri="{FF2B5EF4-FFF2-40B4-BE49-F238E27FC236}">
                <a16:creationId xmlns:a16="http://schemas.microsoft.com/office/drawing/2014/main" id="{36053B17-6874-CE7B-A6CC-0E4E3DD19E07}"/>
              </a:ext>
            </a:extLst>
          </p:cNvPr>
          <p:cNvSpPr/>
          <p:nvPr/>
        </p:nvSpPr>
        <p:spPr bwMode="auto">
          <a:xfrm rot="5400000">
            <a:off x="66802" y="4913382"/>
            <a:ext cx="1860565" cy="1238044"/>
          </a:xfrm>
          <a:prstGeom prst="bentUpArrow">
            <a:avLst>
              <a:gd name="adj1" fmla="val 11118"/>
              <a:gd name="adj2" fmla="val 5677"/>
              <a:gd name="adj3" fmla="val 29869"/>
            </a:avLst>
          </a:prstGeom>
          <a:solidFill>
            <a:srgbClr val="F79646"/>
          </a:solidFill>
          <a:ln>
            <a:solidFill>
              <a:srgbClr val="EC683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7" name="Flèche : angle droit 46">
            <a:extLst>
              <a:ext uri="{FF2B5EF4-FFF2-40B4-BE49-F238E27FC236}">
                <a16:creationId xmlns:a16="http://schemas.microsoft.com/office/drawing/2014/main" id="{08CD1A73-7740-54C4-3764-D27A4D07402D}"/>
              </a:ext>
            </a:extLst>
          </p:cNvPr>
          <p:cNvSpPr/>
          <p:nvPr/>
        </p:nvSpPr>
        <p:spPr bwMode="auto">
          <a:xfrm>
            <a:off x="5003512" y="5961037"/>
            <a:ext cx="3202913" cy="467152"/>
          </a:xfrm>
          <a:prstGeom prst="bentUpArrow">
            <a:avLst>
              <a:gd name="adj1" fmla="val 29772"/>
              <a:gd name="adj2" fmla="val 14822"/>
              <a:gd name="adj3" fmla="val 50000"/>
            </a:avLst>
          </a:prstGeom>
          <a:solidFill>
            <a:srgbClr val="F79646"/>
          </a:solidFill>
          <a:ln>
            <a:solidFill>
              <a:srgbClr val="EC683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9" name="Flèche : haut 48">
            <a:extLst>
              <a:ext uri="{FF2B5EF4-FFF2-40B4-BE49-F238E27FC236}">
                <a16:creationId xmlns:a16="http://schemas.microsoft.com/office/drawing/2014/main" id="{DF8505BC-ED10-1420-489A-C6AED1740B43}"/>
              </a:ext>
            </a:extLst>
          </p:cNvPr>
          <p:cNvSpPr/>
          <p:nvPr/>
        </p:nvSpPr>
        <p:spPr>
          <a:xfrm>
            <a:off x="7988034" y="4026475"/>
            <a:ext cx="243136" cy="944178"/>
          </a:xfrm>
          <a:prstGeom prst="upArrow">
            <a:avLst>
              <a:gd name="adj1" fmla="val 50000"/>
              <a:gd name="adj2" fmla="val 94871"/>
            </a:avLst>
          </a:prstGeom>
          <a:solidFill>
            <a:srgbClr val="F79646"/>
          </a:solidFill>
          <a:ln>
            <a:solidFill>
              <a:srgbClr val="EC683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Espace réservé du pied de page 3">
            <a:extLst>
              <a:ext uri="{FF2B5EF4-FFF2-40B4-BE49-F238E27FC236}">
                <a16:creationId xmlns:a16="http://schemas.microsoft.com/office/drawing/2014/main" id="{D3A9B1D6-6684-938F-075F-24D8EAB5BBDB}"/>
              </a:ext>
            </a:extLst>
          </p:cNvPr>
          <p:cNvSpPr txBox="1">
            <a:spLocks/>
          </p:cNvSpPr>
          <p:nvPr/>
        </p:nvSpPr>
        <p:spPr bwMode="auto">
          <a:xfrm>
            <a:off x="214017" y="6492875"/>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j-e-cours  </a:t>
            </a:r>
            <a:r>
              <a:rPr lang="fr-FR" sz="1050">
                <a:solidFill>
                  <a:schemeClr val="tx2"/>
                </a:solidFill>
                <a:latin typeface="Arial Narrow" panose="020B0606020202030204" pitchFamily="34" charset="0"/>
              </a:rPr>
              <a:t>: </a:t>
            </a:r>
            <a:r>
              <a:rPr lang="fr-FR" sz="1050">
                <a:solidFill>
                  <a:schemeClr val="tx2"/>
                </a:solidFill>
                <a:latin typeface="Arial Narrow" panose="020B0606020202030204" pitchFamily="34" charset="0"/>
                <a:hlinkClick r:id="rId5">
                  <a:extLst>
                    <a:ext uri="{A12FA001-AC4F-418D-AE19-62706E023703}">
                      <ahyp:hlinkClr xmlns:ahyp="http://schemas.microsoft.com/office/drawing/2018/hyperlinkcolor" val="tx"/>
                    </a:ext>
                  </a:extLst>
                </a:hlinkClick>
              </a:rPr>
              <a:t>https://moodle.abes.fr/course/view.php?id=134</a:t>
            </a:r>
            <a:endParaRPr lang="fr-FR" sz="1050">
              <a:solidFill>
                <a:schemeClr val="tx2"/>
              </a:solidFill>
              <a:latin typeface="Arial Narrow" panose="020B0606020202030204" pitchFamily="34" charset="0"/>
            </a:endParaRPr>
          </a:p>
        </p:txBody>
      </p:sp>
    </p:spTree>
    <p:extLst>
      <p:ext uri="{BB962C8B-B14F-4D97-AF65-F5344CB8AC3E}">
        <p14:creationId xmlns:p14="http://schemas.microsoft.com/office/powerpoint/2010/main" val="131085429"/>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3"/>
          <a:stretch/>
        </p:blipFill>
        <p:spPr bwMode="auto">
          <a:xfrm>
            <a:off x="4881752" y="1058252"/>
            <a:ext cx="2276475" cy="800100"/>
          </a:xfrm>
          <a:prstGeom prst="rect">
            <a:avLst/>
          </a:prstGeom>
        </p:spPr>
      </p:pic>
      <p:sp>
        <p:nvSpPr>
          <p:cNvPr id="5" name="Shape 599"/>
          <p:cNvSpPr>
            <a:spLocks noGrp="1"/>
          </p:cNvSpPr>
          <p:nvPr>
            <p:ph type="title"/>
          </p:nvPr>
        </p:nvSpPr>
        <p:spPr bwMode="auto">
          <a:xfrm>
            <a:off x="1679831" y="221026"/>
            <a:ext cx="6293575" cy="508000"/>
          </a:xfrm>
          <a:prstGeom prst="rect">
            <a:avLst/>
          </a:prstGeom>
          <a:noFill/>
          <a:ln>
            <a:noFill/>
          </a:ln>
        </p:spPr>
        <p:txBody>
          <a:bodyPr lIns="91425" tIns="45700" rIns="91425" bIns="45700" anchor="t" anchorCtr="0">
            <a:noAutofit/>
          </a:bodyPr>
          <a:lstStyle/>
          <a:p>
            <a:pPr marL="0" marR="0" indent="0">
              <a:spcAft>
                <a:spcPts val="0"/>
              </a:spcAft>
              <a:buSzPct val="25000"/>
              <a:defRPr/>
            </a:pPr>
            <a:r>
              <a:rPr lang="fr-FR"/>
              <a:t>Pas de résultat : créer une nouvelle notice</a:t>
            </a:r>
            <a:endParaRPr/>
          </a:p>
        </p:txBody>
      </p:sp>
      <p:pic>
        <p:nvPicPr>
          <p:cNvPr id="6" name="Image 5"/>
          <p:cNvPicPr>
            <a:picLocks noChangeAspect="1"/>
          </p:cNvPicPr>
          <p:nvPr/>
        </p:nvPicPr>
        <p:blipFill>
          <a:blip r:embed="rId4"/>
          <a:stretch/>
        </p:blipFill>
        <p:spPr bwMode="auto">
          <a:xfrm>
            <a:off x="72424" y="1804013"/>
            <a:ext cx="9044412" cy="4297167"/>
          </a:xfrm>
          <a:prstGeom prst="rect">
            <a:avLst/>
          </a:prstGeom>
          <a:effectLst>
            <a:outerShdw blurRad="50800" dist="38100" dir="13500000" algn="br" rotWithShape="0">
              <a:prstClr val="black">
                <a:alpha val="40000"/>
              </a:prstClr>
            </a:outerShdw>
          </a:effectLst>
        </p:spPr>
      </p:pic>
      <p:sp>
        <p:nvSpPr>
          <p:cNvPr id="7" name="Shape 600"/>
          <p:cNvSpPr/>
          <p:nvPr/>
        </p:nvSpPr>
        <p:spPr bwMode="auto">
          <a:xfrm>
            <a:off x="0" y="1052736"/>
            <a:ext cx="7668343" cy="4514850"/>
          </a:xfrm>
          <a:prstGeom prst="rect">
            <a:avLst/>
          </a:prstGeom>
          <a:noFill/>
          <a:ln>
            <a:noFill/>
          </a:ln>
        </p:spPr>
        <p:txBody>
          <a:bodyPr lIns="90000" tIns="46800" rIns="90000" bIns="46800" anchor="t" anchorCtr="0">
            <a:noAutofit/>
          </a:bodyPr>
          <a:lstStyle/>
          <a:p>
            <a:pPr marL="341313" marR="0" lvl="0" indent="-233363" algn="l">
              <a:lnSpc>
                <a:spcPct val="75000"/>
              </a:lnSpc>
              <a:spcBef>
                <a:spcPts val="800"/>
              </a:spcBef>
              <a:spcAft>
                <a:spcPts val="0"/>
              </a:spcAft>
              <a:buClr>
                <a:schemeClr val="dk1"/>
              </a:buClr>
              <a:buFont typeface="Times New Roman"/>
              <a:buNone/>
              <a:defRPr/>
            </a:pPr>
            <a:endParaRPr sz="1700" b="0" i="0" u="none" strike="noStrike" cap="none">
              <a:solidFill>
                <a:srgbClr val="000000"/>
              </a:solidFill>
              <a:latin typeface="Calibri"/>
              <a:ea typeface="Calibri"/>
              <a:cs typeface="Calibri"/>
            </a:endParaRPr>
          </a:p>
        </p:txBody>
      </p:sp>
      <p:sp>
        <p:nvSpPr>
          <p:cNvPr id="8" name="ZoneTexte 10"/>
          <p:cNvSpPr>
            <a:spLocks/>
          </p:cNvSpPr>
          <p:nvPr/>
        </p:nvSpPr>
        <p:spPr bwMode="auto">
          <a:xfrm>
            <a:off x="6930173" y="2316171"/>
            <a:ext cx="2196735" cy="956773"/>
          </a:xfrm>
          <a:prstGeom prst="rect">
            <a:avLst/>
          </a:prstGeom>
          <a:solidFill>
            <a:srgbClr val="8EE2DE"/>
          </a:solidFill>
          <a:ln w="25400">
            <a:noFill/>
            <a:miter lim="800000"/>
            <a:headEnd/>
            <a:tailEnd/>
          </a:ln>
          <a:effectLst>
            <a:outerShdw blurRad="50800" dist="38100" dir="13500000" algn="br" rotWithShape="0">
              <a:prstClr val="black">
                <a:alpha val="40000"/>
              </a:prstClr>
            </a:outerShdw>
          </a:effectLst>
        </p:spPr>
        <p:txBody>
          <a:bodyPr wrap="square" lIns="108000" tIns="108000" rIns="108000" bIns="108000" rtlCol="0">
            <a:spAutoFit/>
          </a:bodyPr>
          <a:lstStyle/>
          <a:p>
            <a:pPr>
              <a:lnSpc>
                <a:spcPct val="80000"/>
              </a:lnSpc>
              <a:defRPr/>
            </a:pPr>
            <a:r>
              <a:rPr lang="fr-FR" sz="2000">
                <a:latin typeface="Arial Narrow" panose="020B0606020202030204" pitchFamily="34" charset="0"/>
                <a:ea typeface="Verdana"/>
                <a:cs typeface="Verdana"/>
              </a:rPr>
              <a:t>Ajout de zones / sous-zones</a:t>
            </a:r>
            <a:endParaRPr sz="2000">
              <a:latin typeface="Arial Narrow" panose="020B0606020202030204" pitchFamily="34" charset="0"/>
            </a:endParaRPr>
          </a:p>
          <a:p>
            <a:pPr>
              <a:lnSpc>
                <a:spcPct val="80000"/>
              </a:lnSpc>
              <a:defRPr/>
            </a:pPr>
            <a:r>
              <a:rPr lang="fr-FR" sz="2000">
                <a:latin typeface="Arial Narrow" panose="020B0606020202030204" pitchFamily="34" charset="0"/>
                <a:ea typeface="Verdana"/>
                <a:cs typeface="Verdana"/>
              </a:rPr>
              <a:t>complémentaires</a:t>
            </a:r>
            <a:endParaRPr sz="2000">
              <a:latin typeface="Arial Narrow" panose="020B0606020202030204" pitchFamily="34" charset="0"/>
            </a:endParaRPr>
          </a:p>
        </p:txBody>
      </p:sp>
      <p:sp>
        <p:nvSpPr>
          <p:cNvPr id="9" name="ZoneTexte 12"/>
          <p:cNvSpPr>
            <a:spLocks/>
          </p:cNvSpPr>
          <p:nvPr/>
        </p:nvSpPr>
        <p:spPr bwMode="auto">
          <a:xfrm>
            <a:off x="1871700" y="3533594"/>
            <a:ext cx="2520280" cy="710552"/>
          </a:xfrm>
          <a:prstGeom prst="rect">
            <a:avLst/>
          </a:prstGeom>
          <a:solidFill>
            <a:srgbClr val="8EE2DE"/>
          </a:solidFill>
          <a:ln w="25400">
            <a:noFill/>
            <a:miter lim="800000"/>
            <a:headEnd/>
            <a:tailEnd/>
          </a:ln>
          <a:effectLst>
            <a:outerShdw blurRad="50800" dist="38100" dir="13500000" algn="br" rotWithShape="0">
              <a:prstClr val="black">
                <a:alpha val="40000"/>
              </a:prstClr>
            </a:outerShdw>
          </a:effectLst>
        </p:spPr>
        <p:txBody>
          <a:bodyPr wrap="square" lIns="108000" tIns="108000" rIns="108000" bIns="108000" rtlCol="0">
            <a:spAutoFit/>
          </a:bodyPr>
          <a:lstStyle/>
          <a:p>
            <a:pPr>
              <a:lnSpc>
                <a:spcPct val="80000"/>
              </a:lnSpc>
              <a:defRPr/>
            </a:pPr>
            <a:r>
              <a:rPr lang="fr-FR" sz="2000">
                <a:latin typeface="Arial Narrow" panose="020B0606020202030204" pitchFamily="34" charset="0"/>
                <a:ea typeface="Verdana"/>
                <a:cs typeface="Verdana"/>
              </a:rPr>
              <a:t>Suppression de zone / sous-zone</a:t>
            </a:r>
            <a:endParaRPr sz="2000">
              <a:latin typeface="Arial Narrow" panose="020B0606020202030204" pitchFamily="34" charset="0"/>
            </a:endParaRPr>
          </a:p>
        </p:txBody>
      </p:sp>
      <p:sp>
        <p:nvSpPr>
          <p:cNvPr id="10" name="ZoneTexte 13"/>
          <p:cNvSpPr>
            <a:spLocks/>
          </p:cNvSpPr>
          <p:nvPr/>
        </p:nvSpPr>
        <p:spPr bwMode="auto">
          <a:xfrm>
            <a:off x="6623720" y="5657759"/>
            <a:ext cx="2520280" cy="710552"/>
          </a:xfrm>
          <a:prstGeom prst="rect">
            <a:avLst/>
          </a:prstGeom>
          <a:solidFill>
            <a:srgbClr val="8EE2DE"/>
          </a:solidFill>
          <a:ln w="25400">
            <a:noFill/>
            <a:miter lim="800000"/>
            <a:headEnd/>
            <a:tailEnd/>
          </a:ln>
          <a:effectLst>
            <a:outerShdw blurRad="50800" dist="38100" dir="13500000" algn="br" rotWithShape="0">
              <a:prstClr val="black">
                <a:alpha val="40000"/>
              </a:prstClr>
            </a:outerShdw>
          </a:effectLst>
        </p:spPr>
        <p:txBody>
          <a:bodyPr wrap="square" lIns="108000" tIns="108000" rIns="108000" bIns="108000" rtlCol="0">
            <a:spAutoFit/>
          </a:bodyPr>
          <a:lstStyle/>
          <a:p>
            <a:pPr>
              <a:lnSpc>
                <a:spcPct val="80000"/>
              </a:lnSpc>
              <a:defRPr/>
            </a:pPr>
            <a:r>
              <a:rPr lang="fr-FR" sz="2000">
                <a:latin typeface="Arial Narrow" panose="020B0606020202030204" pitchFamily="34" charset="0"/>
                <a:ea typeface="Verdana"/>
                <a:cs typeface="Verdana"/>
              </a:rPr>
              <a:t>Aide contextuelle</a:t>
            </a:r>
            <a:endParaRPr sz="2000">
              <a:latin typeface="Arial Narrow" panose="020B0606020202030204" pitchFamily="34" charset="0"/>
            </a:endParaRPr>
          </a:p>
          <a:p>
            <a:pPr>
              <a:lnSpc>
                <a:spcPct val="80000"/>
              </a:lnSpc>
              <a:defRPr/>
            </a:pPr>
            <a:r>
              <a:rPr lang="fr-FR" sz="2000">
                <a:latin typeface="Arial Narrow" panose="020B0606020202030204" pitchFamily="34" charset="0"/>
                <a:ea typeface="Verdana"/>
                <a:cs typeface="Verdana"/>
              </a:rPr>
              <a:t>Guide méthodologique</a:t>
            </a:r>
            <a:endParaRPr sz="2000">
              <a:latin typeface="Arial Narrow" panose="020B0606020202030204" pitchFamily="34" charset="0"/>
            </a:endParaRPr>
          </a:p>
        </p:txBody>
      </p:sp>
      <p:cxnSp>
        <p:nvCxnSpPr>
          <p:cNvPr id="11" name="Connecteur droit avec flèche 14"/>
          <p:cNvCxnSpPr>
            <a:cxnSpLocks/>
            <a:stCxn id="9" idx="2"/>
          </p:cNvCxnSpPr>
          <p:nvPr/>
        </p:nvCxnSpPr>
        <p:spPr bwMode="auto">
          <a:xfrm>
            <a:off x="3131840" y="4244146"/>
            <a:ext cx="991251" cy="188366"/>
          </a:xfrm>
          <a:prstGeom prst="straightConnector1">
            <a:avLst/>
          </a:prstGeom>
          <a:ln w="25400">
            <a:solidFill>
              <a:srgbClr val="F79646"/>
            </a:solidFill>
            <a:tailEnd type="triangle" w="lg" len="lg"/>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onnecteur droit avec flèche 24"/>
          <p:cNvCxnSpPr>
            <a:cxnSpLocks/>
          </p:cNvCxnSpPr>
          <p:nvPr/>
        </p:nvCxnSpPr>
        <p:spPr bwMode="auto">
          <a:xfrm flipH="1" flipV="1">
            <a:off x="5186995" y="5737253"/>
            <a:ext cx="1436725" cy="299072"/>
          </a:xfrm>
          <a:prstGeom prst="straightConnector1">
            <a:avLst/>
          </a:prstGeom>
          <a:ln w="25400">
            <a:solidFill>
              <a:srgbClr val="F79646"/>
            </a:solidFill>
            <a:tailEnd type="triangle" w="lg" len="lg"/>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Espace réservé du numéro de diapositive 2">
            <a:extLst>
              <a:ext uri="{FF2B5EF4-FFF2-40B4-BE49-F238E27FC236}">
                <a16:creationId xmlns:a16="http://schemas.microsoft.com/office/drawing/2014/main" id="{816A7176-8B96-34F6-448A-44869E0C5D1C}"/>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76</a:t>
            </a:fld>
            <a:endParaRPr lang="fr-FR"/>
          </a:p>
        </p:txBody>
      </p:sp>
      <p:sp>
        <p:nvSpPr>
          <p:cNvPr id="3" name="Shape 585">
            <a:extLst>
              <a:ext uri="{FF2B5EF4-FFF2-40B4-BE49-F238E27FC236}">
                <a16:creationId xmlns:a16="http://schemas.microsoft.com/office/drawing/2014/main" id="{6B01B99A-8127-B9FC-4214-C1B104FBD5B6}"/>
              </a:ext>
            </a:extLst>
          </p:cNvPr>
          <p:cNvSpPr txBox="1">
            <a:spLocks/>
          </p:cNvSpPr>
          <p:nvPr/>
        </p:nvSpPr>
        <p:spPr bwMode="auto">
          <a:xfrm>
            <a:off x="-201060" y="651994"/>
            <a:ext cx="8229600" cy="1202510"/>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r>
              <a:rPr lang="fr-FR" sz="2200" b="1">
                <a:solidFill>
                  <a:srgbClr val="F79646"/>
                </a:solidFill>
              </a:rPr>
              <a:t>Compléter ou Créer une nouvelle notice</a:t>
            </a:r>
            <a:r>
              <a:rPr lang="fr-FR" sz="2200"/>
              <a:t> : uniquement après authentification dans </a:t>
            </a:r>
            <a:r>
              <a:rPr lang="fr-FR" sz="2200" err="1"/>
              <a:t>IdRef</a:t>
            </a:r>
            <a:endParaRPr lang="fr-FR" sz="2200"/>
          </a:p>
          <a:p>
            <a:pPr lvl="1"/>
            <a:r>
              <a:rPr lang="fr-FR" sz="2200"/>
              <a:t>Choisir le type de notice à créer</a:t>
            </a:r>
          </a:p>
          <a:p>
            <a:pPr marL="342900" lvl="1" indent="0">
              <a:buNone/>
            </a:pPr>
            <a:endParaRPr lang="fr-FR"/>
          </a:p>
        </p:txBody>
      </p:sp>
      <p:sp>
        <p:nvSpPr>
          <p:cNvPr id="13" name="Espace réservé du pied de page 3">
            <a:extLst>
              <a:ext uri="{FF2B5EF4-FFF2-40B4-BE49-F238E27FC236}">
                <a16:creationId xmlns:a16="http://schemas.microsoft.com/office/drawing/2014/main" id="{2D267EA3-052A-9065-A0E6-B4B544A37755}"/>
              </a:ext>
            </a:extLst>
          </p:cNvPr>
          <p:cNvSpPr txBox="1">
            <a:spLocks/>
          </p:cNvSpPr>
          <p:nvPr/>
        </p:nvSpPr>
        <p:spPr bwMode="auto">
          <a:xfrm>
            <a:off x="431238" y="6556677"/>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b="1" i="1" err="1">
                <a:solidFill>
                  <a:schemeClr val="tx2"/>
                </a:solidFill>
                <a:latin typeface="Arial Narrow" panose="020B0606020202030204" pitchFamily="34" charset="0"/>
              </a:rPr>
              <a:t>IdRef</a:t>
            </a:r>
            <a:r>
              <a:rPr lang="fr-FR" sz="1050">
                <a:solidFill>
                  <a:schemeClr val="tx2"/>
                </a:solidFill>
                <a:latin typeface="Arial Narrow" panose="020B0606020202030204" pitchFamily="34" charset="0"/>
              </a:rPr>
              <a:t> : </a:t>
            </a:r>
            <a:r>
              <a:rPr lang="fr-FR" sz="1050">
                <a:solidFill>
                  <a:schemeClr val="tx2"/>
                </a:solidFill>
                <a:latin typeface="Arial Narrow" panose="020B0606020202030204" pitchFamily="34" charset="0"/>
                <a:hlinkClick r:id="rId5">
                  <a:extLst>
                    <a:ext uri="{A12FA001-AC4F-418D-AE19-62706E023703}">
                      <ahyp:hlinkClr xmlns:ahyp="http://schemas.microsoft.com/office/drawing/2018/hyperlinkcolor" val="tx"/>
                    </a:ext>
                  </a:extLst>
                </a:hlinkClick>
              </a:rPr>
              <a:t>https://documentation.abes.fr/aideidrefcatalogueur/index.html#CreationNotices</a:t>
            </a:r>
            <a:endParaRPr lang="fr-FR" sz="1050">
              <a:solidFill>
                <a:schemeClr val="tx2"/>
              </a:solidFill>
              <a:latin typeface="Arial Narrow" panose="020B0606020202030204" pitchFamily="34" charset="0"/>
            </a:endParaRPr>
          </a:p>
          <a:p>
            <a:pPr>
              <a:defRPr/>
            </a:pPr>
            <a:endParaRPr lang="fr-FR"/>
          </a:p>
        </p:txBody>
      </p:sp>
      <p:sp>
        <p:nvSpPr>
          <p:cNvPr id="15" name="Shape 585">
            <a:extLst>
              <a:ext uri="{FF2B5EF4-FFF2-40B4-BE49-F238E27FC236}">
                <a16:creationId xmlns:a16="http://schemas.microsoft.com/office/drawing/2014/main" id="{02380812-DD14-1752-7778-1230F458685A}"/>
              </a:ext>
            </a:extLst>
          </p:cNvPr>
          <p:cNvSpPr txBox="1">
            <a:spLocks/>
          </p:cNvSpPr>
          <p:nvPr/>
        </p:nvSpPr>
        <p:spPr bwMode="auto">
          <a:xfrm>
            <a:off x="-222774" y="6175274"/>
            <a:ext cx="8229600" cy="399758"/>
          </a:xfrm>
          <a:prstGeom prst="rect">
            <a:avLst/>
          </a:prstGeom>
        </p:spPr>
        <p:txBody>
          <a:bodyPr vert="horz" lIns="72000" tIns="45720" rIns="91440" bIns="45720" rtlCol="0">
            <a:normAutofit lnSpcReduction="10000"/>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r>
              <a:rPr lang="fr-FR" sz="2200"/>
              <a:t>Enregistrer, puis lier la notice</a:t>
            </a:r>
            <a:endParaRPr lang="fr-FR" sz="2200">
              <a:solidFill>
                <a:srgbClr val="F79646"/>
              </a:solidFill>
            </a:endParaRPr>
          </a:p>
          <a:p>
            <a:pPr lvl="1"/>
            <a:endParaRPr lang="fr-FR"/>
          </a:p>
        </p:txBody>
      </p:sp>
      <p:cxnSp>
        <p:nvCxnSpPr>
          <p:cNvPr id="17" name="Connecteur droit avec flèche 14">
            <a:extLst>
              <a:ext uri="{FF2B5EF4-FFF2-40B4-BE49-F238E27FC236}">
                <a16:creationId xmlns:a16="http://schemas.microsoft.com/office/drawing/2014/main" id="{24651B40-5E03-773B-32B0-06FFF4B81326}"/>
              </a:ext>
            </a:extLst>
          </p:cNvPr>
          <p:cNvCxnSpPr>
            <a:cxnSpLocks/>
            <a:stCxn id="8" idx="1"/>
          </p:cNvCxnSpPr>
          <p:nvPr/>
        </p:nvCxnSpPr>
        <p:spPr bwMode="auto">
          <a:xfrm flipH="1">
            <a:off x="5005951" y="2794558"/>
            <a:ext cx="1924222" cy="1916577"/>
          </a:xfrm>
          <a:prstGeom prst="straightConnector1">
            <a:avLst/>
          </a:prstGeom>
          <a:ln w="25400">
            <a:solidFill>
              <a:srgbClr val="F79646"/>
            </a:solidFill>
            <a:tailEnd type="triangle" w="lg" len="lg"/>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Rectangle : coins arrondis 22">
            <a:extLst>
              <a:ext uri="{FF2B5EF4-FFF2-40B4-BE49-F238E27FC236}">
                <a16:creationId xmlns:a16="http://schemas.microsoft.com/office/drawing/2014/main" id="{5EC6551B-1619-A0F3-F22F-A4CDBB92DB09}"/>
              </a:ext>
            </a:extLst>
          </p:cNvPr>
          <p:cNvSpPr/>
          <p:nvPr/>
        </p:nvSpPr>
        <p:spPr bwMode="auto">
          <a:xfrm>
            <a:off x="4105277" y="4313707"/>
            <a:ext cx="309583" cy="237610"/>
          </a:xfrm>
          <a:prstGeom prst="roundRect">
            <a:avLst/>
          </a:prstGeom>
          <a:noFill/>
          <a:ln w="31750">
            <a:solidFill>
              <a:srgbClr val="FF0000"/>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 coins arrondis 23">
            <a:extLst>
              <a:ext uri="{FF2B5EF4-FFF2-40B4-BE49-F238E27FC236}">
                <a16:creationId xmlns:a16="http://schemas.microsoft.com/office/drawing/2014/main" id="{828A9DE9-7496-17F6-DFF6-495CF50EAB58}"/>
              </a:ext>
            </a:extLst>
          </p:cNvPr>
          <p:cNvSpPr/>
          <p:nvPr/>
        </p:nvSpPr>
        <p:spPr bwMode="auto">
          <a:xfrm>
            <a:off x="4726960" y="4677164"/>
            <a:ext cx="309583" cy="237610"/>
          </a:xfrm>
          <a:prstGeom prst="roundRect">
            <a:avLst/>
          </a:prstGeom>
          <a:noFill/>
          <a:ln w="31750">
            <a:solidFill>
              <a:srgbClr val="FF0000"/>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04644A20-4D10-10EC-7B71-4CBE6EC71F19}"/>
              </a:ext>
            </a:extLst>
          </p:cNvPr>
          <p:cNvSpPr/>
          <p:nvPr/>
        </p:nvSpPr>
        <p:spPr bwMode="auto">
          <a:xfrm>
            <a:off x="4881751" y="5501213"/>
            <a:ext cx="309583" cy="237610"/>
          </a:xfrm>
          <a:prstGeom prst="roundRect">
            <a:avLst/>
          </a:prstGeom>
          <a:noFill/>
          <a:ln w="31750">
            <a:solidFill>
              <a:srgbClr val="FF0000"/>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hape 599"/>
          <p:cNvSpPr>
            <a:spLocks noGrp="1"/>
          </p:cNvSpPr>
          <p:nvPr>
            <p:ph type="title"/>
          </p:nvPr>
        </p:nvSpPr>
        <p:spPr bwMode="auto">
          <a:xfrm>
            <a:off x="1212454" y="236676"/>
            <a:ext cx="6745005" cy="494090"/>
          </a:xfrm>
          <a:prstGeom prst="rect">
            <a:avLst/>
          </a:prstGeom>
          <a:noFill/>
          <a:ln>
            <a:noFill/>
          </a:ln>
        </p:spPr>
        <p:txBody>
          <a:bodyPr lIns="91425" tIns="45700" rIns="91425" bIns="45700" anchor="t" anchorCtr="0">
            <a:noAutofit/>
          </a:bodyPr>
          <a:lstStyle/>
          <a:p>
            <a:pPr lvl="0">
              <a:buSzPct val="25000"/>
              <a:defRPr/>
            </a:pPr>
            <a:r>
              <a:rPr lang="fr-FR"/>
              <a:t>Autorités : pour aller plus loin</a:t>
            </a:r>
          </a:p>
        </p:txBody>
      </p:sp>
      <p:sp>
        <p:nvSpPr>
          <p:cNvPr id="5" name="Shape 600"/>
          <p:cNvSpPr/>
          <p:nvPr/>
        </p:nvSpPr>
        <p:spPr bwMode="auto">
          <a:xfrm>
            <a:off x="395287" y="1341437"/>
            <a:ext cx="6334125" cy="4514850"/>
          </a:xfrm>
          <a:prstGeom prst="rect">
            <a:avLst/>
          </a:prstGeom>
          <a:noFill/>
          <a:ln>
            <a:noFill/>
          </a:ln>
        </p:spPr>
        <p:txBody>
          <a:bodyPr lIns="90000" tIns="46800" rIns="90000" bIns="46800" anchor="t" anchorCtr="0">
            <a:noAutofit/>
          </a:bodyPr>
          <a:lstStyle/>
          <a:p>
            <a:pPr marL="341313" indent="-233363">
              <a:lnSpc>
                <a:spcPct val="75000"/>
              </a:lnSpc>
              <a:spcBef>
                <a:spcPts val="800"/>
              </a:spcBef>
              <a:buClr>
                <a:srgbClr val="000000"/>
              </a:buClr>
              <a:buFont typeface="Times New Roman"/>
              <a:buNone/>
              <a:defRPr/>
            </a:pPr>
            <a:endParaRPr sz="1700">
              <a:latin typeface="Calibri"/>
              <a:ea typeface="Calibri"/>
              <a:cs typeface="Calibri"/>
            </a:endParaRPr>
          </a:p>
        </p:txBody>
      </p:sp>
      <p:sp>
        <p:nvSpPr>
          <p:cNvPr id="6" name="ZoneTexte 5"/>
          <p:cNvSpPr>
            <a:spLocks/>
          </p:cNvSpPr>
          <p:nvPr/>
        </p:nvSpPr>
        <p:spPr bwMode="auto">
          <a:xfrm>
            <a:off x="215515" y="6110276"/>
            <a:ext cx="8908605" cy="461665"/>
          </a:xfrm>
          <a:prstGeom prst="rect">
            <a:avLst/>
          </a:prstGeom>
          <a:noFill/>
        </p:spPr>
        <p:txBody>
          <a:bodyPr wrap="square" rtlCol="0">
            <a:spAutoFit/>
          </a:bodyPr>
          <a:lstStyle/>
          <a:p>
            <a:pPr>
              <a:defRPr/>
            </a:pPr>
            <a:r>
              <a:rPr lang="fr-FR" sz="1800" i="0">
                <a:solidFill>
                  <a:srgbClr val="C00000"/>
                </a:solidFill>
                <a:latin typeface="Arial Narrow" panose="020B0606020202030204" pitchFamily="34" charset="0"/>
                <a:ea typeface="Verdana"/>
                <a:cs typeface="Verdana"/>
                <a:sym typeface="Wingdings" panose="05000000000000000000" pitchFamily="2" charset="2"/>
              </a:rPr>
              <a:t> </a:t>
            </a:r>
            <a:r>
              <a:rPr lang="fr-FR" sz="2400">
                <a:solidFill>
                  <a:srgbClr val="C00000"/>
                </a:solidFill>
                <a:latin typeface="Arial Narrow" panose="020B0606020202030204" pitchFamily="34" charset="0"/>
                <a:ea typeface="Verdana"/>
                <a:cs typeface="Verdana"/>
                <a:sym typeface="Wingdings" panose="05000000000000000000" pitchFamily="2" charset="2"/>
              </a:rPr>
              <a:t>NB : </a:t>
            </a:r>
            <a:r>
              <a:rPr lang="fr-FR" sz="2000">
                <a:latin typeface="Arial Narrow" panose="020B0606020202030204" pitchFamily="34" charset="0"/>
                <a:ea typeface="Verdana"/>
                <a:cs typeface="Verdana"/>
              </a:rPr>
              <a:t>Les catalogueurs Sudoc peuvent également créer des autorités avec l’outil WinIBW</a:t>
            </a:r>
          </a:p>
        </p:txBody>
      </p:sp>
      <p:sp>
        <p:nvSpPr>
          <p:cNvPr id="2" name="Espace réservé du numéro de diapositive 2">
            <a:extLst>
              <a:ext uri="{FF2B5EF4-FFF2-40B4-BE49-F238E27FC236}">
                <a16:creationId xmlns:a16="http://schemas.microsoft.com/office/drawing/2014/main" id="{BF0F0828-2470-F504-8832-FAB851AA0E33}"/>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77</a:t>
            </a:fld>
            <a:endParaRPr lang="fr-FR"/>
          </a:p>
        </p:txBody>
      </p:sp>
      <p:sp>
        <p:nvSpPr>
          <p:cNvPr id="3" name="Shape 608">
            <a:extLst>
              <a:ext uri="{FF2B5EF4-FFF2-40B4-BE49-F238E27FC236}">
                <a16:creationId xmlns:a16="http://schemas.microsoft.com/office/drawing/2014/main" id="{E0A92ABA-B8DD-1EB0-48BA-83447DEB8B63}"/>
              </a:ext>
            </a:extLst>
          </p:cNvPr>
          <p:cNvSpPr txBox="1">
            <a:spLocks/>
          </p:cNvSpPr>
          <p:nvPr/>
        </p:nvSpPr>
        <p:spPr bwMode="auto">
          <a:xfrm>
            <a:off x="269563" y="902782"/>
            <a:ext cx="8186614" cy="2246948"/>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fr-FR" sz="2400" i="0">
                <a:solidFill>
                  <a:srgbClr val="C00000"/>
                </a:solidFill>
                <a:latin typeface="Verdana"/>
                <a:ea typeface="Verdana"/>
                <a:cs typeface="Verdana"/>
                <a:sym typeface="Wingdings" panose="05000000000000000000" pitchFamily="2" charset="2"/>
              </a:rPr>
              <a:t></a:t>
            </a:r>
            <a:r>
              <a:rPr lang="fr-FR" sz="2400">
                <a:solidFill>
                  <a:srgbClr val="C00000"/>
                </a:solidFill>
                <a:latin typeface="Verdana"/>
                <a:ea typeface="Verdana"/>
                <a:cs typeface="Verdana"/>
                <a:sym typeface="Wingdings" panose="05000000000000000000" pitchFamily="2" charset="2"/>
              </a:rPr>
              <a:t> </a:t>
            </a:r>
            <a:r>
              <a:rPr lang="fr-FR" sz="2400">
                <a:solidFill>
                  <a:srgbClr val="C00000"/>
                </a:solidFill>
                <a:ea typeface="Verdana"/>
                <a:cs typeface="Verdana"/>
              </a:rPr>
              <a:t>Avant toute chose : voir avec son correspondant Autorité </a:t>
            </a:r>
          </a:p>
          <a:p>
            <a:pPr marL="0" indent="0">
              <a:buNone/>
            </a:pPr>
            <a:endParaRPr lang="fr-FR">
              <a:ea typeface="Verdana"/>
              <a:cs typeface="Verdana"/>
            </a:endParaRPr>
          </a:p>
          <a:p>
            <a:pPr marL="0" indent="0">
              <a:buNone/>
            </a:pPr>
            <a:endParaRPr lang="fr-FR"/>
          </a:p>
        </p:txBody>
      </p:sp>
      <p:sp>
        <p:nvSpPr>
          <p:cNvPr id="12" name="Shape 608">
            <a:extLst>
              <a:ext uri="{FF2B5EF4-FFF2-40B4-BE49-F238E27FC236}">
                <a16:creationId xmlns:a16="http://schemas.microsoft.com/office/drawing/2014/main" id="{111DEB4A-606E-C4C0-1A6C-829B4FD9042E}"/>
              </a:ext>
            </a:extLst>
          </p:cNvPr>
          <p:cNvSpPr txBox="1">
            <a:spLocks/>
          </p:cNvSpPr>
          <p:nvPr/>
        </p:nvSpPr>
        <p:spPr bwMode="auto">
          <a:xfrm>
            <a:off x="35744" y="2664870"/>
            <a:ext cx="5960453" cy="2910541"/>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fr-FR"/>
              <a:t>Le format </a:t>
            </a:r>
            <a:r>
              <a:rPr lang="fr-FR" err="1"/>
              <a:t>Unimarc</a:t>
            </a:r>
            <a:r>
              <a:rPr lang="fr-FR"/>
              <a:t> autorité</a:t>
            </a:r>
          </a:p>
          <a:p>
            <a:pPr lvl="2"/>
            <a:r>
              <a:rPr lang="fr-FR">
                <a:solidFill>
                  <a:schemeClr val="tx2"/>
                </a:solidFill>
                <a:hlinkClick r:id="rId3">
                  <a:extLst>
                    <a:ext uri="{A12FA001-AC4F-418D-AE19-62706E023703}">
                      <ahyp:hlinkClr xmlns:ahyp="http://schemas.microsoft.com/office/drawing/2018/hyperlinkcolor" val="tx"/>
                    </a:ext>
                  </a:extLst>
                </a:hlinkClick>
              </a:rPr>
              <a:t>https://documentation.abes.fr/sudoc/formats/unma/</a:t>
            </a:r>
            <a:endParaRPr lang="fr-FR">
              <a:solidFill>
                <a:schemeClr val="tx2"/>
              </a:solidFill>
            </a:endParaRPr>
          </a:p>
          <a:p>
            <a:pPr lvl="2"/>
            <a:endParaRPr lang="fr-FR"/>
          </a:p>
          <a:p>
            <a:r>
              <a:rPr lang="fr-FR"/>
              <a:t>Documentation </a:t>
            </a:r>
            <a:r>
              <a:rPr lang="fr-FR" err="1"/>
              <a:t>IdRef</a:t>
            </a:r>
            <a:r>
              <a:rPr lang="fr-FR"/>
              <a:t> </a:t>
            </a:r>
          </a:p>
          <a:p>
            <a:pPr lvl="1"/>
            <a:r>
              <a:rPr lang="fr-FR" sz="2200"/>
              <a:t>Interrogation et liage : </a:t>
            </a:r>
            <a:r>
              <a:rPr lang="fr-FR" sz="1600">
                <a:solidFill>
                  <a:schemeClr val="tx2"/>
                </a:solidFill>
                <a:hlinkClick r:id="rId4">
                  <a:extLst>
                    <a:ext uri="{A12FA001-AC4F-418D-AE19-62706E023703}">
                      <ahyp:hlinkClr xmlns:ahyp="http://schemas.microsoft.com/office/drawing/2018/hyperlinkcolor" val="tx"/>
                    </a:ext>
                  </a:extLst>
                </a:hlinkClick>
              </a:rPr>
              <a:t>https://documentation.abes.fr/aideidrefutilisateur/index.html</a:t>
            </a:r>
            <a:endParaRPr lang="fr-FR" sz="1800">
              <a:solidFill>
                <a:schemeClr val="tx2"/>
              </a:solidFill>
            </a:endParaRPr>
          </a:p>
          <a:p>
            <a:pPr lvl="1"/>
            <a:r>
              <a:rPr lang="fr-FR" sz="2200"/>
              <a:t>Catalogage des autorités: </a:t>
            </a:r>
            <a:r>
              <a:rPr lang="fr-FR" sz="1600">
                <a:solidFill>
                  <a:schemeClr val="tx2"/>
                </a:solidFill>
                <a:hlinkClick r:id="rId5">
                  <a:extLst>
                    <a:ext uri="{A12FA001-AC4F-418D-AE19-62706E023703}">
                      <ahyp:hlinkClr xmlns:ahyp="http://schemas.microsoft.com/office/drawing/2018/hyperlinkcolor" val="tx"/>
                    </a:ext>
                  </a:extLst>
                </a:hlinkClick>
              </a:rPr>
              <a:t>https://documentation.abes.fr/aideidrefcatalogueur/index.html</a:t>
            </a:r>
            <a:endParaRPr lang="fr-FR" sz="1600">
              <a:solidFill>
                <a:schemeClr val="tx2"/>
              </a:solidFill>
            </a:endParaRPr>
          </a:p>
          <a:p>
            <a:pPr lvl="1"/>
            <a:endParaRPr lang="fr-FR">
              <a:solidFill>
                <a:schemeClr val="tx2"/>
              </a:solidFill>
            </a:endParaRPr>
          </a:p>
        </p:txBody>
      </p:sp>
      <p:sp>
        <p:nvSpPr>
          <p:cNvPr id="15" name="Shape 608">
            <a:extLst>
              <a:ext uri="{FF2B5EF4-FFF2-40B4-BE49-F238E27FC236}">
                <a16:creationId xmlns:a16="http://schemas.microsoft.com/office/drawing/2014/main" id="{7AA9AB6B-4A8D-64B6-B68A-49BA849B4BB5}"/>
              </a:ext>
            </a:extLst>
          </p:cNvPr>
          <p:cNvSpPr txBox="1">
            <a:spLocks/>
          </p:cNvSpPr>
          <p:nvPr/>
        </p:nvSpPr>
        <p:spPr bwMode="auto">
          <a:xfrm>
            <a:off x="143839" y="1481592"/>
            <a:ext cx="5221180" cy="1043123"/>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fr-FR" sz="2400">
                <a:ea typeface="Verdana"/>
                <a:cs typeface="Verdana"/>
              </a:rPr>
              <a:t>Plateforme d’autoformation Moodle</a:t>
            </a:r>
          </a:p>
          <a:p>
            <a:pPr lvl="2"/>
            <a:r>
              <a:rPr lang="fr-FR" u="sng">
                <a:solidFill>
                  <a:schemeClr val="tx2"/>
                </a:solidFill>
                <a:ea typeface="Verdana"/>
                <a:cs typeface="Verdana"/>
              </a:rPr>
              <a:t>https://callisto-formation.fr/course/index.php?categoryid=194</a:t>
            </a:r>
          </a:p>
        </p:txBody>
      </p:sp>
      <p:pic>
        <p:nvPicPr>
          <p:cNvPr id="17" name="Image 16">
            <a:extLst>
              <a:ext uri="{FF2B5EF4-FFF2-40B4-BE49-F238E27FC236}">
                <a16:creationId xmlns:a16="http://schemas.microsoft.com/office/drawing/2014/main" id="{52FC6BF1-A6E2-66A8-E138-23391B4B2F84}"/>
              </a:ext>
            </a:extLst>
          </p:cNvPr>
          <p:cNvPicPr>
            <a:picLocks noChangeAspect="1"/>
          </p:cNvPicPr>
          <p:nvPr/>
        </p:nvPicPr>
        <p:blipFill>
          <a:blip r:embed="rId6"/>
          <a:stretch>
            <a:fillRect/>
          </a:stretch>
        </p:blipFill>
        <p:spPr>
          <a:xfrm>
            <a:off x="5206000" y="3890446"/>
            <a:ext cx="3600343" cy="1981018"/>
          </a:xfrm>
          <a:prstGeom prst="rect">
            <a:avLst/>
          </a:prstGeom>
          <a:effectLst>
            <a:outerShdw blurRad="50800" dist="38100" dir="13500000" algn="br" rotWithShape="0">
              <a:prstClr val="black">
                <a:alpha val="40000"/>
              </a:prstClr>
            </a:outerShdw>
          </a:effectLst>
        </p:spPr>
      </p:pic>
      <p:pic>
        <p:nvPicPr>
          <p:cNvPr id="7" name="Image 6" descr="Une image contenant texte, capture d’écran, Page web, Site web&#10;&#10;Description générée automatiquement">
            <a:extLst>
              <a:ext uri="{FF2B5EF4-FFF2-40B4-BE49-F238E27FC236}">
                <a16:creationId xmlns:a16="http://schemas.microsoft.com/office/drawing/2014/main" id="{28BCEA06-134C-5469-0395-97D02FF64D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5201818" y="1554955"/>
            <a:ext cx="3600343" cy="1981018"/>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583410434"/>
      </p:ext>
    </p:extLst>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8BB3C7-8615-B7D9-A65D-A7485505EC57}"/>
              </a:ext>
            </a:extLst>
          </p:cNvPr>
          <p:cNvSpPr>
            <a:spLocks noGrp="1"/>
          </p:cNvSpPr>
          <p:nvPr>
            <p:ph type="title"/>
          </p:nvPr>
        </p:nvSpPr>
        <p:spPr>
          <a:xfrm>
            <a:off x="722313" y="4406900"/>
            <a:ext cx="7772400" cy="1362075"/>
          </a:xfrm>
        </p:spPr>
        <p:txBody>
          <a:bodyPr/>
          <a:lstStyle/>
          <a:p>
            <a:r>
              <a:rPr lang="fr-FR"/>
              <a:t>TP 3 – exercice 1 et 2</a:t>
            </a:r>
            <a:br>
              <a:rPr lang="fr-FR"/>
            </a:br>
            <a:r>
              <a:rPr lang="fr-FR"/>
              <a:t>Enrichir les notices de Calames</a:t>
            </a:r>
            <a:br>
              <a:rPr lang="fr-FR"/>
            </a:br>
            <a:r>
              <a:rPr lang="fr-FR"/>
              <a:t>(autorités)</a:t>
            </a:r>
          </a:p>
        </p:txBody>
      </p:sp>
      <p:sp>
        <p:nvSpPr>
          <p:cNvPr id="3" name="Espace réservé du texte 2">
            <a:extLst>
              <a:ext uri="{FF2B5EF4-FFF2-40B4-BE49-F238E27FC236}">
                <a16:creationId xmlns:a16="http://schemas.microsoft.com/office/drawing/2014/main" id="{6A8F2458-C668-99AB-B269-0E84DEB1C47A}"/>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F8222CCB-87B6-78C5-730F-9E5E7E878928}"/>
              </a:ext>
            </a:extLst>
          </p:cNvPr>
          <p:cNvSpPr>
            <a:spLocks noGrp="1"/>
          </p:cNvSpPr>
          <p:nvPr>
            <p:ph type="sldNum" sz="quarter" idx="12"/>
          </p:nvPr>
        </p:nvSpPr>
        <p:spPr/>
        <p:txBody>
          <a:bodyPr/>
          <a:lstStyle/>
          <a:p>
            <a:fld id="{AD8045ED-DE0C-4527-8264-0379EF2BB254}" type="slidenum">
              <a:rPr lang="fr-FR" smtClean="0"/>
              <a:t>78</a:t>
            </a:fld>
            <a:endParaRPr lang="fr-FR"/>
          </a:p>
        </p:txBody>
      </p:sp>
    </p:spTree>
    <p:extLst>
      <p:ext uri="{BB962C8B-B14F-4D97-AF65-F5344CB8AC3E}">
        <p14:creationId xmlns:p14="http://schemas.microsoft.com/office/powerpoint/2010/main" val="15396240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608"/>
          <p:cNvSpPr>
            <a:spLocks noGrp="1"/>
          </p:cNvSpPr>
          <p:nvPr>
            <p:ph type="body" idx="1"/>
          </p:nvPr>
        </p:nvSpPr>
        <p:spPr/>
        <p:txBody>
          <a:bodyPr>
            <a:normAutofit/>
          </a:bodyPr>
          <a:lstStyle/>
          <a:p>
            <a:pPr lvl="0">
              <a:lnSpc>
                <a:spcPct val="150000"/>
              </a:lnSpc>
            </a:pPr>
            <a:r>
              <a:rPr lang="fr-FR"/>
              <a:t>Une url peut être ajoutée dans certains éléments grâce à l’attribut @href pour créer un rebond :</a:t>
            </a:r>
          </a:p>
          <a:p>
            <a:pPr lvl="1">
              <a:lnSpc>
                <a:spcPct val="150000"/>
              </a:lnSpc>
            </a:pPr>
            <a:r>
              <a:rPr lang="fr-FR" sz="2400"/>
              <a:t>Lien textuel vers une référence bibliographique ou archivistique</a:t>
            </a:r>
          </a:p>
          <a:p>
            <a:pPr lvl="1">
              <a:lnSpc>
                <a:spcPct val="150000"/>
              </a:lnSpc>
            </a:pPr>
            <a:r>
              <a:rPr lang="fr-FR" sz="2400"/>
              <a:t>Lien textuel vers un site web </a:t>
            </a:r>
          </a:p>
          <a:p>
            <a:pPr lvl="1">
              <a:lnSpc>
                <a:spcPct val="150000"/>
              </a:lnSpc>
            </a:pPr>
            <a:r>
              <a:rPr lang="fr-FR" sz="2400"/>
              <a:t>Lien textuel ou image vers une version numérique du document </a:t>
            </a:r>
          </a:p>
        </p:txBody>
      </p:sp>
      <p:sp>
        <p:nvSpPr>
          <p:cNvPr id="4" name="Shape 607"/>
          <p:cNvSpPr>
            <a:spLocks noGrp="1"/>
          </p:cNvSpPr>
          <p:nvPr>
            <p:ph type="title"/>
          </p:nvPr>
        </p:nvSpPr>
        <p:spPr/>
        <p:txBody>
          <a:bodyPr/>
          <a:lstStyle/>
          <a:p>
            <a:pPr lvl="0"/>
            <a:r>
              <a:rPr lang="fr-FR"/>
              <a:t>Les liens dans Calames </a:t>
            </a:r>
          </a:p>
        </p:txBody>
      </p:sp>
      <p:sp>
        <p:nvSpPr>
          <p:cNvPr id="2" name="Espace réservé du numéro de diapositive 2">
            <a:extLst>
              <a:ext uri="{FF2B5EF4-FFF2-40B4-BE49-F238E27FC236}">
                <a16:creationId xmlns:a16="http://schemas.microsoft.com/office/drawing/2014/main" id="{6C1B1104-7CA3-C43A-76ED-E8457772502E}"/>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79</a:t>
            </a:fld>
            <a:endParaRPr lang="fr-F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Forme libre 4"/>
          <p:cNvSpPr>
            <a:spLocks noGrp="1" noChangeShapeType="1"/>
          </p:cNvSpPr>
          <p:nvPr/>
        </p:nvSpPr>
        <p:spPr bwMode="auto">
          <a:xfrm>
            <a:off x="2917861" y="851028"/>
            <a:ext cx="6082301" cy="1454135"/>
          </a:xfrm>
          <a:custGeom>
            <a:avLst/>
            <a:gdLst>
              <a:gd name="connsiteX0" fmla="*/ 327840 w 1966999"/>
              <a:gd name="connsiteY0" fmla="*/ 0 h 5023278"/>
              <a:gd name="connsiteX1" fmla="*/ 1639159 w 1966999"/>
              <a:gd name="connsiteY1" fmla="*/ 0 h 5023278"/>
              <a:gd name="connsiteX2" fmla="*/ 1966999 w 1966999"/>
              <a:gd name="connsiteY2" fmla="*/ 327840 h 5023278"/>
              <a:gd name="connsiteX3" fmla="*/ 1966999 w 1966999"/>
              <a:gd name="connsiteY3" fmla="*/ 5023278 h 5023278"/>
              <a:gd name="connsiteX4" fmla="*/ 1966999 w 1966999"/>
              <a:gd name="connsiteY4" fmla="*/ 5023278 h 5023278"/>
              <a:gd name="connsiteX5" fmla="*/ 0 w 1966999"/>
              <a:gd name="connsiteY5" fmla="*/ 5023278 h 5023278"/>
              <a:gd name="connsiteX6" fmla="*/ 0 w 1966999"/>
              <a:gd name="connsiteY6" fmla="*/ 5023278 h 5023278"/>
              <a:gd name="connsiteX7" fmla="*/ 0 w 1966999"/>
              <a:gd name="connsiteY7" fmla="*/ 327840 h 5023278"/>
              <a:gd name="connsiteX8" fmla="*/ 327840 w 1966999"/>
              <a:gd name="connsiteY8" fmla="*/ 0 h 50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6999" h="5023278" extrusionOk="0">
                <a:moveTo>
                  <a:pt x="1966999" y="837231"/>
                </a:moveTo>
                <a:lnTo>
                  <a:pt x="1966999" y="4186047"/>
                </a:lnTo>
                <a:cubicBezTo>
                  <a:pt x="1966999" y="4648436"/>
                  <a:pt x="1909524" y="5023277"/>
                  <a:pt x="1838624" y="5023277"/>
                </a:cubicBezTo>
                <a:lnTo>
                  <a:pt x="0" y="5023277"/>
                </a:lnTo>
                <a:lnTo>
                  <a:pt x="0" y="5023277"/>
                </a:lnTo>
                <a:lnTo>
                  <a:pt x="0" y="1"/>
                </a:lnTo>
                <a:lnTo>
                  <a:pt x="0" y="1"/>
                </a:lnTo>
                <a:lnTo>
                  <a:pt x="1838624" y="1"/>
                </a:lnTo>
                <a:cubicBezTo>
                  <a:pt x="1909524" y="1"/>
                  <a:pt x="1966999" y="374842"/>
                  <a:pt x="1966999" y="837231"/>
                </a:cubicBezTo>
                <a:close/>
              </a:path>
            </a:pathLst>
          </a:custGeom>
          <a:solidFill>
            <a:srgbClr val="DEE7D1">
              <a:alpha val="89803"/>
            </a:srgbClr>
          </a:solidFill>
          <a:ln w="25400">
            <a:solidFill>
              <a:srgbClr val="DEE7D1">
                <a:alpha val="89803"/>
              </a:srgbClr>
            </a:solidFill>
            <a:round/>
            <a:headEnd/>
            <a:tailEnd/>
          </a:ln>
          <a:effectLst>
            <a:outerShdw blurRad="50800" dist="38100" dir="13500000" algn="br" rotWithShape="0">
              <a:prstClr val="black">
                <a:alpha val="40000"/>
              </a:prstClr>
            </a:outerShdw>
          </a:effectLst>
        </p:spPr>
        <p:txBody>
          <a:bodyPr lIns="247651" tIns="219846" rIns="343671" bIns="219847" anchor="ctr" anchorCtr="0"/>
          <a:lstStyle>
            <a:lvl1pPr marL="0" indent="0" algn="l" defTabSz="622300">
              <a:lnSpc>
                <a:spcPct val="100000"/>
              </a:lnSpc>
              <a:buNone/>
              <a:defRPr lang="fr-FR" sz="1400">
                <a:solidFill>
                  <a:srgbClr val="000000"/>
                </a:solidFill>
                <a:latin typeface="Arial"/>
                <a:ea typeface="Arial"/>
              </a:defRPr>
            </a:lvl1pPr>
            <a:lvl2pPr marL="457200" indent="0" algn="l" defTabSz="622300">
              <a:lnSpc>
                <a:spcPct val="100000"/>
              </a:lnSpc>
              <a:buNone/>
              <a:defRPr lang="fr-FR" sz="1400">
                <a:solidFill>
                  <a:srgbClr val="000000"/>
                </a:solidFill>
                <a:latin typeface="Arial"/>
                <a:ea typeface="Arial"/>
              </a:defRPr>
            </a:lvl2pPr>
            <a:lvl3pPr marL="914400" indent="0" algn="l" defTabSz="622300">
              <a:lnSpc>
                <a:spcPct val="100000"/>
              </a:lnSpc>
              <a:buNone/>
              <a:defRPr lang="fr-FR" sz="1400">
                <a:solidFill>
                  <a:srgbClr val="000000"/>
                </a:solidFill>
                <a:latin typeface="Arial"/>
                <a:ea typeface="Arial"/>
              </a:defRPr>
            </a:lvl3pPr>
            <a:lvl4pPr marL="1371600" indent="0" algn="l" defTabSz="622300">
              <a:lnSpc>
                <a:spcPct val="100000"/>
              </a:lnSpc>
              <a:buNone/>
              <a:defRPr lang="fr-FR" sz="1400">
                <a:solidFill>
                  <a:srgbClr val="000000"/>
                </a:solidFill>
                <a:latin typeface="Arial"/>
                <a:ea typeface="Arial"/>
              </a:defRPr>
            </a:lvl4pPr>
            <a:lvl5pPr marL="1828800" indent="0" algn="l" defTabSz="622300">
              <a:lnSpc>
                <a:spcPct val="100000"/>
              </a:lnSpc>
              <a:buNone/>
              <a:defRPr lang="fr-FR" sz="1400">
                <a:solidFill>
                  <a:srgbClr val="000000"/>
                </a:solidFill>
                <a:latin typeface="Arial"/>
                <a:ea typeface="Arial"/>
              </a:defRPr>
            </a:lvl5pPr>
            <a:lvl6pPr defTabSz="622300">
              <a:defRPr lang="fr-FR" sz="1800"/>
            </a:lvl6pPr>
            <a:lvl7pPr defTabSz="622300">
              <a:defRPr lang="fr-FR" sz="1800"/>
            </a:lvl7pPr>
            <a:lvl8pPr defTabSz="622300">
              <a:defRPr lang="fr-FR" sz="1800"/>
            </a:lvl8pPr>
            <a:lvl9pPr defTabSz="622300">
              <a:defRPr lang="fr-FR" sz="1800"/>
            </a:lvl9pPr>
          </a:lstStyle>
          <a:p>
            <a:pPr marL="0" lvl="1">
              <a:lnSpc>
                <a:spcPct val="90000"/>
              </a:lnSpc>
              <a:defRPr/>
            </a:pPr>
            <a:r>
              <a:rPr lang="fr-FR" sz="1800" i="1">
                <a:solidFill>
                  <a:schemeClr val="dk1"/>
                </a:solidFill>
                <a:latin typeface="Arial Narrow" panose="020B0606020202030204" pitchFamily="34" charset="0"/>
              </a:rPr>
              <a:t>Tout outil énumérant ou décrivant un ensemble de documents d’archives (formes et contenus) de manière à les faire connaître au public… </a:t>
            </a:r>
            <a:endParaRPr lang="fr-FR" sz="1800">
              <a:latin typeface="Arial Narrow" panose="020B0606020202030204" pitchFamily="34" charset="0"/>
            </a:endParaRPr>
          </a:p>
          <a:p>
            <a:pPr marL="0" lvl="1">
              <a:lnSpc>
                <a:spcPct val="90000"/>
              </a:lnSpc>
              <a:defRPr/>
            </a:pPr>
            <a:r>
              <a:rPr lang="fr-FR" sz="1800">
                <a:solidFill>
                  <a:schemeClr val="dk1"/>
                </a:solidFill>
                <a:latin typeface="Arial Narrow" panose="020B0606020202030204" pitchFamily="34" charset="0"/>
              </a:rPr>
              <a:t>Un instrument de recherche peut être synthétique ou </a:t>
            </a:r>
            <a:r>
              <a:rPr lang="fr-FR" sz="1800" b="1">
                <a:solidFill>
                  <a:schemeClr val="dk1"/>
                </a:solidFill>
                <a:latin typeface="Arial Narrow" panose="020B0606020202030204" pitchFamily="34" charset="0"/>
              </a:rPr>
              <a:t>analytique</a:t>
            </a:r>
            <a:r>
              <a:rPr lang="fr-FR" sz="1800">
                <a:solidFill>
                  <a:schemeClr val="dk1"/>
                </a:solidFill>
                <a:latin typeface="Arial Narrow" panose="020B0606020202030204" pitchFamily="34" charset="0"/>
              </a:rPr>
              <a:t> ; en bibliothèque, on parle plus communément de « catalogue » et on privilégie l’analytique</a:t>
            </a:r>
            <a:r>
              <a:rPr lang="fr-FR" sz="1800">
                <a:solidFill>
                  <a:srgbClr val="77933C"/>
                </a:solidFill>
                <a:latin typeface="Arial Narrow" panose="020B0606020202030204" pitchFamily="34" charset="0"/>
              </a:rPr>
              <a:t>.</a:t>
            </a:r>
            <a:endParaRPr lang="fr-FR" sz="1800">
              <a:latin typeface="Arial Narrow" panose="020B0606020202030204" pitchFamily="34" charset="0"/>
            </a:endParaRPr>
          </a:p>
        </p:txBody>
      </p:sp>
      <p:sp>
        <p:nvSpPr>
          <p:cNvPr id="5" name="Forme libre 6"/>
          <p:cNvSpPr>
            <a:spLocks noGrp="1" noChangeShapeType="1"/>
          </p:cNvSpPr>
          <p:nvPr/>
        </p:nvSpPr>
        <p:spPr bwMode="auto">
          <a:xfrm>
            <a:off x="2917861" y="4221590"/>
            <a:ext cx="6055360" cy="1284570"/>
          </a:xfrm>
          <a:custGeom>
            <a:avLst/>
            <a:gdLst>
              <a:gd name="connsiteX0" fmla="*/ 327840 w 1966999"/>
              <a:gd name="connsiteY0" fmla="*/ 0 h 5023278"/>
              <a:gd name="connsiteX1" fmla="*/ 1639159 w 1966999"/>
              <a:gd name="connsiteY1" fmla="*/ 0 h 5023278"/>
              <a:gd name="connsiteX2" fmla="*/ 1966999 w 1966999"/>
              <a:gd name="connsiteY2" fmla="*/ 327840 h 5023278"/>
              <a:gd name="connsiteX3" fmla="*/ 1966999 w 1966999"/>
              <a:gd name="connsiteY3" fmla="*/ 5023278 h 5023278"/>
              <a:gd name="connsiteX4" fmla="*/ 1966999 w 1966999"/>
              <a:gd name="connsiteY4" fmla="*/ 5023278 h 5023278"/>
              <a:gd name="connsiteX5" fmla="*/ 0 w 1966999"/>
              <a:gd name="connsiteY5" fmla="*/ 5023278 h 5023278"/>
              <a:gd name="connsiteX6" fmla="*/ 0 w 1966999"/>
              <a:gd name="connsiteY6" fmla="*/ 5023278 h 5023278"/>
              <a:gd name="connsiteX7" fmla="*/ 0 w 1966999"/>
              <a:gd name="connsiteY7" fmla="*/ 327840 h 5023278"/>
              <a:gd name="connsiteX8" fmla="*/ 327840 w 1966999"/>
              <a:gd name="connsiteY8" fmla="*/ 0 h 50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6999" h="5023278" extrusionOk="0">
                <a:moveTo>
                  <a:pt x="1966999" y="837231"/>
                </a:moveTo>
                <a:lnTo>
                  <a:pt x="1966999" y="4186047"/>
                </a:lnTo>
                <a:cubicBezTo>
                  <a:pt x="1966999" y="4648436"/>
                  <a:pt x="1909524" y="5023277"/>
                  <a:pt x="1838624" y="5023277"/>
                </a:cubicBezTo>
                <a:lnTo>
                  <a:pt x="0" y="5023277"/>
                </a:lnTo>
                <a:lnTo>
                  <a:pt x="0" y="5023277"/>
                </a:lnTo>
                <a:lnTo>
                  <a:pt x="0" y="1"/>
                </a:lnTo>
                <a:lnTo>
                  <a:pt x="0" y="1"/>
                </a:lnTo>
                <a:lnTo>
                  <a:pt x="1838624" y="1"/>
                </a:lnTo>
                <a:cubicBezTo>
                  <a:pt x="1909524" y="1"/>
                  <a:pt x="1966999" y="374842"/>
                  <a:pt x="1966999" y="837231"/>
                </a:cubicBezTo>
                <a:close/>
              </a:path>
            </a:pathLst>
          </a:custGeom>
          <a:solidFill>
            <a:srgbClr val="DEE7D1">
              <a:alpha val="89803"/>
            </a:srgbClr>
          </a:solidFill>
          <a:ln w="25400">
            <a:solidFill>
              <a:srgbClr val="DEE7D1">
                <a:alpha val="89803"/>
              </a:srgbClr>
            </a:solidFill>
            <a:round/>
            <a:headEnd/>
            <a:tailEnd/>
          </a:ln>
          <a:effectLst>
            <a:outerShdw blurRad="50800" dist="38100" dir="13500000" algn="br" rotWithShape="0">
              <a:prstClr val="black">
                <a:alpha val="40000"/>
              </a:prstClr>
            </a:outerShdw>
          </a:effectLst>
        </p:spPr>
        <p:txBody>
          <a:bodyPr lIns="247651" tIns="219847" rIns="343671" bIns="219846" anchor="ctr" anchorCtr="0"/>
          <a:lstStyle>
            <a:lvl1pPr marL="0" indent="0" algn="l" defTabSz="622300">
              <a:lnSpc>
                <a:spcPct val="100000"/>
              </a:lnSpc>
              <a:buNone/>
              <a:defRPr lang="fr-FR" sz="1400">
                <a:solidFill>
                  <a:srgbClr val="000000"/>
                </a:solidFill>
                <a:latin typeface="Arial"/>
                <a:ea typeface="Arial"/>
              </a:defRPr>
            </a:lvl1pPr>
            <a:lvl2pPr marL="457200" indent="0" algn="l" defTabSz="622300">
              <a:lnSpc>
                <a:spcPct val="100000"/>
              </a:lnSpc>
              <a:buNone/>
              <a:defRPr lang="fr-FR" sz="1400">
                <a:solidFill>
                  <a:srgbClr val="000000"/>
                </a:solidFill>
                <a:latin typeface="Arial"/>
                <a:ea typeface="Arial"/>
              </a:defRPr>
            </a:lvl2pPr>
            <a:lvl3pPr marL="914400" indent="0" algn="l" defTabSz="622300">
              <a:lnSpc>
                <a:spcPct val="100000"/>
              </a:lnSpc>
              <a:buNone/>
              <a:defRPr lang="fr-FR" sz="1400">
                <a:solidFill>
                  <a:srgbClr val="000000"/>
                </a:solidFill>
                <a:latin typeface="Arial"/>
                <a:ea typeface="Arial"/>
              </a:defRPr>
            </a:lvl3pPr>
            <a:lvl4pPr marL="1371600" indent="0" algn="l" defTabSz="622300">
              <a:lnSpc>
                <a:spcPct val="100000"/>
              </a:lnSpc>
              <a:buNone/>
              <a:defRPr lang="fr-FR" sz="1400">
                <a:solidFill>
                  <a:srgbClr val="000000"/>
                </a:solidFill>
                <a:latin typeface="Arial"/>
                <a:ea typeface="Arial"/>
              </a:defRPr>
            </a:lvl4pPr>
            <a:lvl5pPr marL="1828800" indent="0" algn="l" defTabSz="622300">
              <a:lnSpc>
                <a:spcPct val="100000"/>
              </a:lnSpc>
              <a:buNone/>
              <a:defRPr lang="fr-FR" sz="1400">
                <a:solidFill>
                  <a:srgbClr val="000000"/>
                </a:solidFill>
                <a:latin typeface="Arial"/>
                <a:ea typeface="Arial"/>
              </a:defRPr>
            </a:lvl5pPr>
            <a:lvl6pPr defTabSz="622300">
              <a:defRPr lang="fr-FR" sz="1800"/>
            </a:lvl6pPr>
            <a:lvl7pPr defTabSz="622300">
              <a:defRPr lang="fr-FR" sz="1800"/>
            </a:lvl7pPr>
            <a:lvl8pPr defTabSz="622300">
              <a:defRPr lang="fr-FR" sz="1800"/>
            </a:lvl8pPr>
            <a:lvl9pPr defTabSz="622300">
              <a:defRPr lang="fr-FR" sz="1800"/>
            </a:lvl9pPr>
          </a:lstStyle>
          <a:p>
            <a:pPr marL="0" lvl="1">
              <a:lnSpc>
                <a:spcPct val="90000"/>
              </a:lnSpc>
              <a:defRPr/>
            </a:pPr>
            <a:r>
              <a:rPr lang="fr-FR" sz="1800">
                <a:solidFill>
                  <a:schemeClr val="dk1"/>
                </a:solidFill>
                <a:latin typeface="Arial Narrow" panose="020B0606020202030204" pitchFamily="34" charset="0"/>
              </a:rPr>
              <a:t>Document, partie de document, ou ensemble de documents traités comme une entité et formant la base d'une description.</a:t>
            </a:r>
            <a:endParaRPr lang="fr-FR" sz="1800">
              <a:latin typeface="Arial Narrow" panose="020B0606020202030204" pitchFamily="34" charset="0"/>
            </a:endParaRPr>
          </a:p>
          <a:p>
            <a:pPr marL="0" lvl="1">
              <a:lnSpc>
                <a:spcPct val="90000"/>
              </a:lnSpc>
              <a:defRPr/>
            </a:pPr>
            <a:r>
              <a:rPr lang="fr-FR" sz="1800">
                <a:solidFill>
                  <a:schemeClr val="dk1"/>
                </a:solidFill>
                <a:latin typeface="Arial Narrow" panose="020B0606020202030204" pitchFamily="34" charset="0"/>
              </a:rPr>
              <a:t>Une unité de description ne peut se décrire qu’en fonction de son contexte, c’est-à-dire de sa place dans la structure générale du fonds</a:t>
            </a:r>
            <a:r>
              <a:rPr lang="fr-FR" sz="1600">
                <a:solidFill>
                  <a:schemeClr val="dk1"/>
                </a:solidFill>
                <a:latin typeface="Arial Narrow" panose="020B0606020202030204" pitchFamily="34" charset="0"/>
              </a:rPr>
              <a:t>.</a:t>
            </a:r>
            <a:endParaRPr lang="fr-FR" sz="1600">
              <a:latin typeface="Arial Narrow" panose="020B0606020202030204" pitchFamily="34" charset="0"/>
            </a:endParaRPr>
          </a:p>
        </p:txBody>
      </p:sp>
      <p:sp>
        <p:nvSpPr>
          <p:cNvPr id="9" name="Forme libre 5"/>
          <p:cNvSpPr>
            <a:spLocks noGrp="1" noChangeShapeType="1"/>
          </p:cNvSpPr>
          <p:nvPr/>
        </p:nvSpPr>
        <p:spPr bwMode="auto">
          <a:xfrm>
            <a:off x="242886" y="712549"/>
            <a:ext cx="2601914" cy="1561497"/>
          </a:xfrm>
          <a:custGeom>
            <a:avLst/>
            <a:gdLst>
              <a:gd name="connsiteX0" fmla="*/ 0 w 2825593"/>
              <a:gd name="connsiteY0" fmla="*/ 409800 h 2458749"/>
              <a:gd name="connsiteX1" fmla="*/ 409800 w 2825593"/>
              <a:gd name="connsiteY1" fmla="*/ 0 h 2458749"/>
              <a:gd name="connsiteX2" fmla="*/ 2415793 w 2825593"/>
              <a:gd name="connsiteY2" fmla="*/ 0 h 2458749"/>
              <a:gd name="connsiteX3" fmla="*/ 2825593 w 2825593"/>
              <a:gd name="connsiteY3" fmla="*/ 409800 h 2458749"/>
              <a:gd name="connsiteX4" fmla="*/ 2825593 w 2825593"/>
              <a:gd name="connsiteY4" fmla="*/ 2048949 h 2458749"/>
              <a:gd name="connsiteX5" fmla="*/ 2415793 w 2825593"/>
              <a:gd name="connsiteY5" fmla="*/ 2458749 h 2458749"/>
              <a:gd name="connsiteX6" fmla="*/ 409800 w 2825593"/>
              <a:gd name="connsiteY6" fmla="*/ 2458749 h 2458749"/>
              <a:gd name="connsiteX7" fmla="*/ 0 w 2825593"/>
              <a:gd name="connsiteY7" fmla="*/ 2048949 h 2458749"/>
              <a:gd name="connsiteX8" fmla="*/ 0 w 2825593"/>
              <a:gd name="connsiteY8" fmla="*/ 409800 h 245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5593" h="2458749" extrusionOk="0">
                <a:moveTo>
                  <a:pt x="0" y="409800"/>
                </a:moveTo>
                <a:cubicBezTo>
                  <a:pt x="0" y="183474"/>
                  <a:pt x="183474" y="0"/>
                  <a:pt x="409800" y="0"/>
                </a:cubicBezTo>
                <a:lnTo>
                  <a:pt x="2415793" y="0"/>
                </a:lnTo>
                <a:cubicBezTo>
                  <a:pt x="2642119" y="0"/>
                  <a:pt x="2825593" y="183474"/>
                  <a:pt x="2825593" y="409800"/>
                </a:cubicBezTo>
                <a:lnTo>
                  <a:pt x="2825593" y="2048949"/>
                </a:lnTo>
                <a:cubicBezTo>
                  <a:pt x="2825593" y="2275275"/>
                  <a:pt x="2642119" y="2458749"/>
                  <a:pt x="2415793" y="2458749"/>
                </a:cubicBezTo>
                <a:lnTo>
                  <a:pt x="409800" y="2458749"/>
                </a:lnTo>
                <a:cubicBezTo>
                  <a:pt x="183474" y="2458749"/>
                  <a:pt x="0" y="2275275"/>
                  <a:pt x="0" y="2048949"/>
                </a:cubicBezTo>
                <a:lnTo>
                  <a:pt x="0" y="409800"/>
                </a:lnTo>
                <a:close/>
              </a:path>
            </a:pathLst>
          </a:custGeom>
          <a:solidFill>
            <a:schemeClr val="accent6">
              <a:lumMod val="50000"/>
            </a:schemeClr>
          </a:solidFill>
          <a:ln w="25400">
            <a:solidFill>
              <a:srgbClr val="FFFFFF"/>
            </a:solidFill>
            <a:round/>
            <a:headEnd/>
            <a:tailEnd/>
          </a:ln>
          <a:effectLst>
            <a:outerShdw blurRad="50800" dist="38100" dir="13500000" algn="br" rotWithShape="0">
              <a:prstClr val="black">
                <a:alpha val="40000"/>
              </a:prstClr>
            </a:outerShdw>
          </a:effectLst>
        </p:spPr>
        <p:txBody>
          <a:bodyPr lIns="196225" tIns="158126" rIns="196225" bIns="158126" anchor="ctr" anchorCtr="0"/>
          <a:lstStyle>
            <a:lvl1pPr marL="0" indent="0" algn="l" defTabSz="889000">
              <a:lnSpc>
                <a:spcPct val="100000"/>
              </a:lnSpc>
              <a:buNone/>
              <a:defRPr lang="fr-FR" sz="1400">
                <a:solidFill>
                  <a:srgbClr val="000000"/>
                </a:solidFill>
                <a:latin typeface="Arial"/>
                <a:ea typeface="Arial"/>
              </a:defRPr>
            </a:lvl1pPr>
            <a:lvl2pPr marL="457200" indent="0" algn="l" defTabSz="889000">
              <a:lnSpc>
                <a:spcPct val="100000"/>
              </a:lnSpc>
              <a:buNone/>
              <a:defRPr lang="fr-FR" sz="1400">
                <a:solidFill>
                  <a:srgbClr val="000000"/>
                </a:solidFill>
                <a:latin typeface="Arial"/>
                <a:ea typeface="Arial"/>
              </a:defRPr>
            </a:lvl2pPr>
            <a:lvl3pPr marL="914400" indent="0" algn="l" defTabSz="889000">
              <a:lnSpc>
                <a:spcPct val="100000"/>
              </a:lnSpc>
              <a:buNone/>
              <a:defRPr lang="fr-FR" sz="1400">
                <a:solidFill>
                  <a:srgbClr val="000000"/>
                </a:solidFill>
                <a:latin typeface="Arial"/>
                <a:ea typeface="Arial"/>
              </a:defRPr>
            </a:lvl3pPr>
            <a:lvl4pPr marL="1371600" indent="0" algn="l" defTabSz="889000">
              <a:lnSpc>
                <a:spcPct val="100000"/>
              </a:lnSpc>
              <a:buNone/>
              <a:defRPr lang="fr-FR" sz="1400">
                <a:solidFill>
                  <a:srgbClr val="000000"/>
                </a:solidFill>
                <a:latin typeface="Arial"/>
                <a:ea typeface="Arial"/>
              </a:defRPr>
            </a:lvl4pPr>
            <a:lvl5pPr marL="1828800" indent="0" algn="l" defTabSz="889000">
              <a:lnSpc>
                <a:spcPct val="100000"/>
              </a:lnSpc>
              <a:buNone/>
              <a:defRPr lang="fr-FR" sz="1400">
                <a:solidFill>
                  <a:srgbClr val="000000"/>
                </a:solidFill>
                <a:latin typeface="Arial"/>
                <a:ea typeface="Arial"/>
              </a:defRPr>
            </a:lvl5pPr>
            <a:lvl6pPr defTabSz="889000">
              <a:defRPr lang="fr-FR" sz="1800"/>
            </a:lvl6pPr>
            <a:lvl7pPr defTabSz="889000">
              <a:defRPr lang="fr-FR" sz="1800"/>
            </a:lvl7pPr>
            <a:lvl8pPr defTabSz="889000">
              <a:defRPr lang="fr-FR" sz="1800"/>
            </a:lvl8pPr>
            <a:lvl9pPr defTabSz="889000">
              <a:defRPr lang="fr-FR" sz="1800"/>
            </a:lvl9pPr>
          </a:lstStyle>
          <a:p>
            <a:pPr lvl="0" algn="ctr" defTabSz="889000">
              <a:lnSpc>
                <a:spcPct val="90000"/>
              </a:lnSpc>
              <a:spcAft>
                <a:spcPts val="0"/>
              </a:spcAft>
              <a:defRPr/>
            </a:pPr>
            <a:r>
              <a:rPr lang="fr-FR" sz="2600">
                <a:solidFill>
                  <a:srgbClr val="FFFFFF"/>
                </a:solidFill>
                <a:latin typeface="Arial Narrow" panose="020B0606020202030204" pitchFamily="34" charset="0"/>
                <a:ea typeface="Verdana"/>
              </a:rPr>
              <a:t>Instrument de recherche (IR)</a:t>
            </a:r>
            <a:endParaRPr>
              <a:latin typeface="Arial Narrow" panose="020B0606020202030204" pitchFamily="34" charset="0"/>
              <a:ea typeface="Verdana"/>
            </a:endParaRPr>
          </a:p>
        </p:txBody>
      </p:sp>
      <p:sp>
        <p:nvSpPr>
          <p:cNvPr id="10" name="Forme libre 7"/>
          <p:cNvSpPr>
            <a:spLocks noGrp="1" noChangeShapeType="1"/>
          </p:cNvSpPr>
          <p:nvPr/>
        </p:nvSpPr>
        <p:spPr bwMode="auto">
          <a:xfrm>
            <a:off x="242886" y="4160766"/>
            <a:ext cx="2601914" cy="1329530"/>
          </a:xfrm>
          <a:custGeom>
            <a:avLst/>
            <a:gdLst>
              <a:gd name="connsiteX0" fmla="*/ 0 w 2825593"/>
              <a:gd name="connsiteY0" fmla="*/ 409800 h 2458749"/>
              <a:gd name="connsiteX1" fmla="*/ 409800 w 2825593"/>
              <a:gd name="connsiteY1" fmla="*/ 0 h 2458749"/>
              <a:gd name="connsiteX2" fmla="*/ 2415793 w 2825593"/>
              <a:gd name="connsiteY2" fmla="*/ 0 h 2458749"/>
              <a:gd name="connsiteX3" fmla="*/ 2825593 w 2825593"/>
              <a:gd name="connsiteY3" fmla="*/ 409800 h 2458749"/>
              <a:gd name="connsiteX4" fmla="*/ 2825593 w 2825593"/>
              <a:gd name="connsiteY4" fmla="*/ 2048949 h 2458749"/>
              <a:gd name="connsiteX5" fmla="*/ 2415793 w 2825593"/>
              <a:gd name="connsiteY5" fmla="*/ 2458749 h 2458749"/>
              <a:gd name="connsiteX6" fmla="*/ 409800 w 2825593"/>
              <a:gd name="connsiteY6" fmla="*/ 2458749 h 2458749"/>
              <a:gd name="connsiteX7" fmla="*/ 0 w 2825593"/>
              <a:gd name="connsiteY7" fmla="*/ 2048949 h 2458749"/>
              <a:gd name="connsiteX8" fmla="*/ 0 w 2825593"/>
              <a:gd name="connsiteY8" fmla="*/ 409800 h 245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5593" h="2458749" extrusionOk="0">
                <a:moveTo>
                  <a:pt x="0" y="409800"/>
                </a:moveTo>
                <a:cubicBezTo>
                  <a:pt x="0" y="183474"/>
                  <a:pt x="183474" y="0"/>
                  <a:pt x="409800" y="0"/>
                </a:cubicBezTo>
                <a:lnTo>
                  <a:pt x="2415793" y="0"/>
                </a:lnTo>
                <a:cubicBezTo>
                  <a:pt x="2642119" y="0"/>
                  <a:pt x="2825593" y="183474"/>
                  <a:pt x="2825593" y="409800"/>
                </a:cubicBezTo>
                <a:lnTo>
                  <a:pt x="2825593" y="2048949"/>
                </a:lnTo>
                <a:cubicBezTo>
                  <a:pt x="2825593" y="2275275"/>
                  <a:pt x="2642119" y="2458749"/>
                  <a:pt x="2415793" y="2458749"/>
                </a:cubicBezTo>
                <a:lnTo>
                  <a:pt x="409800" y="2458749"/>
                </a:lnTo>
                <a:cubicBezTo>
                  <a:pt x="183474" y="2458749"/>
                  <a:pt x="0" y="2275275"/>
                  <a:pt x="0" y="2048949"/>
                </a:cubicBezTo>
                <a:lnTo>
                  <a:pt x="0" y="409800"/>
                </a:lnTo>
                <a:close/>
              </a:path>
            </a:pathLst>
          </a:custGeom>
          <a:solidFill>
            <a:schemeClr val="accent6">
              <a:lumMod val="50000"/>
            </a:schemeClr>
          </a:solidFill>
          <a:ln w="25400">
            <a:solidFill>
              <a:srgbClr val="FFFFFF"/>
            </a:solidFill>
            <a:round/>
            <a:headEnd/>
            <a:tailEnd/>
          </a:ln>
          <a:effectLst>
            <a:outerShdw blurRad="50800" dist="38100" dir="13500000" algn="br" rotWithShape="0">
              <a:prstClr val="black">
                <a:alpha val="40000"/>
              </a:prstClr>
            </a:outerShdw>
          </a:effectLst>
        </p:spPr>
        <p:txBody>
          <a:bodyPr lIns="196225" tIns="158126" rIns="196225" bIns="158126" anchor="ctr" anchorCtr="0"/>
          <a:lstStyle>
            <a:lvl1pPr marL="0" indent="0" algn="l" defTabSz="889000">
              <a:lnSpc>
                <a:spcPct val="100000"/>
              </a:lnSpc>
              <a:buNone/>
              <a:defRPr lang="fr-FR" sz="1400">
                <a:solidFill>
                  <a:srgbClr val="000000"/>
                </a:solidFill>
                <a:latin typeface="Arial"/>
                <a:ea typeface="Arial"/>
              </a:defRPr>
            </a:lvl1pPr>
            <a:lvl2pPr marL="457200" indent="0" algn="l" defTabSz="889000">
              <a:lnSpc>
                <a:spcPct val="100000"/>
              </a:lnSpc>
              <a:buNone/>
              <a:defRPr lang="fr-FR" sz="1400">
                <a:solidFill>
                  <a:srgbClr val="000000"/>
                </a:solidFill>
                <a:latin typeface="Arial"/>
                <a:ea typeface="Arial"/>
              </a:defRPr>
            </a:lvl2pPr>
            <a:lvl3pPr marL="914400" indent="0" algn="l" defTabSz="889000">
              <a:lnSpc>
                <a:spcPct val="100000"/>
              </a:lnSpc>
              <a:buNone/>
              <a:defRPr lang="fr-FR" sz="1400">
                <a:solidFill>
                  <a:srgbClr val="000000"/>
                </a:solidFill>
                <a:latin typeface="Arial"/>
                <a:ea typeface="Arial"/>
              </a:defRPr>
            </a:lvl3pPr>
            <a:lvl4pPr marL="1371600" indent="0" algn="l" defTabSz="889000">
              <a:lnSpc>
                <a:spcPct val="100000"/>
              </a:lnSpc>
              <a:buNone/>
              <a:defRPr lang="fr-FR" sz="1400">
                <a:solidFill>
                  <a:srgbClr val="000000"/>
                </a:solidFill>
                <a:latin typeface="Arial"/>
                <a:ea typeface="Arial"/>
              </a:defRPr>
            </a:lvl4pPr>
            <a:lvl5pPr marL="1828800" indent="0" algn="l" defTabSz="889000">
              <a:lnSpc>
                <a:spcPct val="100000"/>
              </a:lnSpc>
              <a:buNone/>
              <a:defRPr lang="fr-FR" sz="1400">
                <a:solidFill>
                  <a:srgbClr val="000000"/>
                </a:solidFill>
                <a:latin typeface="Arial"/>
                <a:ea typeface="Arial"/>
              </a:defRPr>
            </a:lvl5pPr>
            <a:lvl6pPr defTabSz="889000">
              <a:defRPr lang="fr-FR" sz="1800"/>
            </a:lvl6pPr>
            <a:lvl7pPr defTabSz="889000">
              <a:defRPr lang="fr-FR" sz="1800"/>
            </a:lvl7pPr>
            <a:lvl8pPr defTabSz="889000">
              <a:defRPr lang="fr-FR" sz="1800"/>
            </a:lvl8pPr>
            <a:lvl9pPr defTabSz="889000">
              <a:defRPr lang="fr-FR" sz="1800"/>
            </a:lvl9pPr>
          </a:lstStyle>
          <a:p>
            <a:pPr lvl="0" algn="ctr" defTabSz="889000">
              <a:lnSpc>
                <a:spcPct val="90000"/>
              </a:lnSpc>
              <a:spcAft>
                <a:spcPts val="0"/>
              </a:spcAft>
              <a:defRPr/>
            </a:pPr>
            <a:r>
              <a:rPr lang="fr-FR" sz="2600">
                <a:solidFill>
                  <a:srgbClr val="FFFFFF"/>
                </a:solidFill>
                <a:latin typeface="Arial Narrow" panose="020B0606020202030204" pitchFamily="34" charset="0"/>
                <a:ea typeface="Verdana"/>
              </a:rPr>
              <a:t>Unité de description</a:t>
            </a:r>
            <a:endParaRPr>
              <a:latin typeface="Arial Narrow" panose="020B0606020202030204" pitchFamily="34" charset="0"/>
              <a:ea typeface="Verdana"/>
            </a:endParaRPr>
          </a:p>
        </p:txBody>
      </p:sp>
      <p:sp>
        <p:nvSpPr>
          <p:cNvPr id="11" name="Titre 1">
            <a:extLst>
              <a:ext uri="{FF2B5EF4-FFF2-40B4-BE49-F238E27FC236}">
                <a16:creationId xmlns:a16="http://schemas.microsoft.com/office/drawing/2014/main" id="{7F2A93FF-CC72-AC31-52F4-1416F589283D}"/>
              </a:ext>
            </a:extLst>
          </p:cNvPr>
          <p:cNvSpPr>
            <a:spLocks noGrp="1"/>
          </p:cNvSpPr>
          <p:nvPr>
            <p:ph type="title"/>
          </p:nvPr>
        </p:nvSpPr>
        <p:spPr>
          <a:xfrm>
            <a:off x="749300" y="147638"/>
            <a:ext cx="7251700" cy="527050"/>
          </a:xfrm>
        </p:spPr>
        <p:txBody>
          <a:bodyPr/>
          <a:lstStyle/>
          <a:p>
            <a:r>
              <a:rPr lang="fr-FR"/>
              <a:t>Archivistique – définitions (4)</a:t>
            </a:r>
          </a:p>
        </p:txBody>
      </p:sp>
      <p:sp>
        <p:nvSpPr>
          <p:cNvPr id="2" name="Espace réservé du numéro de diapositive 2">
            <a:extLst>
              <a:ext uri="{FF2B5EF4-FFF2-40B4-BE49-F238E27FC236}">
                <a16:creationId xmlns:a16="http://schemas.microsoft.com/office/drawing/2014/main" id="{A7BF1605-80AE-1DCC-4A74-43050E4EF1A2}"/>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8</a:t>
            </a:fld>
            <a:endParaRPr lang="fr-FR"/>
          </a:p>
        </p:txBody>
      </p:sp>
      <p:sp>
        <p:nvSpPr>
          <p:cNvPr id="3" name="Espace réservé du contenu 1">
            <a:extLst>
              <a:ext uri="{FF2B5EF4-FFF2-40B4-BE49-F238E27FC236}">
                <a16:creationId xmlns:a16="http://schemas.microsoft.com/office/drawing/2014/main" id="{91E2F1EA-1CCD-5E86-CAB7-8885A278C395}"/>
              </a:ext>
            </a:extLst>
          </p:cNvPr>
          <p:cNvSpPr txBox="1">
            <a:spLocks/>
          </p:cNvSpPr>
          <p:nvPr/>
        </p:nvSpPr>
        <p:spPr>
          <a:xfrm>
            <a:off x="323528" y="2382132"/>
            <a:ext cx="8576632" cy="1660060"/>
          </a:xfrm>
          <a:prstGeom prst="rect">
            <a:avLst/>
          </a:prstGeom>
        </p:spPr>
        <p:txBody>
          <a:bodyPr/>
          <a:lstStyle>
            <a:lvl1pPr marL="257175" indent="-257175" algn="l" defTabSz="342900" rtl="0" eaLnBrk="1" latinLnBrk="0" hangingPunct="1">
              <a:lnSpc>
                <a:spcPct val="100000"/>
              </a:lnSpc>
              <a:spcBef>
                <a:spcPct val="20000"/>
              </a:spcBef>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just"/>
            <a:r>
              <a:rPr lang="fr-FR"/>
              <a:t>Dans Calames  </a:t>
            </a:r>
          </a:p>
          <a:p>
            <a:pPr lvl="1" algn="just"/>
            <a:r>
              <a:rPr lang="fr-FR" sz="2200"/>
              <a:t>En règle générale un IR correspond à un « </a:t>
            </a:r>
            <a:r>
              <a:rPr lang="fr-FR" sz="2200" b="1"/>
              <a:t>fichier EAD </a:t>
            </a:r>
            <a:r>
              <a:rPr lang="fr-FR" sz="2200"/>
              <a:t>» : on insiste sur le contenant informatique</a:t>
            </a:r>
          </a:p>
          <a:p>
            <a:pPr lvl="1" algn="just"/>
            <a:r>
              <a:rPr lang="fr-FR" sz="2200"/>
              <a:t>dit aussi « </a:t>
            </a:r>
            <a:r>
              <a:rPr lang="fr-FR" sz="2200" b="1"/>
              <a:t>document EAD </a:t>
            </a:r>
            <a:r>
              <a:rPr lang="fr-FR" sz="2200"/>
              <a:t>» : on insiste sur son contenu</a:t>
            </a:r>
          </a:p>
          <a:p>
            <a:pPr algn="just"/>
            <a:endParaRPr lang="fr-FR"/>
          </a:p>
          <a:p>
            <a:pPr marL="342900" lvl="1" indent="0" algn="just">
              <a:buNone/>
            </a:pPr>
            <a:endParaRPr lang="fr-FR"/>
          </a:p>
        </p:txBody>
      </p:sp>
      <p:sp>
        <p:nvSpPr>
          <p:cNvPr id="6" name="Espace réservé du contenu 1">
            <a:extLst>
              <a:ext uri="{FF2B5EF4-FFF2-40B4-BE49-F238E27FC236}">
                <a16:creationId xmlns:a16="http://schemas.microsoft.com/office/drawing/2014/main" id="{7B8350AB-A169-8671-445B-A9E5BC55BA0E}"/>
              </a:ext>
            </a:extLst>
          </p:cNvPr>
          <p:cNvSpPr txBox="1">
            <a:spLocks/>
          </p:cNvSpPr>
          <p:nvPr/>
        </p:nvSpPr>
        <p:spPr bwMode="auto">
          <a:xfrm>
            <a:off x="19878" y="5530426"/>
            <a:ext cx="8953343" cy="1179936"/>
          </a:xfrm>
          <a:prstGeom prst="rect">
            <a:avLst/>
          </a:prstGeom>
        </p:spPr>
        <p:txBody>
          <a:bodyPr/>
          <a:lstStyle>
            <a:lvl1pPr marL="257175" indent="-257175" algn="l" defTabSz="342900" rtl="0" eaLnBrk="1" latinLnBrk="0" hangingPunct="1">
              <a:lnSpc>
                <a:spcPct val="100000"/>
              </a:lnSpc>
              <a:spcBef>
                <a:spcPct val="20000"/>
              </a:spcBef>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just"/>
            <a:r>
              <a:rPr lang="fr-FR"/>
              <a:t>Dans Calames (et en EAD)</a:t>
            </a:r>
          </a:p>
          <a:p>
            <a:pPr lvl="1" algn="just"/>
            <a:r>
              <a:rPr lang="fr-FR" sz="2100"/>
              <a:t>l’unité de description peut correspondre au </a:t>
            </a:r>
            <a:r>
              <a:rPr lang="fr-FR" sz="2100" b="1"/>
              <a:t>haut niveau </a:t>
            </a:r>
            <a:r>
              <a:rPr lang="fr-FR" sz="2100"/>
              <a:t>(</a:t>
            </a:r>
            <a:r>
              <a:rPr lang="fr-FR" sz="2100" b="1">
                <a:solidFill>
                  <a:srgbClr val="F79646"/>
                </a:solidFill>
              </a:rPr>
              <a:t>&lt;archdesc&gt;</a:t>
            </a:r>
            <a:r>
              <a:rPr lang="fr-FR" sz="2100"/>
              <a:t>) du document EAD ou à </a:t>
            </a:r>
            <a:r>
              <a:rPr lang="fr-FR" sz="2100" b="1"/>
              <a:t>n’importe quel niveau de la hiérarchie des composants </a:t>
            </a:r>
            <a:r>
              <a:rPr lang="fr-FR" sz="2100"/>
              <a:t>(</a:t>
            </a:r>
            <a:r>
              <a:rPr lang="fr-FR" sz="2100" b="1">
                <a:solidFill>
                  <a:srgbClr val="F79646"/>
                </a:solidFill>
              </a:rPr>
              <a:t>&lt;c&gt;</a:t>
            </a:r>
            <a:r>
              <a:rPr lang="fr-FR" sz="2100"/>
              <a: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608"/>
          <p:cNvSpPr>
            <a:spLocks noGrp="1"/>
          </p:cNvSpPr>
          <p:nvPr>
            <p:ph type="body" idx="1"/>
          </p:nvPr>
        </p:nvSpPr>
        <p:spPr>
          <a:xfrm>
            <a:off x="210005" y="634252"/>
            <a:ext cx="8914115" cy="6194684"/>
          </a:xfrm>
        </p:spPr>
        <p:txBody>
          <a:bodyPr>
            <a:normAutofit fontScale="92500"/>
          </a:bodyPr>
          <a:lstStyle/>
          <a:p>
            <a:pPr lvl="0">
              <a:lnSpc>
                <a:spcPct val="150000"/>
              </a:lnSpc>
            </a:pPr>
            <a:r>
              <a:rPr lang="fr-FR"/>
              <a:t>Les éléments EAD qui </a:t>
            </a:r>
            <a:r>
              <a:rPr lang="fr-FR">
                <a:solidFill>
                  <a:srgbClr val="C00000"/>
                </a:solidFill>
              </a:rPr>
              <a:t>peuvent</a:t>
            </a:r>
            <a:r>
              <a:rPr lang="fr-FR"/>
              <a:t> contenir un attribut </a:t>
            </a:r>
            <a:r>
              <a:rPr lang="fr-FR">
                <a:solidFill>
                  <a:srgbClr val="C00000"/>
                </a:solidFill>
              </a:rPr>
              <a:t>@href</a:t>
            </a:r>
          </a:p>
          <a:p>
            <a:pPr lvl="1">
              <a:lnSpc>
                <a:spcPct val="150000"/>
              </a:lnSpc>
              <a:spcBef>
                <a:spcPts val="0"/>
              </a:spcBef>
            </a:pPr>
            <a:r>
              <a:rPr lang="fr-FR" sz="2400" b="1" i="0">
                <a:solidFill>
                  <a:srgbClr val="F79646"/>
                </a:solidFill>
                <a:ea typeface="Verdana"/>
                <a:cs typeface="Verdana"/>
              </a:rPr>
              <a:t>&lt;</a:t>
            </a:r>
            <a:r>
              <a:rPr lang="fr-FR" sz="2400" b="1" i="0" err="1">
                <a:solidFill>
                  <a:srgbClr val="F79646"/>
                </a:solidFill>
                <a:ea typeface="Verdana"/>
                <a:cs typeface="Verdana"/>
              </a:rPr>
              <a:t>bibref</a:t>
            </a:r>
            <a:r>
              <a:rPr lang="fr-FR" sz="2400" b="1" i="0">
                <a:solidFill>
                  <a:srgbClr val="F79646"/>
                </a:solidFill>
                <a:ea typeface="Verdana"/>
                <a:cs typeface="Verdana"/>
              </a:rPr>
              <a:t>&gt; </a:t>
            </a:r>
            <a:r>
              <a:rPr lang="fr-FR" b="0" i="0">
                <a:solidFill>
                  <a:schemeClr val="dk1"/>
                </a:solidFill>
                <a:ea typeface="Verdana"/>
                <a:cs typeface="Verdana"/>
              </a:rPr>
              <a:t>: </a:t>
            </a:r>
            <a:r>
              <a:rPr lang="fr-FR" sz="2200" b="0" i="0">
                <a:solidFill>
                  <a:schemeClr val="dk1"/>
                </a:solidFill>
                <a:ea typeface="Verdana"/>
                <a:cs typeface="Verdana"/>
              </a:rPr>
              <a:t>liens bibliographiques </a:t>
            </a:r>
          </a:p>
          <a:p>
            <a:pPr lvl="1">
              <a:lnSpc>
                <a:spcPct val="150000"/>
              </a:lnSpc>
            </a:pPr>
            <a:endParaRPr lang="fr-FR">
              <a:solidFill>
                <a:schemeClr val="dk1"/>
              </a:solidFill>
              <a:ea typeface="Verdana"/>
              <a:cs typeface="Verdana"/>
            </a:endParaRPr>
          </a:p>
          <a:p>
            <a:pPr lvl="1">
              <a:lnSpc>
                <a:spcPct val="150000"/>
              </a:lnSpc>
            </a:pPr>
            <a:endParaRPr lang="fr-FR" b="0" i="0">
              <a:solidFill>
                <a:schemeClr val="dk1"/>
              </a:solidFill>
              <a:ea typeface="Verdana"/>
              <a:cs typeface="Verdana"/>
            </a:endParaRPr>
          </a:p>
          <a:p>
            <a:pPr lvl="1">
              <a:lnSpc>
                <a:spcPct val="150000"/>
              </a:lnSpc>
            </a:pPr>
            <a:endParaRPr lang="fr-FR" sz="1400" b="1" i="0">
              <a:solidFill>
                <a:srgbClr val="F79646"/>
              </a:solidFill>
              <a:ea typeface="Verdana"/>
              <a:cs typeface="Verdana"/>
            </a:endParaRPr>
          </a:p>
          <a:p>
            <a:pPr lvl="1">
              <a:lnSpc>
                <a:spcPct val="150000"/>
              </a:lnSpc>
              <a:spcBef>
                <a:spcPts val="2400"/>
              </a:spcBef>
            </a:pPr>
            <a:r>
              <a:rPr lang="fr-FR" sz="2400" b="1" i="0">
                <a:solidFill>
                  <a:srgbClr val="F79646"/>
                </a:solidFill>
                <a:ea typeface="Verdana"/>
                <a:cs typeface="Verdana"/>
              </a:rPr>
              <a:t>&lt;</a:t>
            </a:r>
            <a:r>
              <a:rPr lang="fr-FR" sz="2400" b="1" i="0" err="1">
                <a:solidFill>
                  <a:srgbClr val="F79646"/>
                </a:solidFill>
                <a:ea typeface="Verdana"/>
                <a:cs typeface="Verdana"/>
              </a:rPr>
              <a:t>archref</a:t>
            </a:r>
            <a:r>
              <a:rPr lang="fr-FR" sz="2400" b="1" i="0">
                <a:solidFill>
                  <a:srgbClr val="F79646"/>
                </a:solidFill>
                <a:ea typeface="Verdana"/>
                <a:cs typeface="Verdana"/>
              </a:rPr>
              <a:t>&gt; </a:t>
            </a:r>
            <a:r>
              <a:rPr lang="fr-FR" sz="2000" b="0" i="0">
                <a:solidFill>
                  <a:schemeClr val="dk1"/>
                </a:solidFill>
                <a:ea typeface="Verdana"/>
                <a:cs typeface="Verdana"/>
              </a:rPr>
              <a:t>: </a:t>
            </a:r>
            <a:r>
              <a:rPr lang="fr-FR" sz="2200" b="0" i="0">
                <a:solidFill>
                  <a:schemeClr val="dk1"/>
                </a:solidFill>
                <a:ea typeface="Verdana"/>
                <a:cs typeface="Verdana"/>
              </a:rPr>
              <a:t>liens archivistiques</a:t>
            </a:r>
          </a:p>
          <a:p>
            <a:pPr lvl="1">
              <a:lnSpc>
                <a:spcPct val="150000"/>
              </a:lnSpc>
            </a:pPr>
            <a:endParaRPr lang="fr-FR">
              <a:solidFill>
                <a:schemeClr val="dk1"/>
              </a:solidFill>
              <a:ea typeface="Verdana"/>
              <a:cs typeface="Verdana"/>
            </a:endParaRPr>
          </a:p>
          <a:p>
            <a:pPr marL="342900" lvl="1" indent="0">
              <a:lnSpc>
                <a:spcPct val="150000"/>
              </a:lnSpc>
              <a:buNone/>
            </a:pPr>
            <a:endParaRPr lang="fr-FR" sz="2000" b="0" i="0">
              <a:solidFill>
                <a:schemeClr val="dk1"/>
              </a:solidFill>
              <a:ea typeface="Verdana"/>
              <a:cs typeface="Verdana"/>
            </a:endParaRPr>
          </a:p>
          <a:p>
            <a:pPr marL="342900" lvl="1" indent="0">
              <a:lnSpc>
                <a:spcPct val="150000"/>
              </a:lnSpc>
              <a:buNone/>
            </a:pPr>
            <a:endParaRPr lang="fr-FR" sz="2000" b="0" i="0">
              <a:solidFill>
                <a:schemeClr val="dk1"/>
              </a:solidFill>
              <a:ea typeface="Verdana"/>
              <a:cs typeface="Verdana"/>
            </a:endParaRPr>
          </a:p>
          <a:p>
            <a:pPr lvl="1">
              <a:lnSpc>
                <a:spcPct val="110000"/>
              </a:lnSpc>
              <a:spcBef>
                <a:spcPts val="600"/>
              </a:spcBef>
              <a:buFont typeface="Wingdings" panose="05000000000000000000" pitchFamily="2" charset="2"/>
              <a:buChar char="è"/>
            </a:pPr>
            <a:r>
              <a:rPr lang="fr-FR" sz="2200" b="0" i="0">
                <a:solidFill>
                  <a:srgbClr val="C00000"/>
                </a:solidFill>
                <a:ea typeface="Verdana"/>
                <a:cs typeface="Verdana"/>
              </a:rPr>
              <a:t>ces éléments peuvent ne pas avoir de @href mais les Bonnes pratiques recommandent de préciser le @href chaque fois que possible</a:t>
            </a:r>
          </a:p>
          <a:p>
            <a:pPr lvl="1">
              <a:lnSpc>
                <a:spcPct val="110000"/>
              </a:lnSpc>
              <a:spcBef>
                <a:spcPts val="600"/>
              </a:spcBef>
              <a:buFont typeface="Wingdings" panose="05000000000000000000" pitchFamily="2" charset="2"/>
              <a:buChar char="è"/>
            </a:pPr>
            <a:r>
              <a:rPr lang="fr-FR" sz="2200">
                <a:solidFill>
                  <a:srgbClr val="C00000"/>
                </a:solidFill>
                <a:ea typeface="Verdana"/>
                <a:cs typeface="Verdana"/>
              </a:rPr>
              <a:t>A systématiser dans les éléments &lt;separatedmaterial&gt;, &lt;relatedmaterial&gt; et &lt;otherfindaid&gt; pour faciliter les rebonds du lecteur</a:t>
            </a:r>
            <a:endParaRPr lang="fr-FR">
              <a:solidFill>
                <a:schemeClr val="dk1"/>
              </a:solidFill>
              <a:ea typeface="Verdana"/>
              <a:cs typeface="Verdana"/>
            </a:endParaRPr>
          </a:p>
        </p:txBody>
      </p:sp>
      <p:sp>
        <p:nvSpPr>
          <p:cNvPr id="4" name="Shape 607"/>
          <p:cNvSpPr>
            <a:spLocks noGrp="1"/>
          </p:cNvSpPr>
          <p:nvPr>
            <p:ph type="title"/>
          </p:nvPr>
        </p:nvSpPr>
        <p:spPr/>
        <p:txBody>
          <a:bodyPr/>
          <a:lstStyle/>
          <a:p>
            <a:pPr lvl="0"/>
            <a:r>
              <a:rPr lang="fr-FR"/>
              <a:t>Les liens dans Calames </a:t>
            </a:r>
            <a:r>
              <a:rPr lang="fr-FR" dirty="0"/>
              <a:t>: bibref et archref</a:t>
            </a:r>
            <a:endParaRPr lang="fr-FR"/>
          </a:p>
        </p:txBody>
      </p:sp>
      <p:sp>
        <p:nvSpPr>
          <p:cNvPr id="2" name="Espace réservé du numéro de diapositive 2">
            <a:extLst>
              <a:ext uri="{FF2B5EF4-FFF2-40B4-BE49-F238E27FC236}">
                <a16:creationId xmlns:a16="http://schemas.microsoft.com/office/drawing/2014/main" id="{6C1B1104-7CA3-C43A-76ED-E8457772502E}"/>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80</a:t>
            </a:fld>
            <a:endParaRPr lang="fr-FR"/>
          </a:p>
        </p:txBody>
      </p:sp>
      <p:sp>
        <p:nvSpPr>
          <p:cNvPr id="7" name="Shape 608">
            <a:extLst>
              <a:ext uri="{FF2B5EF4-FFF2-40B4-BE49-F238E27FC236}">
                <a16:creationId xmlns:a16="http://schemas.microsoft.com/office/drawing/2014/main" id="{7E46F6E6-68ED-0A11-4E27-8B7196ADDC02}"/>
              </a:ext>
            </a:extLst>
          </p:cNvPr>
          <p:cNvSpPr txBox="1">
            <a:spLocks/>
          </p:cNvSpPr>
          <p:nvPr/>
        </p:nvSpPr>
        <p:spPr bwMode="auto">
          <a:xfrm>
            <a:off x="-170042" y="3707960"/>
            <a:ext cx="9094150" cy="1522065"/>
          </a:xfrm>
          <a:prstGeom prst="rect">
            <a:avLst/>
          </a:prstGeom>
        </p:spPr>
        <p:txBody>
          <a:bodyPr vert="horz" lIns="72000" tIns="45720" rIns="91440" bIns="45720" rtlCol="0">
            <a:normAutofit lnSpcReduction="10000"/>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42900" lvl="1" indent="0">
              <a:lnSpc>
                <a:spcPct val="150000"/>
              </a:lnSpc>
              <a:buNone/>
            </a:pPr>
            <a:r>
              <a:rPr lang="fr-FR" sz="1600" b="1" i="1">
                <a:solidFill>
                  <a:schemeClr val="tx2"/>
                </a:solidFill>
              </a:rPr>
              <a:t>&lt;separatedmaterial&gt;</a:t>
            </a:r>
            <a:r>
              <a:rPr lang="fr-FR" sz="1600" i="1">
                <a:solidFill>
                  <a:schemeClr val="tx2"/>
                </a:solidFill>
              </a:rPr>
              <a:t>&lt;p&gt; La plupart des manuscrits ainsi que des objets recueillis au cours de la mission </a:t>
            </a:r>
            <a:r>
              <a:rPr lang="fr-FR" sz="1600" i="1" err="1">
                <a:solidFill>
                  <a:schemeClr val="tx2"/>
                </a:solidFill>
              </a:rPr>
              <a:t>Dutreuil</a:t>
            </a:r>
            <a:r>
              <a:rPr lang="fr-FR" sz="1600" i="1">
                <a:solidFill>
                  <a:schemeClr val="tx2"/>
                </a:solidFill>
              </a:rPr>
              <a:t> de </a:t>
            </a:r>
            <a:r>
              <a:rPr lang="fr-FR" sz="1600" i="1" err="1">
                <a:solidFill>
                  <a:schemeClr val="tx2"/>
                </a:solidFill>
              </a:rPr>
              <a:t>Rhins</a:t>
            </a:r>
            <a:r>
              <a:rPr lang="fr-FR" sz="1600" i="1">
                <a:solidFill>
                  <a:schemeClr val="tx2"/>
                </a:solidFill>
              </a:rPr>
              <a:t> en Haute-Asie ont été remis par Fernand </a:t>
            </a:r>
            <a:r>
              <a:rPr lang="fr-FR" sz="1600" i="1" err="1">
                <a:solidFill>
                  <a:schemeClr val="tx2"/>
                </a:solidFill>
              </a:rPr>
              <a:t>Grenard</a:t>
            </a:r>
            <a:r>
              <a:rPr lang="fr-FR" sz="1600" i="1">
                <a:solidFill>
                  <a:schemeClr val="tx2"/>
                </a:solidFill>
              </a:rPr>
              <a:t> à la Bibliothèque de l'Institut de France: voir </a:t>
            </a:r>
            <a:r>
              <a:rPr lang="fr-FR" sz="1600" b="1" i="1">
                <a:solidFill>
                  <a:schemeClr val="tx2"/>
                </a:solidFill>
              </a:rPr>
              <a:t>&lt;archref </a:t>
            </a:r>
            <a:r>
              <a:rPr lang="fr-FR" sz="1800" b="1" i="1">
                <a:solidFill>
                  <a:srgbClr val="EC6839"/>
                </a:solidFill>
              </a:rPr>
              <a:t>href</a:t>
            </a:r>
            <a:r>
              <a:rPr lang="fr-FR" sz="1600" b="1" i="1">
                <a:solidFill>
                  <a:srgbClr val="F79646"/>
                </a:solidFill>
              </a:rPr>
              <a:t>=</a:t>
            </a:r>
            <a:r>
              <a:rPr lang="fr-FR" sz="1600" i="1">
                <a:solidFill>
                  <a:srgbClr val="F79646"/>
                </a:solidFill>
              </a:rPr>
              <a:t>"https://calames.abes.fr/pub/ms/IF2C13199"</a:t>
            </a:r>
            <a:r>
              <a:rPr lang="fr-FR" sz="1600" b="1" i="1">
                <a:solidFill>
                  <a:srgbClr val="F79646"/>
                </a:solidFill>
              </a:rPr>
              <a:t>&gt;</a:t>
            </a:r>
            <a:r>
              <a:rPr lang="fr-FR" sz="1600" b="1" i="1">
                <a:solidFill>
                  <a:schemeClr val="tx2"/>
                </a:solidFill>
              </a:rPr>
              <a:t>Ms 3348-3370 et objets 61-63&lt;/archref&gt;. </a:t>
            </a:r>
            <a:r>
              <a:rPr lang="fr-FR" sz="1600" i="1">
                <a:solidFill>
                  <a:schemeClr val="tx2"/>
                </a:solidFill>
              </a:rPr>
              <a:t>&lt;/p&gt;</a:t>
            </a:r>
            <a:r>
              <a:rPr lang="fr-FR" sz="1600" b="1" i="1">
                <a:solidFill>
                  <a:schemeClr val="tx2"/>
                </a:solidFill>
              </a:rPr>
              <a:t>&lt;/separatedmaterial&gt;</a:t>
            </a:r>
          </a:p>
        </p:txBody>
      </p:sp>
      <p:sp>
        <p:nvSpPr>
          <p:cNvPr id="9" name="Shape 608">
            <a:extLst>
              <a:ext uri="{FF2B5EF4-FFF2-40B4-BE49-F238E27FC236}">
                <a16:creationId xmlns:a16="http://schemas.microsoft.com/office/drawing/2014/main" id="{FECA687B-5FEF-AFD2-AEFC-7A31DC78ABBD}"/>
              </a:ext>
            </a:extLst>
          </p:cNvPr>
          <p:cNvSpPr txBox="1">
            <a:spLocks/>
          </p:cNvSpPr>
          <p:nvPr/>
        </p:nvSpPr>
        <p:spPr bwMode="auto">
          <a:xfrm>
            <a:off x="-160156" y="1516752"/>
            <a:ext cx="9094150" cy="1914843"/>
          </a:xfrm>
          <a:prstGeom prst="rect">
            <a:avLst/>
          </a:prstGeom>
        </p:spPr>
        <p:txBody>
          <a:bodyPr vert="horz" lIns="72000" tIns="45720" rIns="91440" bIns="45720" rtlCol="0">
            <a:normAutofit lnSpcReduction="10000"/>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42900" lvl="1" indent="0">
              <a:lnSpc>
                <a:spcPct val="150000"/>
              </a:lnSpc>
              <a:buNone/>
            </a:pPr>
            <a:r>
              <a:rPr lang="fr-FR" sz="1600" b="1" i="1">
                <a:solidFill>
                  <a:schemeClr val="tx2"/>
                </a:solidFill>
              </a:rPr>
              <a:t>&lt;bibliography&gt;</a:t>
            </a:r>
            <a:r>
              <a:rPr lang="fr-FR" sz="1600" i="1">
                <a:solidFill>
                  <a:schemeClr val="tx2"/>
                </a:solidFill>
              </a:rPr>
              <a:t>&lt;p&gt;Ces archives ont été exploitées dans le cadre de la rédaction de la thèse d</a:t>
            </a:r>
            <a:r>
              <a:rPr lang="fr-FR" sz="1600" i="1">
                <a:solidFill>
                  <a:srgbClr val="F79646"/>
                </a:solidFill>
              </a:rPr>
              <a:t>'</a:t>
            </a:r>
            <a:r>
              <a:rPr lang="fr-FR" sz="1600" b="1" i="1">
                <a:solidFill>
                  <a:schemeClr val="tx2"/>
                </a:solidFill>
              </a:rPr>
              <a:t>&lt;bibref</a:t>
            </a:r>
            <a:r>
              <a:rPr lang="fr-FR" sz="1600" i="1">
                <a:solidFill>
                  <a:srgbClr val="F79646"/>
                </a:solidFill>
              </a:rPr>
              <a:t> </a:t>
            </a:r>
            <a:r>
              <a:rPr lang="fr-FR" sz="1900" b="1" i="1">
                <a:solidFill>
                  <a:srgbClr val="EC6839"/>
                </a:solidFill>
              </a:rPr>
              <a:t>href</a:t>
            </a:r>
            <a:r>
              <a:rPr lang="fr-FR" sz="1600" i="1">
                <a:solidFill>
                  <a:srgbClr val="F79646"/>
                </a:solidFill>
              </a:rPr>
              <a:t>="http://digitool.library.mcgill.ca/thesisfile85894.pdf"</a:t>
            </a:r>
            <a:r>
              <a:rPr lang="fr-FR" sz="1600" i="1">
                <a:solidFill>
                  <a:schemeClr val="tx2"/>
                </a:solidFill>
              </a:rPr>
              <a:t>&gt; </a:t>
            </a:r>
            <a:r>
              <a:rPr lang="fr-FR" sz="1600" b="1" i="1">
                <a:solidFill>
                  <a:schemeClr val="tx2"/>
                </a:solidFill>
              </a:rPr>
              <a:t>Emmanuelle Carle</a:t>
            </a:r>
            <a:r>
              <a:rPr lang="fr-FR" sz="1600" i="1">
                <a:solidFill>
                  <a:schemeClr val="tx2"/>
                </a:solidFill>
              </a:rPr>
              <a:t>, &lt;</a:t>
            </a:r>
            <a:r>
              <a:rPr lang="fr-FR" sz="1600" i="1" err="1">
                <a:solidFill>
                  <a:schemeClr val="tx2"/>
                </a:solidFill>
              </a:rPr>
              <a:t>emph</a:t>
            </a:r>
            <a:r>
              <a:rPr lang="fr-FR" sz="1600" i="1">
                <a:solidFill>
                  <a:schemeClr val="tx2"/>
                </a:solidFill>
              </a:rPr>
              <a:t> </a:t>
            </a:r>
            <a:r>
              <a:rPr lang="fr-FR" sz="1600" i="1" err="1">
                <a:solidFill>
                  <a:schemeClr val="tx2"/>
                </a:solidFill>
              </a:rPr>
              <a:t>render</a:t>
            </a:r>
            <a:r>
              <a:rPr lang="fr-FR" sz="1600" i="1">
                <a:solidFill>
                  <a:schemeClr val="tx2"/>
                </a:solidFill>
              </a:rPr>
              <a:t>="</a:t>
            </a:r>
            <a:r>
              <a:rPr lang="fr-FR" sz="1600" i="1" err="1">
                <a:solidFill>
                  <a:schemeClr val="tx2"/>
                </a:solidFill>
              </a:rPr>
              <a:t>italic</a:t>
            </a:r>
            <a:r>
              <a:rPr lang="fr-FR" sz="1600" i="1">
                <a:solidFill>
                  <a:schemeClr val="tx2"/>
                </a:solidFill>
              </a:rPr>
              <a:t>"&gt;</a:t>
            </a:r>
            <a:r>
              <a:rPr lang="fr-FR" sz="1600" b="1" i="1">
                <a:solidFill>
                  <a:schemeClr val="tx2"/>
                </a:solidFill>
              </a:rPr>
              <a:t>Gabrielle Duchêne et la recherche d'une autre route :entre le pacifisme féministe et l'antifascisme </a:t>
            </a:r>
            <a:r>
              <a:rPr lang="fr-FR" sz="1600" i="1">
                <a:solidFill>
                  <a:schemeClr val="tx2"/>
                </a:solidFill>
              </a:rPr>
              <a:t>&lt;/</a:t>
            </a:r>
            <a:r>
              <a:rPr lang="fr-FR" sz="1600" i="1" err="1">
                <a:solidFill>
                  <a:schemeClr val="tx2"/>
                </a:solidFill>
              </a:rPr>
              <a:t>emph</a:t>
            </a:r>
            <a:r>
              <a:rPr lang="fr-FR" sz="1600" i="1">
                <a:solidFill>
                  <a:schemeClr val="tx2"/>
                </a:solidFill>
              </a:rPr>
              <a:t>&gt;, </a:t>
            </a:r>
            <a:r>
              <a:rPr lang="fr-FR" sz="1600" b="1" i="1" err="1">
                <a:solidFill>
                  <a:schemeClr val="tx2"/>
                </a:solidFill>
              </a:rPr>
              <a:t>History</a:t>
            </a:r>
            <a:r>
              <a:rPr lang="fr-FR" sz="1600" b="1" i="1">
                <a:solidFill>
                  <a:schemeClr val="tx2"/>
                </a:solidFill>
              </a:rPr>
              <a:t> </a:t>
            </a:r>
            <a:r>
              <a:rPr lang="fr-FR" sz="1600" b="1" i="1" err="1">
                <a:solidFill>
                  <a:schemeClr val="tx2"/>
                </a:solidFill>
              </a:rPr>
              <a:t>Department</a:t>
            </a:r>
            <a:r>
              <a:rPr lang="fr-FR" sz="1600" b="1" i="1">
                <a:solidFill>
                  <a:schemeClr val="tx2"/>
                </a:solidFill>
              </a:rPr>
              <a:t>, </a:t>
            </a:r>
            <a:r>
              <a:rPr lang="fr-FR" sz="1600" b="1" i="1" err="1">
                <a:solidFill>
                  <a:schemeClr val="tx2"/>
                </a:solidFill>
              </a:rPr>
              <a:t>McGiII</a:t>
            </a:r>
            <a:r>
              <a:rPr lang="fr-FR" sz="1600" b="1" i="1">
                <a:solidFill>
                  <a:schemeClr val="tx2"/>
                </a:solidFill>
              </a:rPr>
              <a:t> </a:t>
            </a:r>
            <a:r>
              <a:rPr lang="fr-FR" sz="1600" b="1" i="1" err="1">
                <a:solidFill>
                  <a:schemeClr val="tx2"/>
                </a:solidFill>
              </a:rPr>
              <a:t>University</a:t>
            </a:r>
            <a:r>
              <a:rPr lang="fr-FR" sz="1600" b="1" i="1">
                <a:solidFill>
                  <a:schemeClr val="tx2"/>
                </a:solidFill>
              </a:rPr>
              <a:t>, </a:t>
            </a:r>
            <a:r>
              <a:rPr lang="fr-FR" sz="1600" b="1" i="1" err="1">
                <a:solidFill>
                  <a:schemeClr val="tx2"/>
                </a:solidFill>
              </a:rPr>
              <a:t>Montreal</a:t>
            </a:r>
            <a:r>
              <a:rPr lang="fr-FR" sz="1600" b="1" i="1">
                <a:solidFill>
                  <a:schemeClr val="tx2"/>
                </a:solidFill>
              </a:rPr>
              <a:t>, Library and Archives Canada, 2005, 480 pages</a:t>
            </a:r>
            <a:r>
              <a:rPr lang="fr-FR" sz="1600" i="1">
                <a:solidFill>
                  <a:schemeClr val="tx2"/>
                </a:solidFill>
              </a:rPr>
              <a:t>&lt;/</a:t>
            </a:r>
            <a:r>
              <a:rPr lang="fr-FR" sz="1600" b="1" i="1">
                <a:solidFill>
                  <a:schemeClr val="tx2"/>
                </a:solidFill>
              </a:rPr>
              <a:t>bibref</a:t>
            </a:r>
            <a:r>
              <a:rPr lang="fr-FR" sz="1600" i="1">
                <a:solidFill>
                  <a:schemeClr val="tx2"/>
                </a:solidFill>
              </a:rPr>
              <a:t>&gt;. &lt;/p&gt;</a:t>
            </a:r>
            <a:r>
              <a:rPr lang="fr-FR" sz="1600" b="1" i="1">
                <a:solidFill>
                  <a:schemeClr val="tx2"/>
                </a:solidFill>
              </a:rPr>
              <a:t>&lt;/bibliography&gt;</a:t>
            </a:r>
          </a:p>
          <a:p>
            <a:pPr marL="342900" lvl="1" indent="0">
              <a:lnSpc>
                <a:spcPct val="150000"/>
              </a:lnSpc>
              <a:buNone/>
            </a:pPr>
            <a:endParaRPr lang="fr-FR" sz="1600" b="1" i="1">
              <a:solidFill>
                <a:schemeClr val="tx2"/>
              </a:solidFill>
            </a:endParaRPr>
          </a:p>
        </p:txBody>
      </p:sp>
    </p:spTree>
    <p:extLst>
      <p:ext uri="{BB962C8B-B14F-4D97-AF65-F5344CB8AC3E}">
        <p14:creationId xmlns:p14="http://schemas.microsoft.com/office/powerpoint/2010/main" val="2969374480"/>
      </p:ext>
    </p:extLst>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608"/>
          <p:cNvSpPr>
            <a:spLocks noGrp="1"/>
          </p:cNvSpPr>
          <p:nvPr>
            <p:ph type="body" idx="1"/>
          </p:nvPr>
        </p:nvSpPr>
        <p:spPr>
          <a:xfrm>
            <a:off x="152400" y="1103814"/>
            <a:ext cx="8229600" cy="5182686"/>
          </a:xfrm>
        </p:spPr>
        <p:txBody>
          <a:bodyPr>
            <a:normAutofit fontScale="85000" lnSpcReduction="10000"/>
          </a:bodyPr>
          <a:lstStyle/>
          <a:p>
            <a:pPr lvl="1">
              <a:lnSpc>
                <a:spcPct val="150000"/>
              </a:lnSpc>
            </a:pPr>
            <a:r>
              <a:rPr lang="fr-FR" sz="2400" b="1" i="0" dirty="0">
                <a:solidFill>
                  <a:srgbClr val="F79646"/>
                </a:solidFill>
                <a:ea typeface="Verdana"/>
                <a:cs typeface="Verdana"/>
              </a:rPr>
              <a:t>&lt;</a:t>
            </a:r>
            <a:r>
              <a:rPr lang="fr-FR" sz="2400" b="1" i="0" dirty="0" err="1">
                <a:solidFill>
                  <a:srgbClr val="F79646"/>
                </a:solidFill>
                <a:ea typeface="Verdana"/>
                <a:cs typeface="Verdana"/>
              </a:rPr>
              <a:t>extref</a:t>
            </a:r>
            <a:r>
              <a:rPr lang="fr-FR" sz="2400" b="1" i="0" dirty="0">
                <a:solidFill>
                  <a:srgbClr val="F79646"/>
                </a:solidFill>
                <a:ea typeface="Verdana"/>
                <a:cs typeface="Verdana"/>
              </a:rPr>
              <a:t>&gt; </a:t>
            </a:r>
            <a:r>
              <a:rPr lang="fr-FR" sz="2000" b="0" i="0" dirty="0">
                <a:solidFill>
                  <a:schemeClr val="dk1"/>
                </a:solidFill>
                <a:ea typeface="Verdana"/>
                <a:cs typeface="Verdana"/>
              </a:rPr>
              <a:t>: </a:t>
            </a:r>
            <a:r>
              <a:rPr lang="fr-FR" sz="2200" b="0" i="0" dirty="0">
                <a:solidFill>
                  <a:schemeClr val="dk1"/>
                </a:solidFill>
                <a:ea typeface="Verdana"/>
                <a:cs typeface="Verdana"/>
              </a:rPr>
              <a:t>autres liens externes : n’a de sens qu’avec l’attribut </a:t>
            </a:r>
            <a:r>
              <a:rPr lang="fr-FR" sz="2200" b="1" i="0" dirty="0">
                <a:solidFill>
                  <a:srgbClr val="C00000"/>
                </a:solidFill>
                <a:ea typeface="Verdana"/>
                <a:cs typeface="Verdana"/>
              </a:rPr>
              <a:t>href</a:t>
            </a:r>
          </a:p>
          <a:p>
            <a:pPr lvl="1">
              <a:lnSpc>
                <a:spcPct val="150000"/>
              </a:lnSpc>
            </a:pPr>
            <a:endParaRPr lang="fr-FR" sz="2000" b="0" i="0" dirty="0">
              <a:solidFill>
                <a:schemeClr val="dk1"/>
              </a:solidFill>
              <a:ea typeface="Verdana"/>
              <a:cs typeface="Verdana"/>
            </a:endParaRPr>
          </a:p>
          <a:p>
            <a:pPr marL="342900" lvl="1" indent="0">
              <a:lnSpc>
                <a:spcPct val="150000"/>
              </a:lnSpc>
              <a:buNone/>
            </a:pPr>
            <a:endParaRPr lang="fr-FR" sz="2000" b="0" i="0" dirty="0">
              <a:solidFill>
                <a:schemeClr val="dk1"/>
              </a:solidFill>
              <a:ea typeface="Verdana"/>
              <a:cs typeface="Verdana"/>
              <a:sym typeface="Wingdings" panose="05000000000000000000" pitchFamily="2" charset="2"/>
            </a:endParaRPr>
          </a:p>
          <a:p>
            <a:pPr lvl="1">
              <a:lnSpc>
                <a:spcPct val="150000"/>
              </a:lnSpc>
            </a:pPr>
            <a:endParaRPr lang="fr-FR" sz="1700" dirty="0">
              <a:solidFill>
                <a:schemeClr val="dk1"/>
              </a:solidFill>
              <a:ea typeface="Verdana"/>
              <a:cs typeface="Verdana"/>
            </a:endParaRPr>
          </a:p>
          <a:p>
            <a:pPr lvl="1">
              <a:lnSpc>
                <a:spcPct val="150000"/>
              </a:lnSpc>
            </a:pPr>
            <a:endParaRPr lang="fr-FR" sz="1700" dirty="0">
              <a:solidFill>
                <a:schemeClr val="dk1"/>
              </a:solidFill>
              <a:ea typeface="Verdana"/>
              <a:cs typeface="Verdana"/>
            </a:endParaRPr>
          </a:p>
          <a:p>
            <a:pPr lvl="1">
              <a:lnSpc>
                <a:spcPct val="150000"/>
              </a:lnSpc>
            </a:pPr>
            <a:endParaRPr lang="fr-FR" sz="1700" dirty="0">
              <a:solidFill>
                <a:schemeClr val="dk1"/>
              </a:solidFill>
              <a:ea typeface="Verdana"/>
              <a:cs typeface="Verdana"/>
            </a:endParaRPr>
          </a:p>
          <a:p>
            <a:pPr lvl="1">
              <a:lnSpc>
                <a:spcPct val="150000"/>
              </a:lnSpc>
            </a:pPr>
            <a:endParaRPr lang="fr-FR" sz="1700" dirty="0">
              <a:solidFill>
                <a:schemeClr val="dk1"/>
              </a:solidFill>
              <a:ea typeface="Verdana"/>
              <a:cs typeface="Verdana"/>
            </a:endParaRPr>
          </a:p>
          <a:p>
            <a:pPr lvl="1">
              <a:lnSpc>
                <a:spcPct val="150000"/>
              </a:lnSpc>
            </a:pPr>
            <a:endParaRPr lang="fr-FR" sz="1700" dirty="0">
              <a:solidFill>
                <a:schemeClr val="dk1"/>
              </a:solidFill>
              <a:ea typeface="Verdana"/>
              <a:cs typeface="Verdana"/>
            </a:endParaRPr>
          </a:p>
          <a:p>
            <a:pPr lvl="1">
              <a:lnSpc>
                <a:spcPct val="150000"/>
              </a:lnSpc>
            </a:pPr>
            <a:endParaRPr lang="fr-FR" sz="1700" dirty="0">
              <a:solidFill>
                <a:schemeClr val="dk1"/>
              </a:solidFill>
              <a:ea typeface="Verdana"/>
              <a:cs typeface="Verdana"/>
            </a:endParaRPr>
          </a:p>
          <a:p>
            <a:pPr lvl="1">
              <a:lnSpc>
                <a:spcPct val="150000"/>
              </a:lnSpc>
            </a:pPr>
            <a:endParaRPr lang="fr-FR" dirty="0">
              <a:solidFill>
                <a:schemeClr val="dk1"/>
              </a:solidFill>
              <a:ea typeface="Verdana"/>
              <a:cs typeface="Verdana"/>
            </a:endParaRPr>
          </a:p>
          <a:p>
            <a:pPr lvl="1">
              <a:lnSpc>
                <a:spcPct val="150000"/>
              </a:lnSpc>
            </a:pPr>
            <a:endParaRPr lang="fr-FR" dirty="0">
              <a:solidFill>
                <a:schemeClr val="dk1"/>
              </a:solidFill>
              <a:ea typeface="Verdana"/>
              <a:cs typeface="Verdana"/>
            </a:endParaRPr>
          </a:p>
          <a:p>
            <a:pPr lvl="1">
              <a:lnSpc>
                <a:spcPct val="150000"/>
              </a:lnSpc>
            </a:pPr>
            <a:r>
              <a:rPr lang="fr-FR" dirty="0">
                <a:solidFill>
                  <a:schemeClr val="dk1"/>
                </a:solidFill>
                <a:ea typeface="Verdana"/>
                <a:cs typeface="Verdana"/>
              </a:rPr>
              <a:t>NB :</a:t>
            </a:r>
            <a:r>
              <a:rPr lang="fr-FR" b="0" i="0" dirty="0">
                <a:solidFill>
                  <a:schemeClr val="dk1"/>
                </a:solidFill>
                <a:ea typeface="Verdana"/>
                <a:cs typeface="Verdana"/>
              </a:rPr>
              <a:t> l’attribut </a:t>
            </a:r>
            <a:r>
              <a:rPr lang="fr-FR" b="0" i="0" dirty="0" err="1">
                <a:solidFill>
                  <a:schemeClr val="dk1"/>
                </a:solidFill>
                <a:ea typeface="Verdana"/>
                <a:cs typeface="Verdana"/>
              </a:rPr>
              <a:t>linktype</a:t>
            </a:r>
            <a:r>
              <a:rPr lang="fr-FR" b="0" i="0" dirty="0">
                <a:solidFill>
                  <a:schemeClr val="dk1"/>
                </a:solidFill>
                <a:ea typeface="Verdana"/>
                <a:cs typeface="Verdana"/>
              </a:rPr>
              <a:t> prend par défaut la valeur « simple »</a:t>
            </a:r>
            <a:r>
              <a:rPr lang="fr-FR" dirty="0">
                <a:solidFill>
                  <a:schemeClr val="dk1"/>
                </a:solidFill>
                <a:ea typeface="Verdana"/>
                <a:cs typeface="Verdana"/>
              </a:rPr>
              <a:t> :</a:t>
            </a:r>
            <a:r>
              <a:rPr lang="fr-FR" b="0" i="0" dirty="0">
                <a:solidFill>
                  <a:schemeClr val="dk1"/>
                </a:solidFill>
                <a:ea typeface="Verdana"/>
                <a:cs typeface="Verdana"/>
              </a:rPr>
              <a:t> Calames n'exploite pas les attributs EAD conçus pour paramétrer le comportement du navigateur.</a:t>
            </a:r>
          </a:p>
          <a:p>
            <a:pPr lvl="1">
              <a:lnSpc>
                <a:spcPct val="150000"/>
              </a:lnSpc>
            </a:pPr>
            <a:endParaRPr lang="fr-FR" dirty="0">
              <a:solidFill>
                <a:schemeClr val="dk1"/>
              </a:solidFill>
              <a:ea typeface="Verdana"/>
              <a:cs typeface="Verdana"/>
            </a:endParaRPr>
          </a:p>
        </p:txBody>
      </p:sp>
      <p:sp>
        <p:nvSpPr>
          <p:cNvPr id="4" name="Shape 607"/>
          <p:cNvSpPr>
            <a:spLocks noGrp="1"/>
          </p:cNvSpPr>
          <p:nvPr>
            <p:ph type="title"/>
          </p:nvPr>
        </p:nvSpPr>
        <p:spPr/>
        <p:txBody>
          <a:bodyPr/>
          <a:lstStyle/>
          <a:p>
            <a:pPr lvl="0"/>
            <a:r>
              <a:rPr lang="fr-FR"/>
              <a:t>Les liens dans Calames </a:t>
            </a:r>
            <a:r>
              <a:rPr lang="fr-FR" dirty="0"/>
              <a:t>: extref</a:t>
            </a:r>
            <a:endParaRPr lang="fr-FR"/>
          </a:p>
        </p:txBody>
      </p:sp>
      <p:sp>
        <p:nvSpPr>
          <p:cNvPr id="2" name="Espace réservé du numéro de diapositive 2">
            <a:extLst>
              <a:ext uri="{FF2B5EF4-FFF2-40B4-BE49-F238E27FC236}">
                <a16:creationId xmlns:a16="http://schemas.microsoft.com/office/drawing/2014/main" id="{6C1B1104-7CA3-C43A-76ED-E8457772502E}"/>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81</a:t>
            </a:fld>
            <a:endParaRPr lang="fr-FR"/>
          </a:p>
        </p:txBody>
      </p:sp>
      <p:sp>
        <p:nvSpPr>
          <p:cNvPr id="3" name="Shape 608">
            <a:extLst>
              <a:ext uri="{FF2B5EF4-FFF2-40B4-BE49-F238E27FC236}">
                <a16:creationId xmlns:a16="http://schemas.microsoft.com/office/drawing/2014/main" id="{9F70CEC9-DCE5-5C02-8EBB-F026A7F50998}"/>
              </a:ext>
            </a:extLst>
          </p:cNvPr>
          <p:cNvSpPr txBox="1">
            <a:spLocks/>
          </p:cNvSpPr>
          <p:nvPr/>
        </p:nvSpPr>
        <p:spPr bwMode="auto">
          <a:xfrm>
            <a:off x="219891" y="1732771"/>
            <a:ext cx="8704217" cy="3531438"/>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lnSpc>
                <a:spcPct val="150000"/>
              </a:lnSpc>
              <a:buFont typeface="Arial" panose="020B0604020202020204" pitchFamily="34" charset="0"/>
              <a:buChar char="•"/>
            </a:pPr>
            <a:r>
              <a:rPr lang="fr-FR" sz="1600" i="1">
                <a:solidFill>
                  <a:schemeClr val="tx2"/>
                </a:solidFill>
              </a:rPr>
              <a:t>&lt;</a:t>
            </a:r>
            <a:r>
              <a:rPr lang="fr-FR" sz="1600" b="1" i="1">
                <a:solidFill>
                  <a:schemeClr val="tx2"/>
                </a:solidFill>
              </a:rPr>
              <a:t>accessrestrict</a:t>
            </a:r>
            <a:r>
              <a:rPr lang="fr-FR" sz="1600" i="1">
                <a:solidFill>
                  <a:schemeClr val="tx2"/>
                </a:solidFill>
              </a:rPr>
              <a:t>&gt;&lt;p&gt;Consultation sur rendez-vous : &lt;</a:t>
            </a:r>
            <a:r>
              <a:rPr lang="fr-FR" sz="1600" b="1" i="1">
                <a:solidFill>
                  <a:schemeClr val="tx2"/>
                </a:solidFill>
              </a:rPr>
              <a:t>extref</a:t>
            </a:r>
            <a:r>
              <a:rPr lang="fr-FR" sz="1600" i="1">
                <a:solidFill>
                  <a:schemeClr val="tx2"/>
                </a:solidFill>
              </a:rPr>
              <a:t> </a:t>
            </a:r>
            <a:r>
              <a:rPr lang="fr-FR" sz="1800" b="1" i="1">
                <a:solidFill>
                  <a:srgbClr val="EC6839"/>
                </a:solidFill>
              </a:rPr>
              <a:t>href</a:t>
            </a:r>
            <a:r>
              <a:rPr lang="fr-FR" sz="1600" i="1">
                <a:solidFill>
                  <a:srgbClr val="F79646"/>
                </a:solidFill>
              </a:rPr>
              <a:t>="https://www.bu.univ-paris8.fr/formulaire-de-consultation-de-fonds-specialise</a:t>
            </a:r>
            <a:r>
              <a:rPr lang="fr-FR" sz="1600" i="1">
                <a:solidFill>
                  <a:schemeClr val="tx2"/>
                </a:solidFill>
              </a:rPr>
              <a:t>"&gt;</a:t>
            </a:r>
            <a:r>
              <a:rPr lang="fr-FR" sz="1600" b="1" i="1">
                <a:solidFill>
                  <a:schemeClr val="tx2"/>
                </a:solidFill>
              </a:rPr>
              <a:t>Formulaire de demande de rendez-vous</a:t>
            </a:r>
            <a:r>
              <a:rPr lang="fr-FR" sz="1600" i="1">
                <a:solidFill>
                  <a:schemeClr val="tx2"/>
                </a:solidFill>
              </a:rPr>
              <a:t>&lt;/</a:t>
            </a:r>
            <a:r>
              <a:rPr lang="fr-FR" sz="1600" b="1" i="1">
                <a:solidFill>
                  <a:schemeClr val="tx2"/>
                </a:solidFill>
              </a:rPr>
              <a:t>extref</a:t>
            </a:r>
            <a:r>
              <a:rPr lang="fr-FR" sz="1600" i="1">
                <a:solidFill>
                  <a:schemeClr val="tx2"/>
                </a:solidFill>
              </a:rPr>
              <a:t>&gt;&lt;/p&gt;&lt;/accessrestrict&gt;</a:t>
            </a:r>
          </a:p>
          <a:p>
            <a:pPr marL="342900" lvl="1" indent="0">
              <a:lnSpc>
                <a:spcPct val="150000"/>
              </a:lnSpc>
              <a:buNone/>
            </a:pPr>
            <a:endParaRPr lang="fr-FR" sz="1600" i="1">
              <a:solidFill>
                <a:schemeClr val="tx2"/>
              </a:solidFill>
            </a:endParaRPr>
          </a:p>
          <a:p>
            <a:pPr lvl="1">
              <a:lnSpc>
                <a:spcPct val="150000"/>
              </a:lnSpc>
              <a:buFont typeface="Arial" panose="020B0604020202020204" pitchFamily="34" charset="0"/>
              <a:buChar char="•"/>
            </a:pPr>
            <a:r>
              <a:rPr lang="fr-FR" sz="1600" b="1" i="1">
                <a:solidFill>
                  <a:schemeClr val="tx2"/>
                </a:solidFill>
              </a:rPr>
              <a:t>&lt;</a:t>
            </a:r>
            <a:r>
              <a:rPr lang="fr-FR" sz="1600" b="1" i="1" err="1">
                <a:solidFill>
                  <a:schemeClr val="tx2"/>
                </a:solidFill>
              </a:rPr>
              <a:t>acqinfo</a:t>
            </a:r>
            <a:r>
              <a:rPr lang="fr-FR" sz="1600" b="1" i="1">
                <a:solidFill>
                  <a:schemeClr val="tx2"/>
                </a:solidFill>
              </a:rPr>
              <a:t>&gt;</a:t>
            </a:r>
            <a:r>
              <a:rPr lang="fr-FR" sz="1600" i="1">
                <a:solidFill>
                  <a:schemeClr val="tx2"/>
                </a:solidFill>
              </a:rPr>
              <a:t>&lt;p&gt;Entrée du 24 </a:t>
            </a:r>
            <a:r>
              <a:rPr lang="fr-FR" sz="1600" i="1" err="1">
                <a:solidFill>
                  <a:schemeClr val="tx2"/>
                </a:solidFill>
              </a:rPr>
              <a:t>pluviose</a:t>
            </a:r>
            <a:r>
              <a:rPr lang="fr-FR" sz="1600" i="1">
                <a:solidFill>
                  <a:schemeClr val="tx2"/>
                </a:solidFill>
              </a:rPr>
              <a:t> an 7 (12 février 1799) en provenance du dépôt des Cordeliers (« Catalogue des livres choisis dans le dépôt littéraire des  Cordeliers pour la bibliothèque nationale des Quatre Nations », &lt;</a:t>
            </a:r>
            <a:r>
              <a:rPr lang="fr-FR" sz="1600" b="1" i="1">
                <a:solidFill>
                  <a:schemeClr val="tx2"/>
                </a:solidFill>
              </a:rPr>
              <a:t>extref</a:t>
            </a:r>
            <a:r>
              <a:rPr lang="fr-FR" sz="1600" i="1">
                <a:solidFill>
                  <a:schemeClr val="tx2"/>
                </a:solidFill>
              </a:rPr>
              <a:t> </a:t>
            </a:r>
            <a:r>
              <a:rPr lang="fr-FR" sz="1800" b="1" i="1">
                <a:solidFill>
                  <a:srgbClr val="EC6839"/>
                </a:solidFill>
              </a:rPr>
              <a:t>href</a:t>
            </a:r>
            <a:r>
              <a:rPr lang="fr-FR" sz="1600" i="1">
                <a:solidFill>
                  <a:schemeClr val="tx2"/>
                </a:solidFill>
              </a:rPr>
              <a:t>="</a:t>
            </a:r>
            <a:r>
              <a:rPr lang="fr-FR" sz="1600" i="1">
                <a:solidFill>
                  <a:srgbClr val="F79646"/>
                </a:solidFill>
              </a:rPr>
              <a:t>http://gallica.bnf.fr/</a:t>
            </a:r>
            <a:r>
              <a:rPr lang="fr-FR" sz="1600" i="1" err="1">
                <a:solidFill>
                  <a:srgbClr val="F79646"/>
                </a:solidFill>
              </a:rPr>
              <a:t>ark</a:t>
            </a:r>
            <a:r>
              <a:rPr lang="fr-FR" sz="1600" i="1">
                <a:solidFill>
                  <a:srgbClr val="F79646"/>
                </a:solidFill>
              </a:rPr>
              <a:t>:/12148/btv1b10533293t/f732</a:t>
            </a:r>
            <a:r>
              <a:rPr lang="fr-FR" sz="1600" i="1">
                <a:solidFill>
                  <a:schemeClr val="tx2"/>
                </a:solidFill>
              </a:rPr>
              <a:t>"&gt;</a:t>
            </a:r>
            <a:r>
              <a:rPr lang="fr-FR" sz="1600" b="1" i="1">
                <a:solidFill>
                  <a:schemeClr val="tx2"/>
                </a:solidFill>
              </a:rPr>
              <a:t>Bibliothèque de l'Arsenal, Ms 6502, f. 354v</a:t>
            </a:r>
            <a:r>
              <a:rPr lang="fr-FR" sz="1600" i="1">
                <a:solidFill>
                  <a:schemeClr val="tx2"/>
                </a:solidFill>
              </a:rPr>
              <a:t>&lt;/</a:t>
            </a:r>
            <a:r>
              <a:rPr lang="fr-FR" sz="1600" b="1" i="1" err="1">
                <a:solidFill>
                  <a:schemeClr val="tx2"/>
                </a:solidFill>
              </a:rPr>
              <a:t>extref</a:t>
            </a:r>
            <a:r>
              <a:rPr lang="fr-FR" sz="1600" i="1">
                <a:solidFill>
                  <a:schemeClr val="tx2"/>
                </a:solidFill>
              </a:rPr>
              <a:t>&gt;)&lt;/p&gt;</a:t>
            </a:r>
            <a:r>
              <a:rPr lang="fr-FR" sz="1600" b="1" i="1">
                <a:solidFill>
                  <a:schemeClr val="tx2"/>
                </a:solidFill>
              </a:rPr>
              <a:t>&lt;/</a:t>
            </a:r>
            <a:r>
              <a:rPr lang="fr-FR" sz="1600" b="1" i="1" err="1">
                <a:solidFill>
                  <a:schemeClr val="tx2"/>
                </a:solidFill>
              </a:rPr>
              <a:t>acqinfo</a:t>
            </a:r>
            <a:r>
              <a:rPr lang="fr-FR" sz="1600" b="1" i="1">
                <a:solidFill>
                  <a:schemeClr val="tx2"/>
                </a:solidFill>
              </a:rPr>
              <a:t>&gt;</a:t>
            </a:r>
          </a:p>
        </p:txBody>
      </p:sp>
    </p:spTree>
    <p:extLst>
      <p:ext uri="{BB962C8B-B14F-4D97-AF65-F5344CB8AC3E}">
        <p14:creationId xmlns:p14="http://schemas.microsoft.com/office/powerpoint/2010/main" val="2142928260"/>
      </p:ext>
    </p:extLst>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608"/>
          <p:cNvSpPr>
            <a:spLocks noGrp="1"/>
          </p:cNvSpPr>
          <p:nvPr>
            <p:ph type="body" idx="1"/>
          </p:nvPr>
        </p:nvSpPr>
        <p:spPr>
          <a:xfrm>
            <a:off x="110350" y="707878"/>
            <a:ext cx="8728849" cy="6121057"/>
          </a:xfrm>
        </p:spPr>
        <p:txBody>
          <a:bodyPr>
            <a:normAutofit fontScale="77500" lnSpcReduction="20000"/>
          </a:bodyPr>
          <a:lstStyle/>
          <a:p>
            <a:pPr>
              <a:lnSpc>
                <a:spcPct val="110000"/>
              </a:lnSpc>
            </a:pPr>
            <a:r>
              <a:rPr lang="fr-FR" sz="2600"/>
              <a:t>Solution de rebonds vers un document dans une bibliothèques numérique ou un serveur de fichier (</a:t>
            </a:r>
            <a:r>
              <a:rPr lang="fr-FR" sz="2600" b="0"/>
              <a:t>Nakala)</a:t>
            </a:r>
            <a:r>
              <a:rPr lang="fr-FR" sz="2600"/>
              <a:t> </a:t>
            </a:r>
          </a:p>
          <a:p>
            <a:pPr lvl="1">
              <a:lnSpc>
                <a:spcPct val="110000"/>
              </a:lnSpc>
            </a:pPr>
            <a:r>
              <a:rPr lang="fr-FR" sz="2600" dirty="0">
                <a:sym typeface="Wingdings" panose="05000000000000000000" pitchFamily="2" charset="2"/>
              </a:rPr>
              <a:t>Concerne les documents nativement numériques, les numérisations totale ou partielle, et le lien au manifeste IIIF</a:t>
            </a:r>
          </a:p>
          <a:p>
            <a:pPr lvl="1">
              <a:lnSpc>
                <a:spcPct val="110000"/>
              </a:lnSpc>
              <a:spcAft>
                <a:spcPts val="1200"/>
              </a:spcAft>
            </a:pPr>
            <a:r>
              <a:rPr lang="fr-FR" sz="2600"/>
              <a:t>Les éléments EAD qui </a:t>
            </a:r>
            <a:r>
              <a:rPr lang="fr-FR" sz="2600">
                <a:solidFill>
                  <a:srgbClr val="C00000"/>
                </a:solidFill>
              </a:rPr>
              <a:t>doivent</a:t>
            </a:r>
            <a:r>
              <a:rPr lang="fr-FR" sz="2600"/>
              <a:t> contenir un attribut </a:t>
            </a:r>
            <a:r>
              <a:rPr lang="fr-FR" sz="2600">
                <a:solidFill>
                  <a:srgbClr val="C00000"/>
                </a:solidFill>
              </a:rPr>
              <a:t>@href</a:t>
            </a:r>
            <a:endParaRPr lang="fr-FR" sz="2600" dirty="0">
              <a:solidFill>
                <a:srgbClr val="C00000"/>
              </a:solidFill>
            </a:endParaRPr>
          </a:p>
          <a:p>
            <a:pPr marL="361950" lvl="0" indent="-180975">
              <a:lnSpc>
                <a:spcPct val="150000"/>
              </a:lnSpc>
              <a:buFont typeface="Arial Narrow" panose="020B0606020202030204" pitchFamily="34" charset="0"/>
              <a:buChar char="–"/>
            </a:pPr>
            <a:r>
              <a:rPr lang="fr-FR" sz="2400" b="1" i="0" dirty="0">
                <a:solidFill>
                  <a:srgbClr val="F79646"/>
                </a:solidFill>
                <a:ea typeface="Verdana"/>
                <a:cs typeface="Verdana"/>
              </a:rPr>
              <a:t> </a:t>
            </a:r>
            <a:r>
              <a:rPr lang="fr-FR" sz="2400" b="1" i="0">
                <a:solidFill>
                  <a:srgbClr val="F79646"/>
                </a:solidFill>
                <a:ea typeface="Verdana"/>
                <a:cs typeface="Verdana"/>
              </a:rPr>
              <a:t>&lt;dao&gt;</a:t>
            </a:r>
            <a:r>
              <a:rPr lang="fr-FR" i="0">
                <a:solidFill>
                  <a:srgbClr val="F79646"/>
                </a:solidFill>
                <a:ea typeface="Verdana"/>
                <a:cs typeface="Verdana"/>
              </a:rPr>
              <a:t> : </a:t>
            </a:r>
            <a:r>
              <a:rPr lang="fr-FR" sz="2400" b="0" i="0">
                <a:solidFill>
                  <a:schemeClr val="dk1"/>
                </a:solidFill>
                <a:ea typeface="Verdana"/>
                <a:cs typeface="Verdana"/>
              </a:rPr>
              <a:t>URL unique pour un lien textuel vers la version numérique du document</a:t>
            </a:r>
            <a:endParaRPr lang="fr-FR" sz="2400" b="0" i="0" dirty="0">
              <a:solidFill>
                <a:schemeClr val="dk1"/>
              </a:solidFill>
              <a:ea typeface="Verdana"/>
              <a:cs typeface="Verdana"/>
            </a:endParaRPr>
          </a:p>
          <a:p>
            <a:pPr marL="361950" lvl="1" indent="-180975">
              <a:spcAft>
                <a:spcPts val="1200"/>
              </a:spcAft>
              <a:buNone/>
            </a:pPr>
            <a:r>
              <a:rPr lang="fr-FR" sz="2000">
                <a:ea typeface="Verdana"/>
                <a:cs typeface="Verdana"/>
              </a:rPr>
              <a:t>			</a:t>
            </a:r>
            <a:r>
              <a:rPr lang="fr-FR" sz="2300" dirty="0">
                <a:ea typeface="Verdana"/>
                <a:cs typeface="Verdana"/>
              </a:rPr>
              <a:t>	</a:t>
            </a:r>
            <a:r>
              <a:rPr lang="fr-FR" sz="2300" dirty="0">
                <a:solidFill>
                  <a:schemeClr val="tx2"/>
                </a:solidFill>
                <a:ea typeface="Verdana"/>
                <a:cs typeface="Verdana"/>
              </a:rPr>
              <a:t>&lt;</a:t>
            </a:r>
            <a:r>
              <a:rPr lang="fr-FR" sz="2300" b="1" dirty="0">
                <a:solidFill>
                  <a:schemeClr val="tx2"/>
                </a:solidFill>
                <a:ea typeface="Verdana"/>
                <a:cs typeface="Verdana"/>
              </a:rPr>
              <a:t>dao</a:t>
            </a:r>
            <a:r>
              <a:rPr lang="fr-FR" sz="2300" dirty="0">
                <a:solidFill>
                  <a:schemeClr val="tx2"/>
                </a:solidFill>
                <a:ea typeface="Verdana"/>
                <a:cs typeface="Verdana"/>
              </a:rPr>
              <a:t> </a:t>
            </a:r>
            <a:r>
              <a:rPr lang="fr-FR" sz="2300" dirty="0">
                <a:solidFill>
                  <a:srgbClr val="F79646"/>
                </a:solidFill>
                <a:ea typeface="Verdana"/>
                <a:cs typeface="Verdana"/>
              </a:rPr>
              <a:t>href</a:t>
            </a:r>
            <a:r>
              <a:rPr lang="fr-FR" sz="2300" dirty="0">
                <a:solidFill>
                  <a:schemeClr val="tx2"/>
                </a:solidFill>
                <a:ea typeface="Verdana"/>
                <a:cs typeface="Verdana"/>
              </a:rPr>
              <a:t>="url" </a:t>
            </a:r>
            <a:r>
              <a:rPr lang="fr-FR" sz="2300" dirty="0">
                <a:solidFill>
                  <a:srgbClr val="F79646"/>
                </a:solidFill>
                <a:ea typeface="Verdana"/>
                <a:cs typeface="Verdana"/>
              </a:rPr>
              <a:t>title</a:t>
            </a:r>
            <a:r>
              <a:rPr lang="fr-FR" sz="2300" dirty="0">
                <a:solidFill>
                  <a:schemeClr val="tx2"/>
                </a:solidFill>
                <a:ea typeface="Verdana"/>
                <a:cs typeface="Verdana"/>
              </a:rPr>
              <a:t>="intitulé" </a:t>
            </a:r>
            <a:r>
              <a:rPr lang="fr-FR" sz="2300" b="1" dirty="0">
                <a:solidFill>
                  <a:schemeClr val="tx2"/>
                </a:solidFill>
                <a:ea typeface="Verdana"/>
                <a:cs typeface="Verdana"/>
              </a:rPr>
              <a:t>/&gt;</a:t>
            </a:r>
          </a:p>
          <a:p>
            <a:pPr marL="361950" indent="-180975">
              <a:lnSpc>
                <a:spcPct val="150000"/>
              </a:lnSpc>
              <a:buFont typeface="Arial Narrow" panose="020B0606020202030204" pitchFamily="34" charset="0"/>
              <a:buChar char="–"/>
            </a:pPr>
            <a:r>
              <a:rPr lang="fr-FR" sz="2400" b="1" i="0" dirty="0">
                <a:solidFill>
                  <a:srgbClr val="F79646"/>
                </a:solidFill>
                <a:ea typeface="Verdana"/>
                <a:cs typeface="Verdana"/>
              </a:rPr>
              <a:t> </a:t>
            </a:r>
            <a:r>
              <a:rPr lang="fr-FR" sz="2400" b="1" i="0">
                <a:solidFill>
                  <a:srgbClr val="F79646"/>
                </a:solidFill>
                <a:ea typeface="Verdana"/>
                <a:cs typeface="Verdana"/>
              </a:rPr>
              <a:t>&lt;daogrp&gt;&lt;daoloc&gt;  </a:t>
            </a:r>
            <a:r>
              <a:rPr lang="fr-FR" sz="2400" b="0" i="0">
                <a:solidFill>
                  <a:schemeClr val="dk1"/>
                </a:solidFill>
                <a:ea typeface="Verdana"/>
                <a:cs typeface="Verdana"/>
              </a:rPr>
              <a:t>: URL multiples pour une même unité documentaire</a:t>
            </a:r>
            <a:endParaRPr lang="fr-FR" sz="2400" b="0" i="0" dirty="0">
              <a:solidFill>
                <a:schemeClr val="dk1"/>
              </a:solidFill>
              <a:ea typeface="Verdana"/>
              <a:cs typeface="Verdana"/>
            </a:endParaRPr>
          </a:p>
          <a:p>
            <a:pPr marL="809625" lvl="1"/>
            <a:r>
              <a:rPr lang="fr-FR" sz="2400" b="0" i="0">
                <a:solidFill>
                  <a:schemeClr val="dk1"/>
                </a:solidFill>
                <a:ea typeface="Verdana"/>
                <a:cs typeface="Verdana"/>
              </a:rPr>
              <a:t>Plusieurs liens textuels </a:t>
            </a:r>
          </a:p>
          <a:p>
            <a:pPr marL="809625" lvl="1"/>
            <a:r>
              <a:rPr lang="fr-FR" sz="2400" b="0" i="0">
                <a:solidFill>
                  <a:schemeClr val="dk1"/>
                </a:solidFill>
                <a:ea typeface="Verdana"/>
                <a:cs typeface="Verdana"/>
              </a:rPr>
              <a:t>Lien(s) vers une ou des version(s) numérique(s) + un manifeste IIIF</a:t>
            </a:r>
          </a:p>
          <a:p>
            <a:pPr marL="809625" lvl="1"/>
            <a:r>
              <a:rPr lang="fr-FR" sz="2400" b="0" i="0">
                <a:solidFill>
                  <a:schemeClr val="dk1"/>
                </a:solidFill>
                <a:ea typeface="Verdana"/>
                <a:cs typeface="Verdana"/>
              </a:rPr>
              <a:t>Lien vers le document numérique par une vignette cliquable (lien image)</a:t>
            </a:r>
          </a:p>
          <a:p>
            <a:pPr marL="595312" lvl="1" indent="0">
              <a:buNone/>
            </a:pPr>
            <a:r>
              <a:rPr lang="fr-FR" sz="2400">
                <a:solidFill>
                  <a:srgbClr val="C00000"/>
                </a:solidFill>
                <a:ea typeface="Verdana"/>
                <a:cs typeface="Verdana"/>
                <a:sym typeface="Wingdings" panose="05000000000000000000" pitchFamily="2" charset="2"/>
              </a:rPr>
              <a:t></a:t>
            </a:r>
            <a:r>
              <a:rPr lang="fr-FR" sz="2400">
                <a:solidFill>
                  <a:schemeClr val="dk1"/>
                </a:solidFill>
                <a:ea typeface="Verdana"/>
                <a:cs typeface="Verdana"/>
                <a:sym typeface="Wingdings" panose="05000000000000000000" pitchFamily="2" charset="2"/>
              </a:rPr>
              <a:t> </a:t>
            </a:r>
            <a:r>
              <a:rPr lang="fr-FR" sz="2400">
                <a:solidFill>
                  <a:schemeClr val="dk1"/>
                </a:solidFill>
                <a:ea typeface="Verdana"/>
                <a:cs typeface="Verdana"/>
              </a:rPr>
              <a:t>impose de préciser l'attribut </a:t>
            </a:r>
            <a:r>
              <a:rPr lang="fr-FR" sz="2400">
                <a:solidFill>
                  <a:srgbClr val="C00000"/>
                </a:solidFill>
                <a:ea typeface="Verdana"/>
                <a:cs typeface="Verdana"/>
              </a:rPr>
              <a:t>@rôle : </a:t>
            </a:r>
            <a:r>
              <a:rPr lang="fr-FR" sz="2400" dirty="0">
                <a:solidFill>
                  <a:srgbClr val="C00000"/>
                </a:solidFill>
                <a:ea typeface="Verdana"/>
                <a:cs typeface="Verdana"/>
              </a:rPr>
              <a:t>"</a:t>
            </a:r>
            <a:r>
              <a:rPr lang="fr-FR" sz="2400">
                <a:solidFill>
                  <a:srgbClr val="C00000"/>
                </a:solidFill>
                <a:ea typeface="Verdana"/>
                <a:cs typeface="Verdana"/>
              </a:rPr>
              <a:t>rebond</a:t>
            </a:r>
            <a:r>
              <a:rPr lang="fr-FR" sz="2400" dirty="0">
                <a:solidFill>
                  <a:srgbClr val="C00000"/>
                </a:solidFill>
                <a:ea typeface="Verdana"/>
                <a:cs typeface="Verdana"/>
              </a:rPr>
              <a:t>", "</a:t>
            </a:r>
            <a:r>
              <a:rPr lang="fr-FR" sz="2400">
                <a:solidFill>
                  <a:srgbClr val="C00000"/>
                </a:solidFill>
                <a:ea typeface="Verdana"/>
                <a:cs typeface="Verdana"/>
              </a:rPr>
              <a:t>vignette</a:t>
            </a:r>
            <a:r>
              <a:rPr lang="fr-FR" sz="2400" dirty="0">
                <a:solidFill>
                  <a:srgbClr val="C00000"/>
                </a:solidFill>
                <a:ea typeface="Verdana"/>
                <a:cs typeface="Verdana"/>
              </a:rPr>
              <a:t>"</a:t>
            </a:r>
            <a:r>
              <a:rPr lang="fr-FR" sz="2400">
                <a:solidFill>
                  <a:srgbClr val="C00000"/>
                </a:solidFill>
                <a:ea typeface="Verdana"/>
                <a:cs typeface="Verdana"/>
              </a:rPr>
              <a:t> ou </a:t>
            </a:r>
            <a:r>
              <a:rPr lang="fr-FR" sz="2400" dirty="0">
                <a:solidFill>
                  <a:srgbClr val="C00000"/>
                </a:solidFill>
                <a:ea typeface="Verdana"/>
                <a:cs typeface="Verdana"/>
              </a:rPr>
              <a:t>"</a:t>
            </a:r>
            <a:r>
              <a:rPr lang="fr-FR" sz="2400" dirty="0" err="1">
                <a:solidFill>
                  <a:srgbClr val="C00000"/>
                </a:solidFill>
                <a:ea typeface="Verdana"/>
                <a:cs typeface="Verdana"/>
              </a:rPr>
              <a:t>manifest</a:t>
            </a:r>
            <a:r>
              <a:rPr lang="fr-FR" sz="2400" dirty="0">
                <a:solidFill>
                  <a:srgbClr val="C00000"/>
                </a:solidFill>
                <a:ea typeface="Verdana"/>
                <a:cs typeface="Verdana"/>
              </a:rPr>
              <a:t> </a:t>
            </a:r>
            <a:r>
              <a:rPr lang="fr-FR" sz="2400" dirty="0" err="1">
                <a:solidFill>
                  <a:srgbClr val="C00000"/>
                </a:solidFill>
                <a:ea typeface="Verdana"/>
                <a:cs typeface="Verdana"/>
              </a:rPr>
              <a:t>iiif</a:t>
            </a:r>
            <a:r>
              <a:rPr lang="fr-FR" sz="2400" dirty="0">
                <a:solidFill>
                  <a:srgbClr val="C00000"/>
                </a:solidFill>
                <a:ea typeface="Verdana"/>
                <a:cs typeface="Verdana"/>
              </a:rPr>
              <a:t> "</a:t>
            </a:r>
            <a:endParaRPr lang="fr-FR" sz="2400" b="0" i="0">
              <a:solidFill>
                <a:srgbClr val="C00000"/>
              </a:solidFill>
              <a:ea typeface="Verdana"/>
              <a:cs typeface="Verdana"/>
            </a:endParaRPr>
          </a:p>
          <a:p>
            <a:pPr marL="342900" lvl="1" indent="0">
              <a:buNone/>
            </a:pPr>
            <a:r>
              <a:rPr lang="fr-FR" sz="2200" b="1" dirty="0">
                <a:solidFill>
                  <a:schemeClr val="tx2"/>
                </a:solidFill>
                <a:ea typeface="Verdana"/>
                <a:cs typeface="Verdana"/>
              </a:rPr>
              <a:t>&lt;daogrp&gt;&lt;daoloc </a:t>
            </a:r>
            <a:r>
              <a:rPr lang="fr-FR" sz="2200" dirty="0" err="1">
                <a:solidFill>
                  <a:srgbClr val="F79646"/>
                </a:solidFill>
                <a:ea typeface="Verdana"/>
                <a:cs typeface="Verdana"/>
              </a:rPr>
              <a:t>role</a:t>
            </a:r>
            <a:r>
              <a:rPr lang="fr-FR" sz="2200" dirty="0">
                <a:solidFill>
                  <a:schemeClr val="tx2"/>
                </a:solidFill>
                <a:ea typeface="Verdana"/>
                <a:cs typeface="Verdana"/>
              </a:rPr>
              <a:t>="rebond" </a:t>
            </a:r>
            <a:r>
              <a:rPr lang="fr-FR" sz="2200" dirty="0">
                <a:solidFill>
                  <a:srgbClr val="F79646"/>
                </a:solidFill>
                <a:ea typeface="Verdana"/>
                <a:cs typeface="Verdana"/>
              </a:rPr>
              <a:t>title</a:t>
            </a:r>
            <a:r>
              <a:rPr lang="fr-FR" sz="2200" dirty="0">
                <a:solidFill>
                  <a:schemeClr val="tx2"/>
                </a:solidFill>
                <a:ea typeface="Verdana"/>
                <a:cs typeface="Verdana"/>
              </a:rPr>
              <a:t>="texte contextuel" </a:t>
            </a:r>
            <a:r>
              <a:rPr lang="fr-FR" sz="2200" dirty="0">
                <a:solidFill>
                  <a:srgbClr val="F79646"/>
                </a:solidFill>
                <a:ea typeface="Verdana"/>
                <a:cs typeface="Verdana"/>
              </a:rPr>
              <a:t>href</a:t>
            </a:r>
            <a:r>
              <a:rPr lang="fr-FR" sz="2200" dirty="0">
                <a:solidFill>
                  <a:schemeClr val="tx2"/>
                </a:solidFill>
                <a:ea typeface="Verdana"/>
                <a:cs typeface="Verdana"/>
              </a:rPr>
              <a:t>="url de la version numérique 1"</a:t>
            </a:r>
            <a:r>
              <a:rPr lang="fr-FR" sz="2200" b="1" dirty="0">
                <a:solidFill>
                  <a:schemeClr val="tx2"/>
                </a:solidFill>
                <a:ea typeface="Verdana"/>
                <a:cs typeface="Verdana"/>
              </a:rPr>
              <a:t>&gt;&lt;/daoloc&gt;</a:t>
            </a:r>
          </a:p>
          <a:p>
            <a:pPr marL="342900" lvl="1" indent="0">
              <a:lnSpc>
                <a:spcPct val="120000"/>
              </a:lnSpc>
              <a:buNone/>
            </a:pPr>
            <a:r>
              <a:rPr lang="fr-FR" sz="2200" dirty="0">
                <a:solidFill>
                  <a:schemeClr val="tx2"/>
                </a:solidFill>
                <a:ea typeface="Verdana"/>
                <a:cs typeface="Verdana"/>
              </a:rPr>
              <a:t>		  </a:t>
            </a:r>
            <a:r>
              <a:rPr lang="fr-FR" sz="2200" b="1" dirty="0">
                <a:solidFill>
                  <a:schemeClr val="tx2"/>
                </a:solidFill>
                <a:ea typeface="Verdana"/>
                <a:cs typeface="Verdana"/>
              </a:rPr>
              <a:t>&lt;daoloc  </a:t>
            </a:r>
            <a:r>
              <a:rPr lang="fr-FR" sz="2200" dirty="0" err="1">
                <a:solidFill>
                  <a:srgbClr val="F79646"/>
                </a:solidFill>
                <a:ea typeface="Verdana"/>
                <a:cs typeface="Verdana"/>
              </a:rPr>
              <a:t>role</a:t>
            </a:r>
            <a:r>
              <a:rPr lang="fr-FR" sz="2200" dirty="0">
                <a:solidFill>
                  <a:schemeClr val="tx2"/>
                </a:solidFill>
                <a:ea typeface="Verdana"/>
                <a:cs typeface="Verdana"/>
              </a:rPr>
              <a:t>="</a:t>
            </a:r>
            <a:r>
              <a:rPr lang="fr-FR" sz="2200" dirty="0" err="1">
                <a:solidFill>
                  <a:schemeClr val="tx2"/>
                </a:solidFill>
                <a:ea typeface="Verdana"/>
                <a:cs typeface="Verdana"/>
              </a:rPr>
              <a:t>manifest</a:t>
            </a:r>
            <a:r>
              <a:rPr lang="fr-FR" sz="2200" dirty="0">
                <a:solidFill>
                  <a:schemeClr val="tx2"/>
                </a:solidFill>
                <a:ea typeface="Verdana"/>
                <a:cs typeface="Verdana"/>
              </a:rPr>
              <a:t> </a:t>
            </a:r>
            <a:r>
              <a:rPr lang="fr-FR" sz="2200" dirty="0" err="1">
                <a:solidFill>
                  <a:schemeClr val="tx2"/>
                </a:solidFill>
                <a:ea typeface="Verdana"/>
                <a:cs typeface="Verdana"/>
              </a:rPr>
              <a:t>iiif</a:t>
            </a:r>
            <a:r>
              <a:rPr lang="fr-FR" sz="2200" dirty="0">
                <a:solidFill>
                  <a:schemeClr val="tx2"/>
                </a:solidFill>
                <a:ea typeface="Verdana"/>
                <a:cs typeface="Verdana"/>
              </a:rPr>
              <a:t>" </a:t>
            </a:r>
            <a:r>
              <a:rPr lang="fr-FR" sz="2200" dirty="0">
                <a:solidFill>
                  <a:srgbClr val="F79646"/>
                </a:solidFill>
                <a:ea typeface="Verdana"/>
                <a:cs typeface="Verdana"/>
              </a:rPr>
              <a:t>title</a:t>
            </a:r>
            <a:r>
              <a:rPr lang="fr-FR" sz="2200" dirty="0">
                <a:solidFill>
                  <a:schemeClr val="tx2"/>
                </a:solidFill>
                <a:ea typeface="Verdana"/>
                <a:cs typeface="Verdana"/>
              </a:rPr>
              <a:t>="texte contextuel" </a:t>
            </a:r>
            <a:r>
              <a:rPr lang="fr-FR" sz="2200" dirty="0">
                <a:solidFill>
                  <a:srgbClr val="F79646"/>
                </a:solidFill>
                <a:ea typeface="Verdana"/>
                <a:cs typeface="Verdana"/>
              </a:rPr>
              <a:t>href</a:t>
            </a:r>
            <a:r>
              <a:rPr lang="fr-FR" sz="2200" dirty="0">
                <a:solidFill>
                  <a:schemeClr val="tx2"/>
                </a:solidFill>
                <a:ea typeface="Verdana"/>
                <a:cs typeface="Verdana"/>
              </a:rPr>
              <a:t>="url du </a:t>
            </a:r>
            <a:r>
              <a:rPr lang="fr-FR" sz="2200" dirty="0" err="1">
                <a:solidFill>
                  <a:schemeClr val="tx2"/>
                </a:solidFill>
                <a:ea typeface="Verdana"/>
                <a:cs typeface="Verdana"/>
              </a:rPr>
              <a:t>manifest</a:t>
            </a:r>
            <a:r>
              <a:rPr lang="fr-FR" sz="2200" dirty="0">
                <a:solidFill>
                  <a:schemeClr val="tx2"/>
                </a:solidFill>
                <a:ea typeface="Verdana"/>
                <a:cs typeface="Verdana"/>
              </a:rPr>
              <a:t>&gt;</a:t>
            </a:r>
            <a:r>
              <a:rPr lang="fr-FR" sz="2200" b="1" dirty="0">
                <a:solidFill>
                  <a:schemeClr val="tx2"/>
                </a:solidFill>
                <a:ea typeface="Verdana"/>
                <a:cs typeface="Verdana"/>
              </a:rPr>
              <a:t>&lt;/daoloc&gt;</a:t>
            </a:r>
          </a:p>
          <a:p>
            <a:pPr marL="342900" lvl="1" indent="0">
              <a:lnSpc>
                <a:spcPct val="120000"/>
              </a:lnSpc>
              <a:buNone/>
            </a:pPr>
            <a:r>
              <a:rPr lang="fr-FR" sz="2200" b="1" dirty="0">
                <a:solidFill>
                  <a:schemeClr val="tx2"/>
                </a:solidFill>
                <a:ea typeface="Verdana"/>
                <a:cs typeface="Verdana"/>
              </a:rPr>
              <a:t>&lt;/daogrp&gt;</a:t>
            </a:r>
          </a:p>
          <a:p>
            <a:pPr marL="342900" lvl="1" indent="0">
              <a:lnSpc>
                <a:spcPct val="120000"/>
              </a:lnSpc>
              <a:buNone/>
            </a:pPr>
            <a:endParaRPr lang="fr-FR" sz="1100">
              <a:solidFill>
                <a:schemeClr val="tx2"/>
              </a:solidFill>
              <a:ea typeface="Verdana"/>
              <a:cs typeface="Verdana"/>
            </a:endParaRPr>
          </a:p>
          <a:p>
            <a:pPr lvl="1">
              <a:lnSpc>
                <a:spcPct val="110000"/>
              </a:lnSpc>
              <a:defRPr/>
            </a:pPr>
            <a:r>
              <a:rPr lang="fr-FR" sz="2200">
                <a:ea typeface="Verdana"/>
                <a:cs typeface="Verdana"/>
              </a:rPr>
              <a:t>Les intitulés (</a:t>
            </a:r>
            <a:r>
              <a:rPr lang="fr-FR" sz="2200">
                <a:solidFill>
                  <a:schemeClr val="accent6">
                    <a:lumMod val="75000"/>
                  </a:schemeClr>
                </a:solidFill>
                <a:ea typeface="Verdana"/>
                <a:cs typeface="Verdana"/>
              </a:rPr>
              <a:t>@</a:t>
            </a:r>
            <a:r>
              <a:rPr lang="fr-FR" sz="2200">
                <a:solidFill>
                  <a:srgbClr val="F79646"/>
                </a:solidFill>
                <a:ea typeface="Verdana"/>
                <a:cs typeface="Verdana"/>
              </a:rPr>
              <a:t>title</a:t>
            </a:r>
            <a:r>
              <a:rPr lang="fr-FR" sz="2200">
                <a:ea typeface="Verdana"/>
                <a:cs typeface="Verdana"/>
              </a:rPr>
              <a:t>) sont optionnels mais conseillés pour &lt;daoloc</a:t>
            </a:r>
            <a:r>
              <a:rPr lang="fr-FR" sz="2200" dirty="0">
                <a:ea typeface="Verdana"/>
                <a:cs typeface="Verdana"/>
              </a:rPr>
              <a:t>&gt;</a:t>
            </a:r>
            <a:endParaRPr lang="fr-FR" sz="1200"/>
          </a:p>
          <a:p>
            <a:pPr lvl="1">
              <a:lnSpc>
                <a:spcPct val="110000"/>
              </a:lnSpc>
              <a:defRPr/>
            </a:pPr>
            <a:r>
              <a:rPr lang="fr-FR" sz="2200">
                <a:ea typeface="Verdana"/>
                <a:cs typeface="Verdana"/>
              </a:rPr>
              <a:t>Un &lt;</a:t>
            </a:r>
            <a:r>
              <a:rPr lang="fr-FR" sz="2200" err="1">
                <a:ea typeface="Verdana"/>
                <a:cs typeface="Verdana"/>
              </a:rPr>
              <a:t>daogrp</a:t>
            </a:r>
            <a:r>
              <a:rPr lang="fr-FR" sz="2200">
                <a:ea typeface="Verdana"/>
                <a:cs typeface="Verdana"/>
              </a:rPr>
              <a:t>&gt; contient toujours au moins deux &lt;</a:t>
            </a:r>
            <a:r>
              <a:rPr lang="fr-FR" sz="2200" err="1">
                <a:ea typeface="Verdana"/>
                <a:cs typeface="Verdana"/>
              </a:rPr>
              <a:t>daoloc</a:t>
            </a:r>
            <a:r>
              <a:rPr lang="fr-FR" sz="2200">
                <a:ea typeface="Verdana"/>
                <a:cs typeface="Verdana"/>
              </a:rPr>
              <a:t>&gt;</a:t>
            </a:r>
            <a:endParaRPr lang="fr-FR" sz="3000">
              <a:solidFill>
                <a:schemeClr val="dk1"/>
              </a:solidFill>
              <a:ea typeface="Verdana"/>
              <a:cs typeface="Verdana"/>
            </a:endParaRPr>
          </a:p>
        </p:txBody>
      </p:sp>
      <p:sp>
        <p:nvSpPr>
          <p:cNvPr id="4" name="Shape 607"/>
          <p:cNvSpPr>
            <a:spLocks noGrp="1"/>
          </p:cNvSpPr>
          <p:nvPr>
            <p:ph type="title"/>
          </p:nvPr>
        </p:nvSpPr>
        <p:spPr/>
        <p:txBody>
          <a:bodyPr/>
          <a:lstStyle/>
          <a:p>
            <a:pPr lvl="0"/>
            <a:r>
              <a:rPr lang="fr-FR"/>
              <a:t>Les liens dans Calames </a:t>
            </a:r>
            <a:r>
              <a:rPr lang="fr-FR" dirty="0"/>
              <a:t>: dao et daogrp </a:t>
            </a:r>
            <a:r>
              <a:rPr lang="fr-FR"/>
              <a:t>(</a:t>
            </a:r>
            <a:r>
              <a:rPr lang="fr-FR" dirty="0"/>
              <a:t>1</a:t>
            </a:r>
            <a:r>
              <a:rPr lang="fr-FR"/>
              <a:t>)</a:t>
            </a:r>
          </a:p>
        </p:txBody>
      </p:sp>
      <p:sp>
        <p:nvSpPr>
          <p:cNvPr id="2" name="Espace réservé du numéro de diapositive 2">
            <a:extLst>
              <a:ext uri="{FF2B5EF4-FFF2-40B4-BE49-F238E27FC236}">
                <a16:creationId xmlns:a16="http://schemas.microsoft.com/office/drawing/2014/main" id="{6C1B1104-7CA3-C43A-76ED-E8457772502E}"/>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82</a:t>
            </a:fld>
            <a:endParaRPr lang="fr-FR"/>
          </a:p>
        </p:txBody>
      </p:sp>
    </p:spTree>
    <p:extLst>
      <p:ext uri="{BB962C8B-B14F-4D97-AF65-F5344CB8AC3E}">
        <p14:creationId xmlns:p14="http://schemas.microsoft.com/office/powerpoint/2010/main" val="2095666175"/>
      </p:ext>
    </p:extLst>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6" name="Image 15">
            <a:extLst>
              <a:ext uri="{FF2B5EF4-FFF2-40B4-BE49-F238E27FC236}">
                <a16:creationId xmlns:a16="http://schemas.microsoft.com/office/drawing/2014/main" id="{CA695929-6BBB-F8D4-0E83-0B3675E83679}"/>
              </a:ext>
            </a:extLst>
          </p:cNvPr>
          <p:cNvPicPr>
            <a:picLocks noChangeAspect="1"/>
          </p:cNvPicPr>
          <p:nvPr/>
        </p:nvPicPr>
        <p:blipFill>
          <a:blip r:embed="rId3"/>
          <a:srcRect r="4421"/>
          <a:stretch/>
        </p:blipFill>
        <p:spPr>
          <a:xfrm>
            <a:off x="521242" y="3717277"/>
            <a:ext cx="8352790" cy="745083"/>
          </a:xfrm>
          <a:prstGeom prst="rect">
            <a:avLst/>
          </a:prstGeom>
          <a:effectLst>
            <a:outerShdw blurRad="50800" dist="38100" dir="13500000" algn="br" rotWithShape="0">
              <a:prstClr val="black">
                <a:alpha val="40000"/>
              </a:prstClr>
            </a:outerShdw>
          </a:effectLst>
        </p:spPr>
      </p:pic>
      <p:sp>
        <p:nvSpPr>
          <p:cNvPr id="4" name="Shape 613"/>
          <p:cNvSpPr>
            <a:spLocks noGrp="1"/>
          </p:cNvSpPr>
          <p:nvPr>
            <p:ph type="title"/>
          </p:nvPr>
        </p:nvSpPr>
        <p:spPr bwMode="auto">
          <a:xfrm>
            <a:off x="311287" y="-130629"/>
            <a:ext cx="7709307" cy="1143000"/>
          </a:xfrm>
          <a:prstGeom prst="rect">
            <a:avLst/>
          </a:prstGeom>
          <a:noFill/>
          <a:ln>
            <a:noFill/>
          </a:ln>
        </p:spPr>
        <p:txBody>
          <a:bodyPr lIns="84850" tIns="42425" rIns="84850" bIns="42425" anchor="ctr" anchorCtr="0">
            <a:noAutofit/>
          </a:bodyPr>
          <a:lstStyle/>
          <a:p>
            <a:pPr marL="0" marR="0" indent="0">
              <a:spcAft>
                <a:spcPts val="0"/>
              </a:spcAft>
              <a:buSzPct val="25000"/>
              <a:defRPr/>
            </a:pPr>
            <a:r>
              <a:rPr lang="fr-FR" dirty="0"/>
              <a:t>Les liens dans Calames </a:t>
            </a:r>
            <a:r>
              <a:rPr lang="fr-FR"/>
              <a:t>: </a:t>
            </a:r>
            <a:r>
              <a:rPr lang="fr-FR" dirty="0"/>
              <a:t>dao et daogrp (2) - liens textuels</a:t>
            </a:r>
            <a:endParaRPr/>
          </a:p>
        </p:txBody>
      </p:sp>
      <p:sp>
        <p:nvSpPr>
          <p:cNvPr id="2" name="Espace réservé du numéro de diapositive 2">
            <a:extLst>
              <a:ext uri="{FF2B5EF4-FFF2-40B4-BE49-F238E27FC236}">
                <a16:creationId xmlns:a16="http://schemas.microsoft.com/office/drawing/2014/main" id="{0FDD403B-00A7-1683-F6E0-CC9FEBCBB822}"/>
              </a:ext>
            </a:extLst>
          </p:cNvPr>
          <p:cNvSpPr txBox="1">
            <a:spLocks/>
          </p:cNvSpPr>
          <p:nvPr/>
        </p:nvSpPr>
        <p:spPr>
          <a:xfrm>
            <a:off x="8682552" y="701626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83</a:t>
            </a:fld>
            <a:endParaRPr lang="fr-FR"/>
          </a:p>
        </p:txBody>
      </p:sp>
      <p:sp>
        <p:nvSpPr>
          <p:cNvPr id="8" name="Shape 608">
            <a:extLst>
              <a:ext uri="{FF2B5EF4-FFF2-40B4-BE49-F238E27FC236}">
                <a16:creationId xmlns:a16="http://schemas.microsoft.com/office/drawing/2014/main" id="{EEAFBE7B-EC45-A3D2-0C59-5A124C589891}"/>
              </a:ext>
            </a:extLst>
          </p:cNvPr>
          <p:cNvSpPr txBox="1">
            <a:spLocks/>
          </p:cNvSpPr>
          <p:nvPr/>
        </p:nvSpPr>
        <p:spPr bwMode="auto">
          <a:xfrm>
            <a:off x="154531" y="829334"/>
            <a:ext cx="8719501" cy="3398976"/>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lnSpc>
                <a:spcPct val="150000"/>
              </a:lnSpc>
              <a:buSzPct val="150000"/>
              <a:buFont typeface="Wingdings" panose="05000000000000000000" pitchFamily="2" charset="2"/>
              <a:buChar char="ü"/>
            </a:pPr>
            <a:r>
              <a:rPr lang="fr-FR" sz="2400" b="1">
                <a:solidFill>
                  <a:srgbClr val="F79646"/>
                </a:solidFill>
              </a:rPr>
              <a:t>Le principe</a:t>
            </a:r>
            <a:r>
              <a:rPr lang="fr-FR" sz="2400" b="1" dirty="0">
                <a:solidFill>
                  <a:srgbClr val="F79646"/>
                </a:solidFill>
              </a:rPr>
              <a:t> : apparait dans le corps du signalement</a:t>
            </a:r>
            <a:endParaRPr lang="fr-FR" sz="2400" b="1">
              <a:solidFill>
                <a:srgbClr val="F79646"/>
              </a:solidFill>
            </a:endParaRPr>
          </a:p>
          <a:p>
            <a:pPr marL="342900" lvl="1" indent="0">
              <a:buNone/>
            </a:pPr>
            <a:r>
              <a:rPr lang="fr-FR" sz="1600" i="1">
                <a:solidFill>
                  <a:schemeClr val="tx2"/>
                </a:solidFill>
              </a:rPr>
              <a:t>&lt;c id="PA1030067"&gt; &lt;did&gt; &lt;unitid type="cote"&gt;Ms 2023&lt;/unitid&gt;</a:t>
            </a:r>
          </a:p>
          <a:p>
            <a:pPr marL="342900" lvl="1" indent="0">
              <a:buNone/>
            </a:pPr>
            <a:r>
              <a:rPr lang="fr-FR" sz="1600" i="1">
                <a:solidFill>
                  <a:schemeClr val="tx2"/>
                </a:solidFill>
              </a:rPr>
              <a:t>&lt;</a:t>
            </a:r>
            <a:r>
              <a:rPr lang="fr-FR" sz="1600" i="1" err="1">
                <a:solidFill>
                  <a:schemeClr val="tx2"/>
                </a:solidFill>
              </a:rPr>
              <a:t>unittitle</a:t>
            </a:r>
            <a:r>
              <a:rPr lang="fr-FR" sz="1600" i="1">
                <a:solidFill>
                  <a:schemeClr val="tx2"/>
                </a:solidFill>
              </a:rPr>
              <a:t>&gt;Recueil de lettres ou mémoires adressés à la Faculté de médecine de Paris par des médecins français ou étrangers, au sujet de l'inoculation de la petite vérole. (&lt;</a:t>
            </a:r>
            <a:r>
              <a:rPr lang="fr-FR" sz="1600" i="1" err="1">
                <a:solidFill>
                  <a:schemeClr val="tx2"/>
                </a:solidFill>
              </a:rPr>
              <a:t>unitdate</a:t>
            </a:r>
            <a:r>
              <a:rPr lang="fr-FR" sz="1600" i="1">
                <a:solidFill>
                  <a:schemeClr val="tx2"/>
                </a:solidFill>
              </a:rPr>
              <a:t> normal="1763/1764"&gt;1763-1764&lt;/</a:t>
            </a:r>
            <a:r>
              <a:rPr lang="fr-FR" sz="1600" i="1" err="1">
                <a:solidFill>
                  <a:schemeClr val="tx2"/>
                </a:solidFill>
              </a:rPr>
              <a:t>unitdate</a:t>
            </a:r>
            <a:r>
              <a:rPr lang="fr-FR" sz="1600" i="1">
                <a:solidFill>
                  <a:schemeClr val="tx2"/>
                </a:solidFill>
              </a:rPr>
              <a:t>&gt;)&lt;/</a:t>
            </a:r>
            <a:r>
              <a:rPr lang="fr-FR" sz="1600" i="1" err="1">
                <a:solidFill>
                  <a:schemeClr val="tx2"/>
                </a:solidFill>
              </a:rPr>
              <a:t>unittitle</a:t>
            </a:r>
            <a:r>
              <a:rPr lang="fr-FR" sz="1600" i="1">
                <a:solidFill>
                  <a:schemeClr val="tx2"/>
                </a:solidFill>
              </a:rPr>
              <a:t>&gt; &lt;/</a:t>
            </a:r>
            <a:r>
              <a:rPr lang="fr-FR" sz="1600" i="1" err="1">
                <a:solidFill>
                  <a:schemeClr val="tx2"/>
                </a:solidFill>
              </a:rPr>
              <a:t>did</a:t>
            </a:r>
            <a:r>
              <a:rPr lang="fr-FR" sz="1600" i="1">
                <a:solidFill>
                  <a:schemeClr val="tx2"/>
                </a:solidFill>
              </a:rPr>
              <a:t>&gt;</a:t>
            </a:r>
          </a:p>
          <a:p>
            <a:pPr marL="342900" lvl="1" indent="0">
              <a:lnSpc>
                <a:spcPct val="150000"/>
              </a:lnSpc>
              <a:buNone/>
            </a:pPr>
            <a:r>
              <a:rPr lang="fr-FR" sz="1600" i="1">
                <a:solidFill>
                  <a:schemeClr val="tx2"/>
                </a:solidFill>
              </a:rPr>
              <a:t>&lt;altformavail&gt;&lt;p&gt;Document numérisé&lt;/p&gt;&lt;/altformavail&gt;</a:t>
            </a:r>
          </a:p>
          <a:p>
            <a:pPr marL="342900" lvl="1" indent="0">
              <a:buNone/>
            </a:pPr>
            <a:r>
              <a:rPr lang="fr-FR" sz="1600" i="1">
                <a:solidFill>
                  <a:schemeClr val="tx2"/>
                </a:solidFill>
              </a:rPr>
              <a:t>&lt;</a:t>
            </a:r>
            <a:r>
              <a:rPr lang="fr-FR" sz="1600" b="1" i="1">
                <a:solidFill>
                  <a:schemeClr val="tx2"/>
                </a:solidFill>
              </a:rPr>
              <a:t>dao</a:t>
            </a:r>
            <a:r>
              <a:rPr lang="fr-FR" sz="1600" i="1">
                <a:solidFill>
                  <a:schemeClr val="tx2"/>
                </a:solidFill>
              </a:rPr>
              <a:t> </a:t>
            </a:r>
            <a:r>
              <a:rPr lang="fr-FR" sz="1600" b="1" i="1">
                <a:solidFill>
                  <a:srgbClr val="F79646"/>
                </a:solidFill>
              </a:rPr>
              <a:t>href</a:t>
            </a:r>
            <a:r>
              <a:rPr lang="fr-FR" sz="1600" i="1">
                <a:solidFill>
                  <a:schemeClr val="tx2"/>
                </a:solidFill>
              </a:rPr>
              <a:t>="http://www.biusante.parisdescartes.fr/histmed/medica/cote?ms02023" </a:t>
            </a:r>
            <a:r>
              <a:rPr lang="fr-FR" sz="1600" b="1" i="1">
                <a:solidFill>
                  <a:srgbClr val="F79646"/>
                </a:solidFill>
              </a:rPr>
              <a:t>title</a:t>
            </a:r>
            <a:r>
              <a:rPr lang="fr-FR" sz="1600" i="1">
                <a:solidFill>
                  <a:schemeClr val="tx2"/>
                </a:solidFill>
              </a:rPr>
              <a:t>="Document numérisé disponible en ligne sur </a:t>
            </a:r>
            <a:r>
              <a:rPr lang="fr-FR" sz="1600" i="1" err="1">
                <a:solidFill>
                  <a:schemeClr val="tx2"/>
                </a:solidFill>
              </a:rPr>
              <a:t>Medic</a:t>
            </a:r>
            <a:r>
              <a:rPr lang="fr-FR" sz="1600" i="1">
                <a:solidFill>
                  <a:schemeClr val="tx2"/>
                </a:solidFill>
              </a:rPr>
              <a:t>@" </a:t>
            </a:r>
            <a:r>
              <a:rPr lang="fr-FR" sz="1600" i="1">
                <a:solidFill>
                  <a:srgbClr val="C00000"/>
                </a:solidFill>
              </a:rPr>
              <a:t>/</a:t>
            </a:r>
            <a:r>
              <a:rPr lang="fr-FR" sz="1600" i="1">
                <a:solidFill>
                  <a:schemeClr val="tx2"/>
                </a:solidFill>
              </a:rPr>
              <a:t>&gt;&lt;/c&gt;</a:t>
            </a:r>
          </a:p>
        </p:txBody>
      </p:sp>
      <p:grpSp>
        <p:nvGrpSpPr>
          <p:cNvPr id="33" name="Groupe 32">
            <a:extLst>
              <a:ext uri="{FF2B5EF4-FFF2-40B4-BE49-F238E27FC236}">
                <a16:creationId xmlns:a16="http://schemas.microsoft.com/office/drawing/2014/main" id="{EC52EFCB-CE8F-C240-5518-76D1C86E895F}"/>
              </a:ext>
            </a:extLst>
          </p:cNvPr>
          <p:cNvGrpSpPr/>
          <p:nvPr/>
        </p:nvGrpSpPr>
        <p:grpSpPr>
          <a:xfrm>
            <a:off x="252514" y="2522931"/>
            <a:ext cx="4645413" cy="1458520"/>
            <a:chOff x="328703" y="2735587"/>
            <a:chExt cx="3738200" cy="1458520"/>
          </a:xfrm>
        </p:grpSpPr>
        <p:sp>
          <p:nvSpPr>
            <p:cNvPr id="17" name="Rectangle : coins arrondis 16">
              <a:extLst>
                <a:ext uri="{FF2B5EF4-FFF2-40B4-BE49-F238E27FC236}">
                  <a16:creationId xmlns:a16="http://schemas.microsoft.com/office/drawing/2014/main" id="{50BE0ED7-006E-8DE3-E353-E70E1CE10289}"/>
                </a:ext>
              </a:extLst>
            </p:cNvPr>
            <p:cNvSpPr/>
            <p:nvPr/>
          </p:nvSpPr>
          <p:spPr bwMode="auto">
            <a:xfrm>
              <a:off x="566224" y="2735587"/>
              <a:ext cx="3500679" cy="374361"/>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FE3A6130-C62D-7E1C-949F-B2EEB4A983E3}"/>
                </a:ext>
              </a:extLst>
            </p:cNvPr>
            <p:cNvSpPr/>
            <p:nvPr/>
          </p:nvSpPr>
          <p:spPr bwMode="auto">
            <a:xfrm>
              <a:off x="643137" y="3868085"/>
              <a:ext cx="2753162" cy="326022"/>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cxnSp>
          <p:nvCxnSpPr>
            <p:cNvPr id="25" name="Connecteur droit avec flèche 24">
              <a:extLst>
                <a:ext uri="{FF2B5EF4-FFF2-40B4-BE49-F238E27FC236}">
                  <a16:creationId xmlns:a16="http://schemas.microsoft.com/office/drawing/2014/main" id="{3E47891C-38C2-B777-DC3C-F4DF795AEF4A}"/>
                </a:ext>
              </a:extLst>
            </p:cNvPr>
            <p:cNvCxnSpPr/>
            <p:nvPr/>
          </p:nvCxnSpPr>
          <p:spPr bwMode="auto">
            <a:xfrm>
              <a:off x="328703" y="4030883"/>
              <a:ext cx="305725" cy="0"/>
            </a:xfrm>
            <a:prstGeom prst="straightConnector1">
              <a:avLst/>
            </a:prstGeom>
            <a:noFill/>
            <a:ln w="12700" cap="flat" cmpd="sng">
              <a:solidFill>
                <a:srgbClr val="EC6839"/>
              </a:solidFill>
              <a:prstDash val="solid"/>
              <a:round/>
              <a:headEnd type="none" w="med" len="med"/>
              <a:tailEnd type="triangle"/>
            </a:ln>
          </p:spPr>
        </p:cxnSp>
        <p:cxnSp>
          <p:nvCxnSpPr>
            <p:cNvPr id="27" name="Connecteur droit 26">
              <a:extLst>
                <a:ext uri="{FF2B5EF4-FFF2-40B4-BE49-F238E27FC236}">
                  <a16:creationId xmlns:a16="http://schemas.microsoft.com/office/drawing/2014/main" id="{E57843C8-959D-8F4E-37B4-4924BC850CB2}"/>
                </a:ext>
              </a:extLst>
            </p:cNvPr>
            <p:cNvCxnSpPr>
              <a:cxnSpLocks/>
            </p:cNvCxnSpPr>
            <p:nvPr/>
          </p:nvCxnSpPr>
          <p:spPr bwMode="auto">
            <a:xfrm flipH="1" flipV="1">
              <a:off x="328703" y="2922768"/>
              <a:ext cx="8709" cy="1108115"/>
            </a:xfrm>
            <a:prstGeom prst="line">
              <a:avLst/>
            </a:prstGeom>
            <a:noFill/>
            <a:ln w="12700" cap="flat" cmpd="sng">
              <a:solidFill>
                <a:srgbClr val="EC6839"/>
              </a:solidFill>
              <a:prstDash val="solid"/>
              <a:round/>
              <a:headEnd type="none" w="med" len="med"/>
              <a:tailEnd type="none" w="lg" len="lg"/>
            </a:ln>
          </p:spPr>
        </p:cxnSp>
        <p:cxnSp>
          <p:nvCxnSpPr>
            <p:cNvPr id="28" name="Connecteur droit 27">
              <a:extLst>
                <a:ext uri="{FF2B5EF4-FFF2-40B4-BE49-F238E27FC236}">
                  <a16:creationId xmlns:a16="http://schemas.microsoft.com/office/drawing/2014/main" id="{31C148BA-C1AB-DB4B-A28C-64A895463B85}"/>
                </a:ext>
              </a:extLst>
            </p:cNvPr>
            <p:cNvCxnSpPr>
              <a:cxnSpLocks/>
              <a:stCxn id="17" idx="1"/>
            </p:cNvCxnSpPr>
            <p:nvPr/>
          </p:nvCxnSpPr>
          <p:spPr bwMode="auto">
            <a:xfrm flipH="1">
              <a:off x="328703" y="2922768"/>
              <a:ext cx="237521" cy="0"/>
            </a:xfrm>
            <a:prstGeom prst="line">
              <a:avLst/>
            </a:prstGeom>
            <a:noFill/>
            <a:ln w="12700" cap="flat" cmpd="sng">
              <a:solidFill>
                <a:srgbClr val="EC6839"/>
              </a:solidFill>
              <a:prstDash val="solid"/>
              <a:round/>
              <a:headEnd type="none" w="med" len="med"/>
              <a:tailEnd type="none" w="lg" len="lg"/>
            </a:ln>
          </p:spPr>
        </p:cxnSp>
      </p:grpSp>
      <p:grpSp>
        <p:nvGrpSpPr>
          <p:cNvPr id="44" name="Groupe 43">
            <a:extLst>
              <a:ext uri="{FF2B5EF4-FFF2-40B4-BE49-F238E27FC236}">
                <a16:creationId xmlns:a16="http://schemas.microsoft.com/office/drawing/2014/main" id="{F2D851CD-D441-99EA-03A0-C5E9897BC149}"/>
              </a:ext>
            </a:extLst>
          </p:cNvPr>
          <p:cNvGrpSpPr/>
          <p:nvPr/>
        </p:nvGrpSpPr>
        <p:grpSpPr>
          <a:xfrm>
            <a:off x="52411" y="2952580"/>
            <a:ext cx="2967014" cy="1357630"/>
            <a:chOff x="154531" y="3155800"/>
            <a:chExt cx="2967014" cy="1357630"/>
          </a:xfrm>
        </p:grpSpPr>
        <p:sp>
          <p:nvSpPr>
            <p:cNvPr id="34" name="Rectangle : coins arrondis 33">
              <a:extLst>
                <a:ext uri="{FF2B5EF4-FFF2-40B4-BE49-F238E27FC236}">
                  <a16:creationId xmlns:a16="http://schemas.microsoft.com/office/drawing/2014/main" id="{4470BB7E-C015-1138-2BC0-9949191EF59A}"/>
                </a:ext>
              </a:extLst>
            </p:cNvPr>
            <p:cNvSpPr/>
            <p:nvPr/>
          </p:nvSpPr>
          <p:spPr bwMode="auto">
            <a:xfrm>
              <a:off x="643137" y="3155800"/>
              <a:ext cx="480268" cy="273200"/>
            </a:xfrm>
            <a:prstGeom prst="roundRect">
              <a:avLst/>
            </a:prstGeom>
            <a:noFill/>
            <a:ln w="31750">
              <a:solidFill>
                <a:srgbClr val="FF0000"/>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4C194FD7-ABA9-5022-1A9B-4D892B103446}"/>
                </a:ext>
              </a:extLst>
            </p:cNvPr>
            <p:cNvSpPr/>
            <p:nvPr/>
          </p:nvSpPr>
          <p:spPr bwMode="auto">
            <a:xfrm>
              <a:off x="634428" y="4236691"/>
              <a:ext cx="2487117" cy="276739"/>
            </a:xfrm>
            <a:prstGeom prst="roundRect">
              <a:avLst/>
            </a:prstGeom>
            <a:noFill/>
            <a:ln w="31750">
              <a:solidFill>
                <a:srgbClr val="FF0000"/>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6" name="Connecteur droit avec flèche 35">
              <a:extLst>
                <a:ext uri="{FF2B5EF4-FFF2-40B4-BE49-F238E27FC236}">
                  <a16:creationId xmlns:a16="http://schemas.microsoft.com/office/drawing/2014/main" id="{E2AE804B-0D56-34A7-CA9C-0C0F96AD6295}"/>
                </a:ext>
              </a:extLst>
            </p:cNvPr>
            <p:cNvCxnSpPr>
              <a:cxnSpLocks/>
            </p:cNvCxnSpPr>
            <p:nvPr/>
          </p:nvCxnSpPr>
          <p:spPr bwMode="auto">
            <a:xfrm>
              <a:off x="154532" y="4466660"/>
              <a:ext cx="488605" cy="0"/>
            </a:xfrm>
            <a:prstGeom prst="straightConnector1">
              <a:avLst/>
            </a:prstGeom>
            <a:noFill/>
            <a:ln w="25400" cap="flat" cmpd="sng">
              <a:solidFill>
                <a:srgbClr val="FF0000"/>
              </a:solidFill>
              <a:prstDash val="solid"/>
              <a:round/>
              <a:headEnd type="none" w="med" len="med"/>
              <a:tailEnd type="triangle" w="lg" len="lg"/>
            </a:ln>
            <a:effectLst>
              <a:outerShdw blurRad="50800" dist="38100" dir="13500000" algn="br" rotWithShape="0">
                <a:prstClr val="black">
                  <a:alpha val="40000"/>
                </a:prstClr>
              </a:outerShdw>
            </a:effectLst>
          </p:spPr>
        </p:cxnSp>
        <p:cxnSp>
          <p:nvCxnSpPr>
            <p:cNvPr id="37" name="Connecteur droit 36">
              <a:extLst>
                <a:ext uri="{FF2B5EF4-FFF2-40B4-BE49-F238E27FC236}">
                  <a16:creationId xmlns:a16="http://schemas.microsoft.com/office/drawing/2014/main" id="{CF438F78-47F8-B168-2134-EB0CFB186C7A}"/>
                </a:ext>
              </a:extLst>
            </p:cNvPr>
            <p:cNvCxnSpPr>
              <a:cxnSpLocks/>
            </p:cNvCxnSpPr>
            <p:nvPr/>
          </p:nvCxnSpPr>
          <p:spPr bwMode="auto">
            <a:xfrm flipV="1">
              <a:off x="154532" y="3292399"/>
              <a:ext cx="0" cy="1174261"/>
            </a:xfrm>
            <a:prstGeom prst="line">
              <a:avLst/>
            </a:prstGeom>
            <a:noFill/>
            <a:ln w="25400" cap="flat" cmpd="sng">
              <a:solidFill>
                <a:srgbClr val="FF0000"/>
              </a:solidFill>
              <a:prstDash val="solid"/>
              <a:round/>
              <a:headEnd type="none" w="med" len="med"/>
              <a:tailEnd type="none" w="lg" len="lg"/>
            </a:ln>
            <a:effectLst>
              <a:outerShdw blurRad="50800" dist="38100" dir="13500000" algn="br" rotWithShape="0">
                <a:prstClr val="black">
                  <a:alpha val="40000"/>
                </a:prstClr>
              </a:outerShdw>
            </a:effectLst>
          </p:spPr>
        </p:cxnSp>
        <p:cxnSp>
          <p:nvCxnSpPr>
            <p:cNvPr id="38" name="Connecteur droit 37">
              <a:extLst>
                <a:ext uri="{FF2B5EF4-FFF2-40B4-BE49-F238E27FC236}">
                  <a16:creationId xmlns:a16="http://schemas.microsoft.com/office/drawing/2014/main" id="{5868FC40-04CF-A37D-84E8-9B32E2224C48}"/>
                </a:ext>
              </a:extLst>
            </p:cNvPr>
            <p:cNvCxnSpPr>
              <a:cxnSpLocks/>
              <a:stCxn id="34" idx="1"/>
            </p:cNvCxnSpPr>
            <p:nvPr/>
          </p:nvCxnSpPr>
          <p:spPr bwMode="auto">
            <a:xfrm flipH="1" flipV="1">
              <a:off x="154531" y="3292399"/>
              <a:ext cx="488606" cy="1"/>
            </a:xfrm>
            <a:prstGeom prst="line">
              <a:avLst/>
            </a:prstGeom>
            <a:noFill/>
            <a:ln w="25400" cap="flat" cmpd="sng">
              <a:solidFill>
                <a:srgbClr val="FF0000"/>
              </a:solidFill>
              <a:prstDash val="solid"/>
              <a:round/>
              <a:headEnd type="none" w="med" len="med"/>
              <a:tailEnd type="none" w="lg" len="lg"/>
            </a:ln>
            <a:effectLst>
              <a:outerShdw blurRad="50800" dist="38100" dir="13500000" algn="br" rotWithShape="0">
                <a:prstClr val="black">
                  <a:alpha val="40000"/>
                </a:prstClr>
              </a:outerShdw>
            </a:effectLst>
          </p:spPr>
        </p:cxnSp>
      </p:grpSp>
      <p:grpSp>
        <p:nvGrpSpPr>
          <p:cNvPr id="5" name="Groupe 4">
            <a:extLst>
              <a:ext uri="{FF2B5EF4-FFF2-40B4-BE49-F238E27FC236}">
                <a16:creationId xmlns:a16="http://schemas.microsoft.com/office/drawing/2014/main" id="{5F0DA055-3D83-9365-57BD-FD31DE7619CB}"/>
              </a:ext>
            </a:extLst>
          </p:cNvPr>
          <p:cNvGrpSpPr/>
          <p:nvPr/>
        </p:nvGrpSpPr>
        <p:grpSpPr>
          <a:xfrm>
            <a:off x="3030246" y="2891404"/>
            <a:ext cx="5854852" cy="1632797"/>
            <a:chOff x="3326673" y="3077547"/>
            <a:chExt cx="5490289" cy="1471105"/>
          </a:xfrm>
        </p:grpSpPr>
        <p:sp>
          <p:nvSpPr>
            <p:cNvPr id="45" name="Rectangle : coins arrondis 44">
              <a:extLst>
                <a:ext uri="{FF2B5EF4-FFF2-40B4-BE49-F238E27FC236}">
                  <a16:creationId xmlns:a16="http://schemas.microsoft.com/office/drawing/2014/main" id="{3D363E30-8DF3-99FC-09C9-A1CD94FC6FE0}"/>
                </a:ext>
              </a:extLst>
            </p:cNvPr>
            <p:cNvSpPr/>
            <p:nvPr/>
          </p:nvSpPr>
          <p:spPr bwMode="auto">
            <a:xfrm>
              <a:off x="6549147" y="3077547"/>
              <a:ext cx="2257438" cy="334377"/>
            </a:xfrm>
            <a:prstGeom prst="roundRect">
              <a:avLst/>
            </a:prstGeom>
            <a:noFill/>
            <a:ln w="15875">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Rectangle : coins arrondis 45">
              <a:extLst>
                <a:ext uri="{FF2B5EF4-FFF2-40B4-BE49-F238E27FC236}">
                  <a16:creationId xmlns:a16="http://schemas.microsoft.com/office/drawing/2014/main" id="{9356BEEE-9FFE-98F3-AF44-90C245FA7A68}"/>
                </a:ext>
              </a:extLst>
            </p:cNvPr>
            <p:cNvSpPr/>
            <p:nvPr/>
          </p:nvSpPr>
          <p:spPr bwMode="auto">
            <a:xfrm>
              <a:off x="3326673" y="4091234"/>
              <a:ext cx="5490289" cy="457418"/>
            </a:xfrm>
            <a:prstGeom prst="roundRect">
              <a:avLst/>
            </a:prstGeom>
            <a:noFill/>
            <a:ln w="15875">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7" name="Connecteur droit avec flèche 46">
              <a:extLst>
                <a:ext uri="{FF2B5EF4-FFF2-40B4-BE49-F238E27FC236}">
                  <a16:creationId xmlns:a16="http://schemas.microsoft.com/office/drawing/2014/main" id="{0A7D27E0-76CA-B6A9-0CB0-4524AD1D8A8F}"/>
                </a:ext>
              </a:extLst>
            </p:cNvPr>
            <p:cNvCxnSpPr>
              <a:cxnSpLocks/>
              <a:stCxn id="45" idx="2"/>
              <a:endCxn id="46" idx="0"/>
            </p:cNvCxnSpPr>
            <p:nvPr/>
          </p:nvCxnSpPr>
          <p:spPr bwMode="auto">
            <a:xfrm flipH="1">
              <a:off x="6071817" y="3411924"/>
              <a:ext cx="1606049" cy="679311"/>
            </a:xfrm>
            <a:prstGeom prst="straightConnector1">
              <a:avLst/>
            </a:prstGeom>
            <a:noFill/>
            <a:ln w="12700" cap="flat" cmpd="sng">
              <a:solidFill>
                <a:srgbClr val="FF0000"/>
              </a:solidFill>
              <a:prstDash val="solid"/>
              <a:round/>
              <a:headEnd type="none" w="med" len="med"/>
              <a:tailEnd type="triangle" w="lg" len="lg"/>
            </a:ln>
          </p:spPr>
        </p:cxnSp>
      </p:grpSp>
      <p:sp>
        <p:nvSpPr>
          <p:cNvPr id="50" name="Shape 608">
            <a:extLst>
              <a:ext uri="{FF2B5EF4-FFF2-40B4-BE49-F238E27FC236}">
                <a16:creationId xmlns:a16="http://schemas.microsoft.com/office/drawing/2014/main" id="{4FAF08B3-8D72-ECBF-0D81-033DBE8D6155}"/>
              </a:ext>
            </a:extLst>
          </p:cNvPr>
          <p:cNvSpPr txBox="1">
            <a:spLocks/>
          </p:cNvSpPr>
          <p:nvPr/>
        </p:nvSpPr>
        <p:spPr bwMode="auto">
          <a:xfrm>
            <a:off x="-109282" y="4758767"/>
            <a:ext cx="8719501" cy="1121531"/>
          </a:xfrm>
          <a:prstGeom prst="rect">
            <a:avLst/>
          </a:prstGeom>
        </p:spPr>
        <p:txBody>
          <a:bodyPr vert="horz" lIns="72000" tIns="45720" rIns="91440" bIns="45720" rtlCol="0">
            <a:normAutofit lnSpcReduction="10000"/>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2">
              <a:spcAft>
                <a:spcPts val="1200"/>
              </a:spcAft>
              <a:defRPr/>
            </a:pPr>
            <a:r>
              <a:rPr lang="fr-FR" sz="1800">
                <a:ea typeface="Verdana"/>
                <a:cs typeface="Verdana"/>
              </a:rPr>
              <a:t>Si l’élément &lt;dao&gt; ne contient pas d’attribut </a:t>
            </a:r>
            <a:r>
              <a:rPr lang="fr-FR" sz="1800">
                <a:solidFill>
                  <a:srgbClr val="F79646"/>
                </a:solidFill>
                <a:ea typeface="Verdana"/>
                <a:cs typeface="Verdana"/>
              </a:rPr>
              <a:t>@title</a:t>
            </a:r>
            <a:r>
              <a:rPr lang="fr-FR" sz="1800">
                <a:ea typeface="Verdana"/>
                <a:cs typeface="Verdana"/>
              </a:rPr>
              <a:t>, le texte par défaut comme support de l’url </a:t>
            </a:r>
            <a:r>
              <a:rPr lang="fr-FR">
                <a:ea typeface="Verdana"/>
                <a:cs typeface="Verdana"/>
              </a:rPr>
              <a:t>: </a:t>
            </a:r>
            <a:r>
              <a:rPr lang="fr-FR" sz="1800">
                <a:solidFill>
                  <a:srgbClr val="0000FF"/>
                </a:solidFill>
                <a:ea typeface="Verdana"/>
                <a:cs typeface="Verdana"/>
              </a:rPr>
              <a:t>«</a:t>
            </a:r>
            <a:r>
              <a:rPr lang="fr-FR" sz="1800" dirty="0">
                <a:solidFill>
                  <a:srgbClr val="0000FF"/>
                </a:solidFill>
                <a:ea typeface="Verdana"/>
                <a:cs typeface="Verdana"/>
              </a:rPr>
              <a:t>Disponible</a:t>
            </a:r>
            <a:r>
              <a:rPr lang="fr-FR" sz="1800">
                <a:solidFill>
                  <a:srgbClr val="0000FF"/>
                </a:solidFill>
                <a:ea typeface="Verdana"/>
                <a:cs typeface="Verdana"/>
              </a:rPr>
              <a:t> en ligne »</a:t>
            </a:r>
            <a:endParaRPr lang="fr-FR" sz="1800" dirty="0">
              <a:solidFill>
                <a:srgbClr val="0000FF"/>
              </a:solidFill>
              <a:ea typeface="Verdana"/>
              <a:cs typeface="Verdana"/>
            </a:endParaRPr>
          </a:p>
          <a:p>
            <a:pPr lvl="2">
              <a:defRPr/>
            </a:pPr>
            <a:r>
              <a:rPr lang="fr-FR" sz="1800" dirty="0">
                <a:ea typeface="Verdana"/>
                <a:cs typeface="Verdana"/>
              </a:rPr>
              <a:t>Les &lt;daoloc&gt; de rôle "</a:t>
            </a:r>
            <a:r>
              <a:rPr lang="fr-FR" sz="1800" dirty="0" err="1">
                <a:ea typeface="Verdana"/>
                <a:cs typeface="Verdana"/>
              </a:rPr>
              <a:t>manifest</a:t>
            </a:r>
            <a:r>
              <a:rPr lang="fr-FR" sz="1800" dirty="0">
                <a:ea typeface="Verdana"/>
                <a:cs typeface="Verdana"/>
              </a:rPr>
              <a:t> </a:t>
            </a:r>
            <a:r>
              <a:rPr lang="fr-FR" sz="1800" dirty="0" err="1">
                <a:ea typeface="Verdana"/>
                <a:cs typeface="Verdana"/>
              </a:rPr>
              <a:t>iiif</a:t>
            </a:r>
            <a:r>
              <a:rPr lang="fr-FR" sz="1800" dirty="0">
                <a:ea typeface="Verdana"/>
                <a:cs typeface="Verdana"/>
              </a:rPr>
              <a:t>" ont une valeur de </a:t>
            </a:r>
            <a:r>
              <a:rPr lang="fr-FR" sz="1800" dirty="0">
                <a:solidFill>
                  <a:srgbClr val="F79646"/>
                </a:solidFill>
                <a:ea typeface="Verdana"/>
                <a:cs typeface="Verdana"/>
              </a:rPr>
              <a:t>@title</a:t>
            </a:r>
            <a:r>
              <a:rPr lang="fr-FR" sz="1800" dirty="0">
                <a:ea typeface="Verdana"/>
                <a:cs typeface="Verdana"/>
              </a:rPr>
              <a:t> imposée :  "</a:t>
            </a:r>
            <a:r>
              <a:rPr lang="fr-FR" sz="1800" dirty="0" err="1">
                <a:ea typeface="Verdana"/>
                <a:cs typeface="Verdana"/>
              </a:rPr>
              <a:t>Manifest</a:t>
            </a:r>
            <a:r>
              <a:rPr lang="fr-FR" sz="1800" dirty="0">
                <a:ea typeface="Verdana"/>
                <a:cs typeface="Verdana"/>
              </a:rPr>
              <a:t> </a:t>
            </a:r>
            <a:r>
              <a:rPr lang="fr-FR" sz="1800" dirty="0" err="1">
                <a:ea typeface="Verdana"/>
                <a:cs typeface="Verdana"/>
              </a:rPr>
              <a:t>iiif</a:t>
            </a:r>
            <a:r>
              <a:rPr lang="fr-FR" sz="1800" dirty="0">
                <a:ea typeface="Verdana"/>
                <a:cs typeface="Verdana"/>
              </a:rPr>
              <a:t>" </a:t>
            </a:r>
          </a:p>
          <a:p>
            <a:pPr marL="342900" lvl="1" indent="0">
              <a:buNone/>
              <a:defRPr/>
            </a:pPr>
            <a:endParaRPr lang="fr-FR" sz="1200" dirty="0">
              <a:ea typeface="Verdana"/>
              <a:cs typeface="Verdana"/>
            </a:endParaRPr>
          </a:p>
          <a:p>
            <a:pPr marL="342900" lvl="1" indent="0">
              <a:lnSpc>
                <a:spcPct val="150000"/>
              </a:lnSpc>
              <a:buNone/>
            </a:pPr>
            <a:endParaRPr lang="fr-FR" dirty="0">
              <a:solidFill>
                <a:schemeClr val="dk1"/>
              </a:solidFill>
              <a:ea typeface="Verdana"/>
              <a:cs typeface="Verdana"/>
            </a:endParaRPr>
          </a:p>
          <a:p>
            <a:pPr lvl="1">
              <a:lnSpc>
                <a:spcPct val="150000"/>
              </a:lnSpc>
            </a:pPr>
            <a:endParaRPr lang="fr-FR">
              <a:solidFill>
                <a:schemeClr val="dk1"/>
              </a:solidFill>
              <a:ea typeface="Verdana"/>
              <a:cs typeface="Verdana"/>
            </a:endParaRPr>
          </a:p>
        </p:txBody>
      </p:sp>
      <p:sp>
        <p:nvSpPr>
          <p:cNvPr id="3" name="Espace réservé du pied de page 3">
            <a:extLst>
              <a:ext uri="{FF2B5EF4-FFF2-40B4-BE49-F238E27FC236}">
                <a16:creationId xmlns:a16="http://schemas.microsoft.com/office/drawing/2014/main" id="{E6F65B99-DCFE-5CFC-A676-C843CF27169C}"/>
              </a:ext>
            </a:extLst>
          </p:cNvPr>
          <p:cNvSpPr txBox="1">
            <a:spLocks/>
          </p:cNvSpPr>
          <p:nvPr/>
        </p:nvSpPr>
        <p:spPr bwMode="auto">
          <a:xfrm>
            <a:off x="643257" y="6449716"/>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a:t>
            </a:r>
            <a:r>
              <a:rPr lang="fr-FR" sz="1050">
                <a:solidFill>
                  <a:schemeClr val="tx2"/>
                </a:solidFill>
                <a:latin typeface="Arial Narrow" panose="020B0606020202030204" pitchFamily="34" charset="0"/>
                <a:hlinkClick r:id="rId4">
                  <a:extLst>
                    <a:ext uri="{A12FA001-AC4F-418D-AE19-62706E023703}">
                      <ahyp:hlinkClr xmlns:ahyp="http://schemas.microsoft.com/office/drawing/2018/hyperlinkcolor" val="tx"/>
                    </a:ext>
                  </a:extLst>
                </a:hlinkClick>
              </a:rPr>
              <a:t>https://documentation.abes.fr/aidecalames/manuelcatalogageead/index.html#LiensDocumentsNumerises</a:t>
            </a:r>
            <a:endParaRPr lang="fr-FR" sz="1050">
              <a:solidFill>
                <a:schemeClr val="tx2"/>
              </a:solidFill>
              <a:latin typeface="Arial Narrow" panose="020B0606020202030204" pitchFamily="34" charset="0"/>
            </a:endParaRPr>
          </a:p>
          <a:p>
            <a:pPr>
              <a:defRPr/>
            </a:pPr>
            <a:endParaRPr lang="fr-FR"/>
          </a:p>
        </p:txBody>
      </p:sp>
      <p:sp>
        <p:nvSpPr>
          <p:cNvPr id="22" name="Rectangle : coins arrondis 21">
            <a:extLst>
              <a:ext uri="{FF2B5EF4-FFF2-40B4-BE49-F238E27FC236}">
                <a16:creationId xmlns:a16="http://schemas.microsoft.com/office/drawing/2014/main" id="{58062917-F388-AF19-A5B3-1868A99F32EB}"/>
              </a:ext>
            </a:extLst>
          </p:cNvPr>
          <p:cNvSpPr/>
          <p:nvPr/>
        </p:nvSpPr>
        <p:spPr bwMode="auto">
          <a:xfrm>
            <a:off x="382968" y="3186066"/>
            <a:ext cx="2545610" cy="352078"/>
          </a:xfrm>
          <a:prstGeom prst="roundRect">
            <a:avLst/>
          </a:prstGeom>
          <a:noFill/>
          <a:ln w="15875">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4" name="Connecteur droit 23">
            <a:extLst>
              <a:ext uri="{FF2B5EF4-FFF2-40B4-BE49-F238E27FC236}">
                <a16:creationId xmlns:a16="http://schemas.microsoft.com/office/drawing/2014/main" id="{25508524-0EA0-75ED-30D6-F0AF1BC9AF3B}"/>
              </a:ext>
            </a:extLst>
          </p:cNvPr>
          <p:cNvCxnSpPr/>
          <p:nvPr/>
        </p:nvCxnSpPr>
        <p:spPr bwMode="auto">
          <a:xfrm>
            <a:off x="8864507" y="2897292"/>
            <a:ext cx="11066" cy="386757"/>
          </a:xfrm>
          <a:prstGeom prst="line">
            <a:avLst/>
          </a:prstGeom>
          <a:noFill/>
          <a:ln w="66675" cap="flat" cmpd="sng">
            <a:solidFill>
              <a:schemeClr val="bg1"/>
            </a:solidFill>
            <a:prstDash val="solid"/>
            <a:round/>
            <a:headEnd type="none" w="med" len="med"/>
            <a:tailEnd type="none" w="lg" len="lg"/>
          </a:ln>
        </p:spPr>
      </p:cxnSp>
      <p:cxnSp>
        <p:nvCxnSpPr>
          <p:cNvPr id="26" name="Connecteur droit 25">
            <a:extLst>
              <a:ext uri="{FF2B5EF4-FFF2-40B4-BE49-F238E27FC236}">
                <a16:creationId xmlns:a16="http://schemas.microsoft.com/office/drawing/2014/main" id="{481629B6-9217-F247-149E-71BDB42A4423}"/>
              </a:ext>
            </a:extLst>
          </p:cNvPr>
          <p:cNvCxnSpPr>
            <a:cxnSpLocks/>
          </p:cNvCxnSpPr>
          <p:nvPr/>
        </p:nvCxnSpPr>
        <p:spPr bwMode="auto">
          <a:xfrm>
            <a:off x="389989" y="3193700"/>
            <a:ext cx="11066" cy="386757"/>
          </a:xfrm>
          <a:prstGeom prst="line">
            <a:avLst/>
          </a:prstGeom>
          <a:noFill/>
          <a:ln w="66675" cap="flat" cmpd="sng">
            <a:solidFill>
              <a:schemeClr val="bg1"/>
            </a:solidFill>
            <a:prstDash val="solid"/>
            <a:round/>
            <a:headEnd type="none" w="med" len="med"/>
            <a:tailEnd type="none" w="lg" len="lg"/>
          </a:ln>
        </p:spPr>
      </p:cxnSp>
      <p:pic>
        <p:nvPicPr>
          <p:cNvPr id="39" name="Image 38" descr="Une image contenant texte, Police, capture d’écran, ligne&#10;&#10;Description générée automatiquement">
            <a:extLst>
              <a:ext uri="{FF2B5EF4-FFF2-40B4-BE49-F238E27FC236}">
                <a16:creationId xmlns:a16="http://schemas.microsoft.com/office/drawing/2014/main" id="{EB1F10B8-0318-7489-E388-C38890787E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055" y="5753912"/>
            <a:ext cx="4250872" cy="670088"/>
          </a:xfrm>
          <a:prstGeom prst="rect">
            <a:avLst/>
          </a:prstGeom>
        </p:spPr>
      </p:pic>
    </p:spTree>
    <p:extLst>
      <p:ext uri="{BB962C8B-B14F-4D97-AF65-F5344CB8AC3E}">
        <p14:creationId xmlns:p14="http://schemas.microsoft.com/office/powerpoint/2010/main" val="2209042369"/>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42F754A-C151-2B69-383F-F4AC3FF5A4C2}"/>
            </a:ext>
          </a:extLst>
        </p:cNvPr>
        <p:cNvGrpSpPr/>
        <p:nvPr/>
      </p:nvGrpSpPr>
      <p:grpSpPr bwMode="auto">
        <a:xfrm>
          <a:off x="0" y="0"/>
          <a:ext cx="0" cy="0"/>
          <a:chOff x="0" y="0"/>
          <a:chExt cx="0" cy="0"/>
        </a:xfrm>
      </p:grpSpPr>
      <p:sp>
        <p:nvSpPr>
          <p:cNvPr id="4" name="Shape 638">
            <a:extLst>
              <a:ext uri="{FF2B5EF4-FFF2-40B4-BE49-F238E27FC236}">
                <a16:creationId xmlns:a16="http://schemas.microsoft.com/office/drawing/2014/main" id="{BFF3C83E-76C7-BBD8-9E65-BF6E05844682}"/>
              </a:ext>
            </a:extLst>
          </p:cNvPr>
          <p:cNvSpPr>
            <a:spLocks noGrp="1"/>
          </p:cNvSpPr>
          <p:nvPr>
            <p:ph type="title"/>
          </p:nvPr>
        </p:nvSpPr>
        <p:spPr>
          <a:xfrm>
            <a:off x="749853" y="130420"/>
            <a:ext cx="7251148" cy="527538"/>
          </a:xfrm>
        </p:spPr>
        <p:txBody>
          <a:bodyPr>
            <a:normAutofit/>
          </a:bodyPr>
          <a:lstStyle/>
          <a:p>
            <a:pPr lvl="0"/>
            <a:r>
              <a:rPr lang="fr-FR" dirty="0"/>
              <a:t>Les liens dans Calames : daogrp - lien image</a:t>
            </a:r>
          </a:p>
        </p:txBody>
      </p:sp>
      <p:sp>
        <p:nvSpPr>
          <p:cNvPr id="2" name="Espace réservé du numéro de diapositive 2">
            <a:extLst>
              <a:ext uri="{FF2B5EF4-FFF2-40B4-BE49-F238E27FC236}">
                <a16:creationId xmlns:a16="http://schemas.microsoft.com/office/drawing/2014/main" id="{C7E13294-34AB-562B-8CE0-CAF634353CE5}"/>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84</a:t>
            </a:fld>
            <a:endParaRPr lang="fr-FR"/>
          </a:p>
        </p:txBody>
      </p:sp>
      <p:sp>
        <p:nvSpPr>
          <p:cNvPr id="3" name="Shape 608">
            <a:extLst>
              <a:ext uri="{FF2B5EF4-FFF2-40B4-BE49-F238E27FC236}">
                <a16:creationId xmlns:a16="http://schemas.microsoft.com/office/drawing/2014/main" id="{5601CB26-61D1-818C-44EC-AA22F05C0D50}"/>
              </a:ext>
            </a:extLst>
          </p:cNvPr>
          <p:cNvSpPr txBox="1">
            <a:spLocks/>
          </p:cNvSpPr>
          <p:nvPr/>
        </p:nvSpPr>
        <p:spPr bwMode="auto">
          <a:xfrm>
            <a:off x="452335" y="2867462"/>
            <a:ext cx="8469597" cy="1933303"/>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42900" lvl="1" indent="0">
              <a:lnSpc>
                <a:spcPct val="150000"/>
              </a:lnSpc>
              <a:buNone/>
            </a:pPr>
            <a:endParaRPr lang="fr-FR" sz="1000" i="1" dirty="0">
              <a:solidFill>
                <a:schemeClr val="tx2"/>
              </a:solidFill>
            </a:endParaRPr>
          </a:p>
          <a:p>
            <a:pPr marL="342900" lvl="1" indent="0">
              <a:lnSpc>
                <a:spcPct val="150000"/>
              </a:lnSpc>
              <a:buNone/>
            </a:pPr>
            <a:endParaRPr lang="fr-FR" sz="1000" i="1" dirty="0">
              <a:solidFill>
                <a:schemeClr val="tx2"/>
              </a:solidFill>
            </a:endParaRPr>
          </a:p>
        </p:txBody>
      </p:sp>
      <p:sp>
        <p:nvSpPr>
          <p:cNvPr id="6" name="Shape 608">
            <a:extLst>
              <a:ext uri="{FF2B5EF4-FFF2-40B4-BE49-F238E27FC236}">
                <a16:creationId xmlns:a16="http://schemas.microsoft.com/office/drawing/2014/main" id="{35359676-84D7-7F56-7036-9B36105776D4}"/>
              </a:ext>
            </a:extLst>
          </p:cNvPr>
          <p:cNvSpPr txBox="1">
            <a:spLocks/>
          </p:cNvSpPr>
          <p:nvPr/>
        </p:nvSpPr>
        <p:spPr bwMode="auto">
          <a:xfrm>
            <a:off x="353358" y="2370925"/>
            <a:ext cx="8568574" cy="2163497"/>
          </a:xfrm>
          <a:prstGeom prst="rect">
            <a:avLst/>
          </a:prstGeom>
        </p:spPr>
        <p:txBody>
          <a:bodyPr vert="horz" lIns="72000" tIns="45720" rIns="91440" bIns="45720" rtlCol="0">
            <a:normAutofit fontScale="85000" lnSpcReduction="10000"/>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85725" lvl="1" indent="0">
              <a:lnSpc>
                <a:spcPct val="150000"/>
              </a:lnSpc>
              <a:buNone/>
            </a:pPr>
            <a:r>
              <a:rPr lang="fr-FR" sz="1600" i="1" dirty="0">
                <a:solidFill>
                  <a:schemeClr val="tx2"/>
                </a:solidFill>
              </a:rPr>
              <a:t>&lt;c&gt;&lt;</a:t>
            </a:r>
            <a:r>
              <a:rPr lang="fr-FR" sz="1600" i="1" dirty="0" err="1">
                <a:solidFill>
                  <a:schemeClr val="tx2"/>
                </a:solidFill>
              </a:rPr>
              <a:t>did</a:t>
            </a:r>
            <a:r>
              <a:rPr lang="fr-FR" sz="1600" i="1" dirty="0">
                <a:solidFill>
                  <a:schemeClr val="tx2"/>
                </a:solidFill>
              </a:rPr>
              <a:t>&gt;&lt;</a:t>
            </a:r>
            <a:r>
              <a:rPr lang="fr-FR" sz="1600" i="1" dirty="0" err="1">
                <a:solidFill>
                  <a:schemeClr val="tx2"/>
                </a:solidFill>
              </a:rPr>
              <a:t>unittitle</a:t>
            </a:r>
            <a:r>
              <a:rPr lang="fr-FR" sz="1600" i="1" dirty="0">
                <a:solidFill>
                  <a:schemeClr val="tx2"/>
                </a:solidFill>
              </a:rPr>
              <a:t>&gt;Le livre Jehan Boccace des cas des nobles hommes et femmes...&lt;/</a:t>
            </a:r>
            <a:r>
              <a:rPr lang="fr-FR" sz="1600" i="1" dirty="0" err="1">
                <a:solidFill>
                  <a:schemeClr val="tx2"/>
                </a:solidFill>
              </a:rPr>
              <a:t>unittitle</a:t>
            </a:r>
            <a:r>
              <a:rPr lang="fr-FR" sz="1600" i="1" dirty="0">
                <a:solidFill>
                  <a:schemeClr val="tx2"/>
                </a:solidFill>
              </a:rPr>
              <a:t>&gt;&lt;/</a:t>
            </a:r>
            <a:r>
              <a:rPr lang="fr-FR" sz="1600" i="1" dirty="0" err="1">
                <a:solidFill>
                  <a:schemeClr val="tx2"/>
                </a:solidFill>
              </a:rPr>
              <a:t>did</a:t>
            </a:r>
            <a:r>
              <a:rPr lang="fr-FR" sz="1600" i="1" dirty="0">
                <a:solidFill>
                  <a:schemeClr val="tx2"/>
                </a:solidFill>
              </a:rPr>
              <a:t>&gt;</a:t>
            </a:r>
          </a:p>
          <a:p>
            <a:pPr marL="85725" lvl="1" indent="0">
              <a:lnSpc>
                <a:spcPct val="150000"/>
              </a:lnSpc>
              <a:buNone/>
            </a:pPr>
            <a:r>
              <a:rPr lang="fr-FR" sz="1600" i="1" dirty="0">
                <a:solidFill>
                  <a:schemeClr val="tx2"/>
                </a:solidFill>
              </a:rPr>
              <a:t>&lt;</a:t>
            </a:r>
            <a:r>
              <a:rPr lang="fr-FR" sz="1600" b="1" i="1" dirty="0" err="1">
                <a:solidFill>
                  <a:schemeClr val="tx2"/>
                </a:solidFill>
              </a:rPr>
              <a:t>daogrp</a:t>
            </a:r>
            <a:r>
              <a:rPr lang="fr-FR" sz="1600" b="1" i="1" dirty="0">
                <a:solidFill>
                  <a:schemeClr val="tx2"/>
                </a:solidFill>
              </a:rPr>
              <a:t>&gt;</a:t>
            </a:r>
          </a:p>
          <a:p>
            <a:pPr marL="342900" lvl="1" indent="0">
              <a:lnSpc>
                <a:spcPct val="150000"/>
              </a:lnSpc>
              <a:buNone/>
            </a:pPr>
            <a:r>
              <a:rPr lang="fr-FR" sz="1600" b="1" i="1" dirty="0">
                <a:solidFill>
                  <a:schemeClr val="tx2"/>
                </a:solidFill>
              </a:rPr>
              <a:t>&lt;daoloc </a:t>
            </a:r>
            <a:r>
              <a:rPr lang="fr-FR" sz="1600" b="1" i="1" dirty="0" err="1">
                <a:solidFill>
                  <a:srgbClr val="F79646"/>
                </a:solidFill>
              </a:rPr>
              <a:t>role</a:t>
            </a:r>
            <a:r>
              <a:rPr lang="fr-FR" sz="1600" i="1" dirty="0">
                <a:solidFill>
                  <a:schemeClr val="tx2"/>
                </a:solidFill>
              </a:rPr>
              <a:t>="</a:t>
            </a:r>
            <a:r>
              <a:rPr lang="fr-FR" sz="1600" i="1" dirty="0">
                <a:solidFill>
                  <a:srgbClr val="F79646"/>
                </a:solidFill>
              </a:rPr>
              <a:t>vignette</a:t>
            </a:r>
            <a:r>
              <a:rPr lang="fr-FR" sz="1600" i="1" dirty="0">
                <a:solidFill>
                  <a:schemeClr val="tx2"/>
                </a:solidFill>
              </a:rPr>
              <a:t>" </a:t>
            </a:r>
            <a:r>
              <a:rPr lang="fr-FR" sz="1600" b="1" i="1" dirty="0">
                <a:solidFill>
                  <a:srgbClr val="F79646"/>
                </a:solidFill>
              </a:rPr>
              <a:t>title</a:t>
            </a:r>
            <a:r>
              <a:rPr lang="fr-FR" sz="1600" i="1" dirty="0">
                <a:solidFill>
                  <a:schemeClr val="tx2"/>
                </a:solidFill>
              </a:rPr>
              <a:t>="Consultable sur Archive.org" </a:t>
            </a:r>
            <a:r>
              <a:rPr lang="fr-FR" sz="1600" b="1" i="1" dirty="0">
                <a:solidFill>
                  <a:srgbClr val="F79646"/>
                </a:solidFill>
              </a:rPr>
              <a:t>href</a:t>
            </a:r>
            <a:r>
              <a:rPr lang="fr-FR" sz="1600" i="1" dirty="0">
                <a:solidFill>
                  <a:schemeClr val="tx2"/>
                </a:solidFill>
              </a:rPr>
              <a:t>=" https://archive.org/download/MS1128/BSG_MS1128_0013</a:t>
            </a:r>
            <a:r>
              <a:rPr lang="fr-FR" sz="1600" i="1" dirty="0">
                <a:solidFill>
                  <a:srgbClr val="F79646"/>
                </a:solidFill>
              </a:rPr>
              <a:t>.jpg</a:t>
            </a:r>
            <a:r>
              <a:rPr lang="fr-FR" sz="1600" i="1" dirty="0">
                <a:solidFill>
                  <a:schemeClr val="tx2"/>
                </a:solidFill>
              </a:rPr>
              <a:t>"&gt;</a:t>
            </a:r>
            <a:r>
              <a:rPr lang="fr-FR" sz="1600" b="1" i="1" dirty="0">
                <a:solidFill>
                  <a:schemeClr val="tx2"/>
                </a:solidFill>
              </a:rPr>
              <a:t>&lt;/daoloc&gt;</a:t>
            </a:r>
          </a:p>
          <a:p>
            <a:pPr marL="342900" lvl="1" indent="0">
              <a:lnSpc>
                <a:spcPct val="150000"/>
              </a:lnSpc>
              <a:buNone/>
            </a:pPr>
            <a:r>
              <a:rPr lang="fr-FR" sz="1600" b="1" i="1" dirty="0">
                <a:solidFill>
                  <a:schemeClr val="tx2"/>
                </a:solidFill>
              </a:rPr>
              <a:t>&lt;</a:t>
            </a:r>
            <a:r>
              <a:rPr lang="fr-FR" sz="1600" b="1" i="1" dirty="0" err="1">
                <a:solidFill>
                  <a:schemeClr val="tx2"/>
                </a:solidFill>
              </a:rPr>
              <a:t>daoloc</a:t>
            </a:r>
            <a:r>
              <a:rPr lang="fr-FR" sz="1600" b="1" i="1" dirty="0">
                <a:solidFill>
                  <a:schemeClr val="tx2"/>
                </a:solidFill>
              </a:rPr>
              <a:t> </a:t>
            </a:r>
            <a:r>
              <a:rPr lang="fr-FR" sz="1600" b="1" i="1" dirty="0" err="1">
                <a:solidFill>
                  <a:srgbClr val="F79646"/>
                </a:solidFill>
              </a:rPr>
              <a:t>role</a:t>
            </a:r>
            <a:r>
              <a:rPr lang="fr-FR" sz="1600" i="1" dirty="0">
                <a:solidFill>
                  <a:schemeClr val="tx2"/>
                </a:solidFill>
              </a:rPr>
              <a:t>="</a:t>
            </a:r>
            <a:r>
              <a:rPr lang="fr-FR" sz="1600" i="1" dirty="0">
                <a:solidFill>
                  <a:srgbClr val="F79646"/>
                </a:solidFill>
              </a:rPr>
              <a:t>rebond</a:t>
            </a:r>
            <a:r>
              <a:rPr lang="fr-FR" sz="1600" i="1" dirty="0">
                <a:solidFill>
                  <a:schemeClr val="tx2"/>
                </a:solidFill>
              </a:rPr>
              <a:t>" </a:t>
            </a:r>
            <a:r>
              <a:rPr lang="fr-FR" sz="1600" b="1" i="1" dirty="0" err="1">
                <a:solidFill>
                  <a:srgbClr val="F79646"/>
                </a:solidFill>
              </a:rPr>
              <a:t>title</a:t>
            </a:r>
            <a:r>
              <a:rPr lang="fr-FR" sz="1600" i="1" dirty="0">
                <a:solidFill>
                  <a:schemeClr val="tx2"/>
                </a:solidFill>
              </a:rPr>
              <a:t>="Accéder au document numérisé " </a:t>
            </a:r>
            <a:r>
              <a:rPr lang="fr-FR" sz="1600" b="1" i="1" dirty="0">
                <a:solidFill>
                  <a:srgbClr val="F79646"/>
                </a:solidFill>
              </a:rPr>
              <a:t>href</a:t>
            </a:r>
            <a:r>
              <a:rPr lang="fr-FR" sz="1600" i="1" dirty="0">
                <a:solidFill>
                  <a:schemeClr val="tx2"/>
                </a:solidFill>
              </a:rPr>
              <a:t>=" https://archive.org/details/MS1128 "&gt;</a:t>
            </a:r>
            <a:r>
              <a:rPr lang="fr-FR" sz="1600" b="1" i="1" dirty="0">
                <a:solidFill>
                  <a:schemeClr val="tx2"/>
                </a:solidFill>
              </a:rPr>
              <a:t>&lt;/</a:t>
            </a:r>
            <a:r>
              <a:rPr lang="fr-FR" sz="1600" b="1" i="1" dirty="0" err="1">
                <a:solidFill>
                  <a:schemeClr val="tx2"/>
                </a:solidFill>
              </a:rPr>
              <a:t>daoloc</a:t>
            </a:r>
            <a:r>
              <a:rPr lang="fr-FR" sz="1600" b="1" i="1" dirty="0">
                <a:solidFill>
                  <a:schemeClr val="tx2"/>
                </a:solidFill>
              </a:rPr>
              <a:t>&gt;</a:t>
            </a:r>
          </a:p>
          <a:p>
            <a:pPr marL="342900" lvl="1" indent="0">
              <a:lnSpc>
                <a:spcPct val="150000"/>
              </a:lnSpc>
              <a:buNone/>
            </a:pPr>
            <a:r>
              <a:rPr lang="fr-FR" sz="1600" b="1" i="1" dirty="0">
                <a:solidFill>
                  <a:schemeClr val="tx2"/>
                </a:solidFill>
              </a:rPr>
              <a:t>&lt;/</a:t>
            </a:r>
            <a:r>
              <a:rPr lang="fr-FR" sz="1600" b="1" i="1" dirty="0" err="1">
                <a:solidFill>
                  <a:schemeClr val="tx2"/>
                </a:solidFill>
              </a:rPr>
              <a:t>daogrp</a:t>
            </a:r>
            <a:r>
              <a:rPr lang="fr-FR" sz="1600" b="1" i="1" dirty="0">
                <a:solidFill>
                  <a:schemeClr val="tx2"/>
                </a:solidFill>
              </a:rPr>
              <a:t>&gt; </a:t>
            </a:r>
            <a:r>
              <a:rPr lang="fr-FR" sz="1600" i="1" dirty="0">
                <a:solidFill>
                  <a:schemeClr val="tx2"/>
                </a:solidFill>
              </a:rPr>
              <a:t>&lt;/c&gt;</a:t>
            </a:r>
          </a:p>
          <a:p>
            <a:pPr marL="342900" lvl="1" indent="0">
              <a:lnSpc>
                <a:spcPct val="150000"/>
              </a:lnSpc>
              <a:buNone/>
            </a:pPr>
            <a:endParaRPr lang="fr-FR" sz="1000" i="1" dirty="0">
              <a:solidFill>
                <a:schemeClr val="tx2"/>
              </a:solidFill>
            </a:endParaRPr>
          </a:p>
          <a:p>
            <a:pPr marL="342900" lvl="1" indent="0">
              <a:lnSpc>
                <a:spcPct val="150000"/>
              </a:lnSpc>
              <a:buNone/>
            </a:pPr>
            <a:endParaRPr lang="fr-FR" sz="1000" i="1" dirty="0">
              <a:solidFill>
                <a:schemeClr val="tx2"/>
              </a:solidFill>
            </a:endParaRPr>
          </a:p>
        </p:txBody>
      </p:sp>
      <p:grpSp>
        <p:nvGrpSpPr>
          <p:cNvPr id="31" name="Groupe 30">
            <a:extLst>
              <a:ext uri="{FF2B5EF4-FFF2-40B4-BE49-F238E27FC236}">
                <a16:creationId xmlns:a16="http://schemas.microsoft.com/office/drawing/2014/main" id="{1D696BE7-20D7-A006-BC9B-411BA4D74C50}"/>
              </a:ext>
            </a:extLst>
          </p:cNvPr>
          <p:cNvGrpSpPr/>
          <p:nvPr/>
        </p:nvGrpSpPr>
        <p:grpSpPr>
          <a:xfrm>
            <a:off x="530877" y="4504574"/>
            <a:ext cx="2985666" cy="2115656"/>
            <a:chOff x="549438" y="4534422"/>
            <a:chExt cx="2985666" cy="2115656"/>
          </a:xfrm>
        </p:grpSpPr>
        <p:pic>
          <p:nvPicPr>
            <p:cNvPr id="11" name="Image 10">
              <a:extLst>
                <a:ext uri="{FF2B5EF4-FFF2-40B4-BE49-F238E27FC236}">
                  <a16:creationId xmlns:a16="http://schemas.microsoft.com/office/drawing/2014/main" id="{EF0CA081-E7B1-AD8C-07C5-D8F03A27D0B9}"/>
                </a:ext>
              </a:extLst>
            </p:cNvPr>
            <p:cNvPicPr>
              <a:picLocks noChangeAspect="1"/>
            </p:cNvPicPr>
            <p:nvPr/>
          </p:nvPicPr>
          <p:blipFill rotWithShape="1">
            <a:blip r:embed="rId3"/>
            <a:srcRect r="11000"/>
            <a:stretch/>
          </p:blipFill>
          <p:spPr>
            <a:xfrm>
              <a:off x="549438" y="4630975"/>
              <a:ext cx="2657226" cy="1966008"/>
            </a:xfrm>
            <a:prstGeom prst="rect">
              <a:avLst/>
            </a:prstGeom>
            <a:effectLst>
              <a:outerShdw blurRad="50800" dist="38100" dir="13500000" algn="br" rotWithShape="0">
                <a:prstClr val="black">
                  <a:alpha val="40000"/>
                </a:prstClr>
              </a:outerShdw>
            </a:effectLst>
          </p:spPr>
        </p:pic>
        <p:sp>
          <p:nvSpPr>
            <p:cNvPr id="12" name="Rectangle 11">
              <a:extLst>
                <a:ext uri="{FF2B5EF4-FFF2-40B4-BE49-F238E27FC236}">
                  <a16:creationId xmlns:a16="http://schemas.microsoft.com/office/drawing/2014/main" id="{83DE1A8C-F887-A08E-2BA1-48032AF9CA93}"/>
                </a:ext>
              </a:extLst>
            </p:cNvPr>
            <p:cNvSpPr/>
            <p:nvPr/>
          </p:nvSpPr>
          <p:spPr bwMode="auto">
            <a:xfrm>
              <a:off x="2016690" y="4534422"/>
              <a:ext cx="1518414" cy="989556"/>
            </a:xfrm>
            <a:prstGeom prst="rect">
              <a:avLst/>
            </a:prstGeom>
            <a:solidFill>
              <a:schemeClr val="lt1"/>
            </a:solidFill>
            <a:ln w="9525" cap="flat" cmpd="sng">
              <a:noFill/>
              <a:prstDash val="solid"/>
              <a:round/>
              <a:headEnd type="none" w="med" len="med"/>
              <a:tailEnd type="none" w="med" len="med"/>
            </a:ln>
            <a:effectLst/>
          </p:spPr>
          <p:txBody>
            <a:bodyPr lIns="108000" tIns="108000" rIns="108000" bIns="108000" rtlCol="0" anchor="ctr" anchorCtr="0">
              <a:noAutofit/>
            </a:bodyPr>
            <a:lstStyle/>
            <a:p>
              <a:pPr marL="0" marR="0" indent="0" algn="l">
                <a:spcBef>
                  <a:spcPts val="0"/>
                </a:spcBef>
                <a:spcAft>
                  <a:spcPts val="0"/>
                </a:spcAft>
                <a:buSzPct val="25000"/>
                <a:buNone/>
              </a:pPr>
              <a:endParaRPr lang="fr-FR" sz="1200" b="0" i="0" u="none" strike="noStrike" cap="none" dirty="0">
                <a:latin typeface="Arial Narrow" panose="020B0606020202030204" pitchFamily="34" charset="0"/>
                <a:ea typeface="Arial"/>
                <a:cs typeface="Arial"/>
              </a:endParaRPr>
            </a:p>
          </p:txBody>
        </p:sp>
        <p:sp>
          <p:nvSpPr>
            <p:cNvPr id="13" name="Rectangle 12">
              <a:extLst>
                <a:ext uri="{FF2B5EF4-FFF2-40B4-BE49-F238E27FC236}">
                  <a16:creationId xmlns:a16="http://schemas.microsoft.com/office/drawing/2014/main" id="{7BEC674D-6383-12F7-B6CF-86E7B8372557}"/>
                </a:ext>
              </a:extLst>
            </p:cNvPr>
            <p:cNvSpPr/>
            <p:nvPr/>
          </p:nvSpPr>
          <p:spPr bwMode="auto">
            <a:xfrm>
              <a:off x="2016690" y="5812922"/>
              <a:ext cx="1518414" cy="837156"/>
            </a:xfrm>
            <a:prstGeom prst="rect">
              <a:avLst/>
            </a:prstGeom>
            <a:solidFill>
              <a:schemeClr val="lt1"/>
            </a:solidFill>
            <a:ln w="9525" cap="flat" cmpd="sng">
              <a:noFill/>
              <a:prstDash val="solid"/>
              <a:round/>
              <a:headEnd type="none" w="med" len="med"/>
              <a:tailEnd type="none" w="med" len="med"/>
            </a:ln>
            <a:effectLst/>
          </p:spPr>
          <p:txBody>
            <a:bodyPr lIns="108000" tIns="108000" rIns="108000" bIns="108000" rtlCol="0" anchor="ctr" anchorCtr="0">
              <a:noAutofit/>
            </a:bodyPr>
            <a:lstStyle/>
            <a:p>
              <a:pPr marL="0" marR="0" indent="0" algn="l">
                <a:spcBef>
                  <a:spcPts val="0"/>
                </a:spcBef>
                <a:spcAft>
                  <a:spcPts val="0"/>
                </a:spcAft>
                <a:buSzPct val="25000"/>
                <a:buNone/>
              </a:pPr>
              <a:endParaRPr lang="fr-FR" sz="1200" b="0" i="0" u="none" strike="noStrike" cap="none" dirty="0">
                <a:latin typeface="Arial Narrow" panose="020B0606020202030204" pitchFamily="34" charset="0"/>
                <a:ea typeface="Arial"/>
                <a:cs typeface="Arial"/>
              </a:endParaRPr>
            </a:p>
          </p:txBody>
        </p:sp>
      </p:grpSp>
      <p:pic>
        <p:nvPicPr>
          <p:cNvPr id="19" name="Image 18">
            <a:extLst>
              <a:ext uri="{FF2B5EF4-FFF2-40B4-BE49-F238E27FC236}">
                <a16:creationId xmlns:a16="http://schemas.microsoft.com/office/drawing/2014/main" id="{F33428EE-D7BD-F386-14E6-8B0CA707C9CD}"/>
              </a:ext>
            </a:extLst>
          </p:cNvPr>
          <p:cNvPicPr>
            <a:picLocks noChangeAspect="1"/>
          </p:cNvPicPr>
          <p:nvPr/>
        </p:nvPicPr>
        <p:blipFill>
          <a:blip r:embed="rId4"/>
          <a:stretch>
            <a:fillRect/>
          </a:stretch>
        </p:blipFill>
        <p:spPr>
          <a:xfrm>
            <a:off x="5448457" y="4259972"/>
            <a:ext cx="2312906" cy="2245621"/>
          </a:xfrm>
          <a:prstGeom prst="rect">
            <a:avLst/>
          </a:prstGeom>
          <a:effectLst>
            <a:outerShdw blurRad="50800" dist="38100" dir="13500000" algn="br" rotWithShape="0">
              <a:prstClr val="black">
                <a:alpha val="40000"/>
              </a:prstClr>
            </a:outerShdw>
          </a:effectLst>
        </p:spPr>
      </p:pic>
      <p:sp>
        <p:nvSpPr>
          <p:cNvPr id="20" name="Rectangle : coins arrondis 19">
            <a:extLst>
              <a:ext uri="{FF2B5EF4-FFF2-40B4-BE49-F238E27FC236}">
                <a16:creationId xmlns:a16="http://schemas.microsoft.com/office/drawing/2014/main" id="{46953D30-7590-C357-9EB6-6E7FA9E3B826}"/>
              </a:ext>
            </a:extLst>
          </p:cNvPr>
          <p:cNvSpPr/>
          <p:nvPr/>
        </p:nvSpPr>
        <p:spPr bwMode="auto">
          <a:xfrm>
            <a:off x="687935" y="3135828"/>
            <a:ext cx="5074038" cy="571876"/>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1" name="Connecteur droit avec flèche 20">
            <a:extLst>
              <a:ext uri="{FF2B5EF4-FFF2-40B4-BE49-F238E27FC236}">
                <a16:creationId xmlns:a16="http://schemas.microsoft.com/office/drawing/2014/main" id="{6484C8B7-6C83-1CF4-F808-92343D8D548D}"/>
              </a:ext>
            </a:extLst>
          </p:cNvPr>
          <p:cNvCxnSpPr>
            <a:cxnSpLocks/>
          </p:cNvCxnSpPr>
          <p:nvPr/>
        </p:nvCxnSpPr>
        <p:spPr bwMode="auto">
          <a:xfrm>
            <a:off x="157685" y="5087226"/>
            <a:ext cx="333165" cy="0"/>
          </a:xfrm>
          <a:prstGeom prst="straightConnector1">
            <a:avLst/>
          </a:prstGeom>
          <a:noFill/>
          <a:ln w="12700" cap="flat" cmpd="sng">
            <a:solidFill>
              <a:srgbClr val="EC6839"/>
            </a:solidFill>
            <a:prstDash val="solid"/>
            <a:round/>
            <a:headEnd type="none" w="med" len="med"/>
            <a:tailEnd type="triangle" w="lg" len="lg"/>
          </a:ln>
        </p:spPr>
      </p:cxnSp>
      <p:cxnSp>
        <p:nvCxnSpPr>
          <p:cNvPr id="22" name="Connecteur droit 21">
            <a:extLst>
              <a:ext uri="{FF2B5EF4-FFF2-40B4-BE49-F238E27FC236}">
                <a16:creationId xmlns:a16="http://schemas.microsoft.com/office/drawing/2014/main" id="{61DF287C-4505-53AB-4A0C-EB2FB0719A8D}"/>
              </a:ext>
            </a:extLst>
          </p:cNvPr>
          <p:cNvCxnSpPr>
            <a:cxnSpLocks/>
          </p:cNvCxnSpPr>
          <p:nvPr/>
        </p:nvCxnSpPr>
        <p:spPr bwMode="auto">
          <a:xfrm flipV="1">
            <a:off x="165369" y="3429000"/>
            <a:ext cx="0" cy="1658226"/>
          </a:xfrm>
          <a:prstGeom prst="line">
            <a:avLst/>
          </a:prstGeom>
          <a:noFill/>
          <a:ln w="12700" cap="flat" cmpd="sng">
            <a:solidFill>
              <a:srgbClr val="EC6839"/>
            </a:solidFill>
            <a:prstDash val="solid"/>
            <a:round/>
            <a:headEnd type="none" w="med" len="med"/>
            <a:tailEnd type="none" w="lg" len="lg"/>
          </a:ln>
        </p:spPr>
      </p:cxnSp>
      <p:cxnSp>
        <p:nvCxnSpPr>
          <p:cNvPr id="28" name="Connecteur droit 27">
            <a:extLst>
              <a:ext uri="{FF2B5EF4-FFF2-40B4-BE49-F238E27FC236}">
                <a16:creationId xmlns:a16="http://schemas.microsoft.com/office/drawing/2014/main" id="{66EBE632-21A1-BB63-1919-A4EB50652BD5}"/>
              </a:ext>
            </a:extLst>
          </p:cNvPr>
          <p:cNvCxnSpPr>
            <a:cxnSpLocks/>
          </p:cNvCxnSpPr>
          <p:nvPr/>
        </p:nvCxnSpPr>
        <p:spPr bwMode="auto">
          <a:xfrm flipH="1">
            <a:off x="165369" y="3429000"/>
            <a:ext cx="522566" cy="0"/>
          </a:xfrm>
          <a:prstGeom prst="line">
            <a:avLst/>
          </a:prstGeom>
          <a:noFill/>
          <a:ln w="12700" cap="flat" cmpd="sng">
            <a:solidFill>
              <a:srgbClr val="EC6839"/>
            </a:solidFill>
            <a:prstDash val="solid"/>
            <a:round/>
            <a:headEnd type="none" w="med" len="med"/>
            <a:tailEnd type="none" w="lg" len="lg"/>
          </a:ln>
        </p:spPr>
      </p:cxnSp>
      <p:sp>
        <p:nvSpPr>
          <p:cNvPr id="32" name="Rectangle : coins arrondis 31">
            <a:extLst>
              <a:ext uri="{FF2B5EF4-FFF2-40B4-BE49-F238E27FC236}">
                <a16:creationId xmlns:a16="http://schemas.microsoft.com/office/drawing/2014/main" id="{6A458D08-0024-FE0B-EAF7-26265502E1A4}"/>
              </a:ext>
            </a:extLst>
          </p:cNvPr>
          <p:cNvSpPr/>
          <p:nvPr/>
        </p:nvSpPr>
        <p:spPr bwMode="auto">
          <a:xfrm>
            <a:off x="549438" y="3778333"/>
            <a:ext cx="8018365" cy="295370"/>
          </a:xfrm>
          <a:prstGeom prst="roundRect">
            <a:avLst/>
          </a:prstGeom>
          <a:noFill/>
          <a:ln w="15875">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3" name="Connecteur droit 32">
            <a:extLst>
              <a:ext uri="{FF2B5EF4-FFF2-40B4-BE49-F238E27FC236}">
                <a16:creationId xmlns:a16="http://schemas.microsoft.com/office/drawing/2014/main" id="{442D135E-4108-685C-83FC-E5150C6F2A7D}"/>
              </a:ext>
            </a:extLst>
          </p:cNvPr>
          <p:cNvCxnSpPr>
            <a:cxnSpLocks/>
          </p:cNvCxnSpPr>
          <p:nvPr/>
        </p:nvCxnSpPr>
        <p:spPr bwMode="auto">
          <a:xfrm flipV="1">
            <a:off x="8447160" y="4073703"/>
            <a:ext cx="0" cy="1658226"/>
          </a:xfrm>
          <a:prstGeom prst="line">
            <a:avLst/>
          </a:prstGeom>
          <a:noFill/>
          <a:ln w="25400" cap="flat" cmpd="sng">
            <a:solidFill>
              <a:srgbClr val="FF0000"/>
            </a:solidFill>
            <a:prstDash val="solid"/>
            <a:round/>
            <a:headEnd type="none" w="med" len="med"/>
            <a:tailEnd type="none" w="lg" len="lg"/>
          </a:ln>
        </p:spPr>
      </p:cxnSp>
      <p:cxnSp>
        <p:nvCxnSpPr>
          <p:cNvPr id="35" name="Connecteur droit avec flèche 34">
            <a:extLst>
              <a:ext uri="{FF2B5EF4-FFF2-40B4-BE49-F238E27FC236}">
                <a16:creationId xmlns:a16="http://schemas.microsoft.com/office/drawing/2014/main" id="{2A4B903C-AEC1-9890-B9C0-53C0F1EA40A6}"/>
              </a:ext>
            </a:extLst>
          </p:cNvPr>
          <p:cNvCxnSpPr>
            <a:cxnSpLocks/>
          </p:cNvCxnSpPr>
          <p:nvPr/>
        </p:nvCxnSpPr>
        <p:spPr bwMode="auto">
          <a:xfrm flipH="1">
            <a:off x="8001001" y="5722189"/>
            <a:ext cx="447135" cy="4183"/>
          </a:xfrm>
          <a:prstGeom prst="straightConnector1">
            <a:avLst/>
          </a:prstGeom>
          <a:noFill/>
          <a:ln w="25400" cap="flat" cmpd="sng">
            <a:solidFill>
              <a:srgbClr val="FF0000"/>
            </a:solidFill>
            <a:prstDash val="solid"/>
            <a:round/>
            <a:headEnd type="none" w="med" len="med"/>
            <a:tailEnd type="triangle"/>
          </a:ln>
        </p:spPr>
      </p:cxnSp>
      <p:sp>
        <p:nvSpPr>
          <p:cNvPr id="38" name="Espace réservé du pied de page 3">
            <a:extLst>
              <a:ext uri="{FF2B5EF4-FFF2-40B4-BE49-F238E27FC236}">
                <a16:creationId xmlns:a16="http://schemas.microsoft.com/office/drawing/2014/main" id="{A5E30133-09E9-0A45-970C-05523F659379}"/>
              </a:ext>
            </a:extLst>
          </p:cNvPr>
          <p:cNvSpPr txBox="1">
            <a:spLocks/>
          </p:cNvSpPr>
          <p:nvPr/>
        </p:nvSpPr>
        <p:spPr bwMode="auto">
          <a:xfrm>
            <a:off x="135914" y="6611974"/>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dirty="0">
                <a:solidFill>
                  <a:schemeClr val="tx2"/>
                </a:solidFill>
                <a:latin typeface="Arial Narrow" panose="020B0606020202030204" pitchFamily="34" charset="0"/>
              </a:rPr>
              <a:t>Voir le Manuel </a:t>
            </a:r>
            <a:r>
              <a:rPr lang="fr-FR" sz="1050" dirty="0">
                <a:solidFill>
                  <a:schemeClr val="tx2"/>
                </a:solidFill>
                <a:latin typeface="Arial Narrow" panose="020B0606020202030204" pitchFamily="34" charset="0"/>
              </a:rPr>
              <a:t>: https://documentation.abes.fr/aidecalames/manuelcatalogageead/index.html#VignetteRebond</a:t>
            </a:r>
          </a:p>
          <a:p>
            <a:pPr>
              <a:defRPr/>
            </a:pPr>
            <a:endParaRPr lang="fr-FR" dirty="0"/>
          </a:p>
        </p:txBody>
      </p:sp>
      <p:sp>
        <p:nvSpPr>
          <p:cNvPr id="8" name="Rectangle : coins arrondis 7">
            <a:extLst>
              <a:ext uri="{FF2B5EF4-FFF2-40B4-BE49-F238E27FC236}">
                <a16:creationId xmlns:a16="http://schemas.microsoft.com/office/drawing/2014/main" id="{6124D798-1D6A-0ACC-BCF5-BCC12254B9F2}"/>
              </a:ext>
            </a:extLst>
          </p:cNvPr>
          <p:cNvSpPr/>
          <p:nvPr/>
        </p:nvSpPr>
        <p:spPr bwMode="auto">
          <a:xfrm>
            <a:off x="866306" y="5418179"/>
            <a:ext cx="2459290" cy="426604"/>
          </a:xfrm>
          <a:prstGeom prst="roundRect">
            <a:avLst/>
          </a:prstGeom>
          <a:noFill/>
          <a:ln w="15875">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 name="Connecteur droit 13">
            <a:extLst>
              <a:ext uri="{FF2B5EF4-FFF2-40B4-BE49-F238E27FC236}">
                <a16:creationId xmlns:a16="http://schemas.microsoft.com/office/drawing/2014/main" id="{1650EB49-9F8C-52EB-F6D0-88F1087BF1E8}"/>
              </a:ext>
            </a:extLst>
          </p:cNvPr>
          <p:cNvCxnSpPr/>
          <p:nvPr/>
        </p:nvCxnSpPr>
        <p:spPr bwMode="auto">
          <a:xfrm>
            <a:off x="2849078" y="3400406"/>
            <a:ext cx="1709542" cy="0"/>
          </a:xfrm>
          <a:prstGeom prst="line">
            <a:avLst/>
          </a:prstGeom>
          <a:noFill/>
          <a:ln w="22225" cap="flat" cmpd="sng">
            <a:solidFill>
              <a:srgbClr val="F79646"/>
            </a:solidFill>
            <a:prstDash val="solid"/>
            <a:round/>
            <a:headEnd type="diamond" w="sm" len="sm"/>
            <a:tailEnd type="diamond" w="sm" len="sm"/>
          </a:ln>
        </p:spPr>
      </p:cxnSp>
      <p:cxnSp>
        <p:nvCxnSpPr>
          <p:cNvPr id="15" name="Connecteur droit avec flèche 14">
            <a:extLst>
              <a:ext uri="{FF2B5EF4-FFF2-40B4-BE49-F238E27FC236}">
                <a16:creationId xmlns:a16="http://schemas.microsoft.com/office/drawing/2014/main" id="{DCCC9E80-B323-42D4-D452-4C781B6A37BA}"/>
              </a:ext>
            </a:extLst>
          </p:cNvPr>
          <p:cNvCxnSpPr>
            <a:cxnSpLocks/>
          </p:cNvCxnSpPr>
          <p:nvPr/>
        </p:nvCxnSpPr>
        <p:spPr bwMode="auto">
          <a:xfrm flipV="1">
            <a:off x="161035" y="6453985"/>
            <a:ext cx="414846" cy="9826"/>
          </a:xfrm>
          <a:prstGeom prst="straightConnector1">
            <a:avLst/>
          </a:prstGeom>
          <a:noFill/>
          <a:ln w="12700" cap="flat" cmpd="sng">
            <a:solidFill>
              <a:srgbClr val="EC6839"/>
            </a:solidFill>
            <a:prstDash val="solid"/>
            <a:round/>
            <a:headEnd type="none" w="med" len="med"/>
            <a:tailEnd type="triangle" w="lg" len="lg"/>
          </a:ln>
        </p:spPr>
      </p:cxnSp>
      <p:cxnSp>
        <p:nvCxnSpPr>
          <p:cNvPr id="16" name="Connecteur droit 15">
            <a:extLst>
              <a:ext uri="{FF2B5EF4-FFF2-40B4-BE49-F238E27FC236}">
                <a16:creationId xmlns:a16="http://schemas.microsoft.com/office/drawing/2014/main" id="{794D42F5-82CF-266F-9400-DD5CDF6EC027}"/>
              </a:ext>
            </a:extLst>
          </p:cNvPr>
          <p:cNvCxnSpPr>
            <a:cxnSpLocks/>
          </p:cNvCxnSpPr>
          <p:nvPr/>
        </p:nvCxnSpPr>
        <p:spPr bwMode="auto">
          <a:xfrm flipV="1">
            <a:off x="165369" y="4805585"/>
            <a:ext cx="0" cy="1658226"/>
          </a:xfrm>
          <a:prstGeom prst="line">
            <a:avLst/>
          </a:prstGeom>
          <a:noFill/>
          <a:ln w="12700" cap="flat" cmpd="sng">
            <a:solidFill>
              <a:srgbClr val="EC6839"/>
            </a:solidFill>
            <a:prstDash val="solid"/>
            <a:round/>
            <a:headEnd type="none" w="med" len="med"/>
            <a:tailEnd type="none" w="lg" len="lg"/>
          </a:ln>
        </p:spPr>
      </p:cxnSp>
      <p:cxnSp>
        <p:nvCxnSpPr>
          <p:cNvPr id="27" name="Connecteur droit 26">
            <a:extLst>
              <a:ext uri="{FF2B5EF4-FFF2-40B4-BE49-F238E27FC236}">
                <a16:creationId xmlns:a16="http://schemas.microsoft.com/office/drawing/2014/main" id="{445774C9-3CEB-F23C-A5B9-F89C064DF35C}"/>
              </a:ext>
            </a:extLst>
          </p:cNvPr>
          <p:cNvCxnSpPr>
            <a:cxnSpLocks/>
          </p:cNvCxnSpPr>
          <p:nvPr/>
        </p:nvCxnSpPr>
        <p:spPr bwMode="auto">
          <a:xfrm>
            <a:off x="2724124" y="4020841"/>
            <a:ext cx="2090560" cy="0"/>
          </a:xfrm>
          <a:prstGeom prst="line">
            <a:avLst/>
          </a:prstGeom>
          <a:noFill/>
          <a:ln w="22225" cap="flat" cmpd="sng">
            <a:solidFill>
              <a:srgbClr val="FF0000"/>
            </a:solidFill>
            <a:prstDash val="solid"/>
            <a:round/>
            <a:headEnd type="diamond" w="sm" len="sm"/>
            <a:tailEnd type="diamond" w="sm" len="sm"/>
          </a:ln>
        </p:spPr>
      </p:cxnSp>
      <p:cxnSp>
        <p:nvCxnSpPr>
          <p:cNvPr id="36" name="Connecteur droit 35">
            <a:extLst>
              <a:ext uri="{FF2B5EF4-FFF2-40B4-BE49-F238E27FC236}">
                <a16:creationId xmlns:a16="http://schemas.microsoft.com/office/drawing/2014/main" id="{523FBFD5-72A2-C747-F629-01521EBA8E52}"/>
              </a:ext>
            </a:extLst>
          </p:cNvPr>
          <p:cNvCxnSpPr>
            <a:cxnSpLocks/>
            <a:endCxn id="8" idx="0"/>
          </p:cNvCxnSpPr>
          <p:nvPr/>
        </p:nvCxnSpPr>
        <p:spPr bwMode="auto">
          <a:xfrm flipH="1">
            <a:off x="2095951" y="4017235"/>
            <a:ext cx="1673453" cy="1400944"/>
          </a:xfrm>
          <a:prstGeom prst="line">
            <a:avLst/>
          </a:prstGeom>
          <a:noFill/>
          <a:ln w="12700" cap="flat" cmpd="sng">
            <a:solidFill>
              <a:srgbClr val="FF0000"/>
            </a:solidFill>
            <a:prstDash val="solid"/>
            <a:round/>
            <a:headEnd type="none" w="med" len="med"/>
            <a:tailEnd type="triangle" w="lg" len="lg"/>
          </a:ln>
        </p:spPr>
      </p:cxnSp>
      <p:pic>
        <p:nvPicPr>
          <p:cNvPr id="44" name="Image 43">
            <a:extLst>
              <a:ext uri="{FF2B5EF4-FFF2-40B4-BE49-F238E27FC236}">
                <a16:creationId xmlns:a16="http://schemas.microsoft.com/office/drawing/2014/main" id="{2FA6D6C5-D803-A7F6-5280-0D90740B00B4}"/>
              </a:ext>
            </a:extLst>
          </p:cNvPr>
          <p:cNvPicPr>
            <a:picLocks noChangeAspect="1"/>
          </p:cNvPicPr>
          <p:nvPr/>
        </p:nvPicPr>
        <p:blipFill>
          <a:blip r:embed="rId5"/>
          <a:stretch>
            <a:fillRect/>
          </a:stretch>
        </p:blipFill>
        <p:spPr>
          <a:xfrm>
            <a:off x="572734" y="6263658"/>
            <a:ext cx="1096956" cy="374570"/>
          </a:xfrm>
          <a:prstGeom prst="rect">
            <a:avLst/>
          </a:prstGeom>
        </p:spPr>
      </p:pic>
      <p:sp>
        <p:nvSpPr>
          <p:cNvPr id="45" name="Rectangle : coins arrondis 44">
            <a:extLst>
              <a:ext uri="{FF2B5EF4-FFF2-40B4-BE49-F238E27FC236}">
                <a16:creationId xmlns:a16="http://schemas.microsoft.com/office/drawing/2014/main" id="{A4EBF1DC-7DD0-3236-45B0-EB12BC39BCFE}"/>
              </a:ext>
            </a:extLst>
          </p:cNvPr>
          <p:cNvSpPr/>
          <p:nvPr/>
        </p:nvSpPr>
        <p:spPr bwMode="auto">
          <a:xfrm>
            <a:off x="549438" y="6264494"/>
            <a:ext cx="1209053" cy="347480"/>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CEB964E3-FD09-8222-D031-7E08322A489B}"/>
              </a:ext>
            </a:extLst>
          </p:cNvPr>
          <p:cNvPicPr>
            <a:picLocks noChangeAspect="1"/>
          </p:cNvPicPr>
          <p:nvPr/>
        </p:nvPicPr>
        <p:blipFill>
          <a:blip r:embed="rId6"/>
          <a:stretch>
            <a:fillRect/>
          </a:stretch>
        </p:blipFill>
        <p:spPr>
          <a:xfrm>
            <a:off x="6978101" y="859179"/>
            <a:ext cx="2000529" cy="295316"/>
          </a:xfrm>
          <a:prstGeom prst="rect">
            <a:avLst/>
          </a:prstGeom>
        </p:spPr>
      </p:pic>
      <p:sp>
        <p:nvSpPr>
          <p:cNvPr id="10" name="Espace réservé du contenu 9">
            <a:extLst>
              <a:ext uri="{FF2B5EF4-FFF2-40B4-BE49-F238E27FC236}">
                <a16:creationId xmlns:a16="http://schemas.microsoft.com/office/drawing/2014/main" id="{809ED9D8-60E6-485A-0498-8DD6832F58F7}"/>
              </a:ext>
            </a:extLst>
          </p:cNvPr>
          <p:cNvSpPr>
            <a:spLocks noGrp="1"/>
          </p:cNvSpPr>
          <p:nvPr>
            <p:ph idx="1"/>
          </p:nvPr>
        </p:nvSpPr>
        <p:spPr>
          <a:xfrm>
            <a:off x="457200" y="705404"/>
            <a:ext cx="8229600" cy="1696345"/>
          </a:xfrm>
        </p:spPr>
        <p:txBody>
          <a:bodyPr/>
          <a:lstStyle/>
          <a:p>
            <a:r>
              <a:rPr lang="fr-FR" sz="2400" b="1" dirty="0">
                <a:solidFill>
                  <a:srgbClr val="F79646"/>
                </a:solidFill>
              </a:rPr>
              <a:t>Le principe : vignettes cliquables </a:t>
            </a:r>
            <a:r>
              <a:rPr lang="fr-FR" sz="2400" dirty="0">
                <a:solidFill>
                  <a:schemeClr val="tx1"/>
                </a:solidFill>
              </a:rPr>
              <a:t>dans la colonne</a:t>
            </a:r>
          </a:p>
          <a:p>
            <a:pPr lvl="1"/>
            <a:r>
              <a:rPr lang="fr-FR" dirty="0">
                <a:solidFill>
                  <a:schemeClr val="tx1"/>
                </a:solidFill>
              </a:rPr>
              <a:t>impose un &lt;daogrp&gt; </a:t>
            </a:r>
            <a:r>
              <a:rPr lang="fr-FR" dirty="0"/>
              <a:t>contenant un </a:t>
            </a:r>
          </a:p>
          <a:p>
            <a:pPr lvl="2"/>
            <a:r>
              <a:rPr lang="fr-FR" sz="2000" dirty="0"/>
              <a:t>&lt;daoloc&gt; de rôle « rebond » : url du document</a:t>
            </a:r>
          </a:p>
          <a:p>
            <a:pPr lvl="2"/>
            <a:r>
              <a:rPr lang="fr-FR" sz="2000" dirty="0"/>
              <a:t>et un &lt;daoloc&gt; de rôle « vignette » : url de l’image qui porte l’url du document</a:t>
            </a:r>
            <a:endParaRPr lang="fr-FR" dirty="0">
              <a:solidFill>
                <a:schemeClr val="tx1"/>
              </a:solidFill>
            </a:endParaRPr>
          </a:p>
        </p:txBody>
      </p:sp>
    </p:spTree>
    <p:extLst>
      <p:ext uri="{BB962C8B-B14F-4D97-AF65-F5344CB8AC3E}">
        <p14:creationId xmlns:p14="http://schemas.microsoft.com/office/powerpoint/2010/main" val="2885367670"/>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4218FF2-A65B-3EDB-51CA-247DA3C022F3}"/>
            </a:ext>
          </a:extLst>
        </p:cNvPr>
        <p:cNvGrpSpPr/>
        <p:nvPr/>
      </p:nvGrpSpPr>
      <p:grpSpPr bwMode="auto">
        <a:xfrm>
          <a:off x="0" y="0"/>
          <a:ext cx="0" cy="0"/>
          <a:chOff x="0" y="0"/>
          <a:chExt cx="0" cy="0"/>
        </a:xfrm>
      </p:grpSpPr>
      <p:sp>
        <p:nvSpPr>
          <p:cNvPr id="5" name="Shape 647">
            <a:extLst>
              <a:ext uri="{FF2B5EF4-FFF2-40B4-BE49-F238E27FC236}">
                <a16:creationId xmlns:a16="http://schemas.microsoft.com/office/drawing/2014/main" id="{A38AD917-CFD2-6126-57AC-26E89AC07466}"/>
              </a:ext>
            </a:extLst>
          </p:cNvPr>
          <p:cNvSpPr>
            <a:spLocks/>
          </p:cNvSpPr>
          <p:nvPr/>
        </p:nvSpPr>
        <p:spPr bwMode="auto">
          <a:xfrm>
            <a:off x="2286000" y="5277396"/>
            <a:ext cx="5262563" cy="365125"/>
          </a:xfrm>
          <a:prstGeom prst="rect">
            <a:avLst/>
          </a:prstGeom>
          <a:noFill/>
          <a:ln>
            <a:noFill/>
          </a:ln>
        </p:spPr>
        <p:txBody>
          <a:bodyPr lIns="0" tIns="0" rIns="0" bIns="0" anchor="b" anchorCtr="0">
            <a:noAutofit/>
          </a:bodyPr>
          <a:lstStyle/>
          <a:p>
            <a:pPr marL="0" marR="0" lvl="0" indent="0" algn="ctr">
              <a:spcBef>
                <a:spcPts val="0"/>
              </a:spcBef>
              <a:spcAft>
                <a:spcPts val="0"/>
              </a:spcAft>
              <a:buClr>
                <a:schemeClr val="dk1"/>
              </a:buClr>
              <a:buFont typeface="Times New Roman"/>
              <a:buNone/>
              <a:defRPr/>
            </a:pPr>
            <a:endParaRPr sz="1400" b="0" i="0" u="none" strike="noStrike" cap="none">
              <a:solidFill>
                <a:srgbClr val="1D4677"/>
              </a:solidFill>
              <a:latin typeface="Verdana"/>
              <a:ea typeface="Verdana"/>
              <a:cs typeface="Verdana"/>
            </a:endParaRPr>
          </a:p>
        </p:txBody>
      </p:sp>
      <p:sp>
        <p:nvSpPr>
          <p:cNvPr id="2" name="Espace réservé du numéro de diapositive 2">
            <a:extLst>
              <a:ext uri="{FF2B5EF4-FFF2-40B4-BE49-F238E27FC236}">
                <a16:creationId xmlns:a16="http://schemas.microsoft.com/office/drawing/2014/main" id="{867CB434-7703-2C2A-AACD-30AB14994687}"/>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85</a:t>
            </a:fld>
            <a:endParaRPr lang="fr-FR"/>
          </a:p>
        </p:txBody>
      </p:sp>
      <p:pic>
        <p:nvPicPr>
          <p:cNvPr id="19" name="Image 18">
            <a:extLst>
              <a:ext uri="{FF2B5EF4-FFF2-40B4-BE49-F238E27FC236}">
                <a16:creationId xmlns:a16="http://schemas.microsoft.com/office/drawing/2014/main" id="{189B3EA5-D49C-6639-5941-25C098E94E32}"/>
              </a:ext>
            </a:extLst>
          </p:cNvPr>
          <p:cNvPicPr>
            <a:picLocks noChangeAspect="1"/>
          </p:cNvPicPr>
          <p:nvPr/>
        </p:nvPicPr>
        <p:blipFill rotWithShape="1">
          <a:blip r:embed="rId3"/>
          <a:srcRect r="827" b="43723"/>
          <a:stretch/>
        </p:blipFill>
        <p:spPr>
          <a:xfrm>
            <a:off x="840156" y="1108999"/>
            <a:ext cx="7260858" cy="3019773"/>
          </a:xfrm>
          <a:prstGeom prst="rect">
            <a:avLst/>
          </a:prstGeom>
          <a:effectLst>
            <a:outerShdw blurRad="50800" dist="38100" dir="13500000" algn="br" rotWithShape="0">
              <a:prstClr val="black">
                <a:alpha val="40000"/>
              </a:prstClr>
            </a:outerShdw>
          </a:effectLst>
        </p:spPr>
      </p:pic>
      <p:sp>
        <p:nvSpPr>
          <p:cNvPr id="22" name="Titre 21">
            <a:extLst>
              <a:ext uri="{FF2B5EF4-FFF2-40B4-BE49-F238E27FC236}">
                <a16:creationId xmlns:a16="http://schemas.microsoft.com/office/drawing/2014/main" id="{1AAB06EF-D97B-AE59-0063-7C0583D7A302}"/>
              </a:ext>
            </a:extLst>
          </p:cNvPr>
          <p:cNvSpPr>
            <a:spLocks noGrp="1"/>
          </p:cNvSpPr>
          <p:nvPr>
            <p:ph type="title"/>
          </p:nvPr>
        </p:nvSpPr>
        <p:spPr/>
        <p:txBody>
          <a:bodyPr/>
          <a:lstStyle/>
          <a:p>
            <a:r>
              <a:rPr lang="fr-FR" dirty="0"/>
              <a:t>Vignette en contexte</a:t>
            </a:r>
          </a:p>
        </p:txBody>
      </p:sp>
      <p:sp>
        <p:nvSpPr>
          <p:cNvPr id="7" name="Shape 608">
            <a:extLst>
              <a:ext uri="{FF2B5EF4-FFF2-40B4-BE49-F238E27FC236}">
                <a16:creationId xmlns:a16="http://schemas.microsoft.com/office/drawing/2014/main" id="{77FE3855-9D03-DE83-9484-7F72F6E41851}"/>
              </a:ext>
            </a:extLst>
          </p:cNvPr>
          <p:cNvSpPr txBox="1">
            <a:spLocks/>
          </p:cNvSpPr>
          <p:nvPr/>
        </p:nvSpPr>
        <p:spPr bwMode="auto">
          <a:xfrm>
            <a:off x="840156" y="4305300"/>
            <a:ext cx="7618044" cy="1971675"/>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nSpc>
                <a:spcPct val="150000"/>
              </a:lnSpc>
            </a:pPr>
            <a:r>
              <a:rPr lang="fr-FR" sz="2000" dirty="0"/>
              <a:t>Limites du fonctionnement par vignette</a:t>
            </a:r>
          </a:p>
          <a:p>
            <a:pPr lvl="1">
              <a:lnSpc>
                <a:spcPct val="150000"/>
              </a:lnSpc>
            </a:pPr>
            <a:r>
              <a:rPr lang="fr-FR" sz="1600" dirty="0"/>
              <a:t>Il doit y avoir autant de &lt;daoloc type="vignette"&gt; que de &lt;daoloc type="rebond"&gt;</a:t>
            </a:r>
          </a:p>
          <a:p>
            <a:pPr lvl="1">
              <a:lnSpc>
                <a:spcPct val="150000"/>
              </a:lnSpc>
            </a:pPr>
            <a:r>
              <a:rPr lang="fr-FR" sz="1600" dirty="0"/>
              <a:t>Il est déconseillé d'avoir plusieurs couples vignette-rebond </a:t>
            </a:r>
          </a:p>
          <a:p>
            <a:pPr lvl="1">
              <a:lnSpc>
                <a:spcPct val="150000"/>
              </a:lnSpc>
            </a:pPr>
            <a:r>
              <a:rPr lang="fr-FR" sz="1600" dirty="0"/>
              <a:t>L'affichage d'un manifeste </a:t>
            </a:r>
            <a:r>
              <a:rPr lang="fr-FR" sz="1600" dirty="0" err="1"/>
              <a:t>iiif</a:t>
            </a:r>
            <a:r>
              <a:rPr lang="fr-FR" sz="1600" dirty="0"/>
              <a:t> est incompatible avec le rebond par vignette </a:t>
            </a:r>
          </a:p>
        </p:txBody>
      </p:sp>
      <p:pic>
        <p:nvPicPr>
          <p:cNvPr id="11" name="Image 10">
            <a:extLst>
              <a:ext uri="{FF2B5EF4-FFF2-40B4-BE49-F238E27FC236}">
                <a16:creationId xmlns:a16="http://schemas.microsoft.com/office/drawing/2014/main" id="{15275395-1C00-3194-AC08-35ABA9604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95" y="4402682"/>
            <a:ext cx="527537" cy="527537"/>
          </a:xfrm>
          <a:prstGeom prst="rect">
            <a:avLst/>
          </a:prstGeom>
        </p:spPr>
      </p:pic>
    </p:spTree>
    <p:extLst>
      <p:ext uri="{BB962C8B-B14F-4D97-AF65-F5344CB8AC3E}">
        <p14:creationId xmlns:p14="http://schemas.microsoft.com/office/powerpoint/2010/main" val="4273921536"/>
      </p:ext>
    </p:extLst>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245EB66-85FE-B7F2-9951-D7C47B8A0F97}"/>
            </a:ext>
          </a:extLst>
        </p:cNvPr>
        <p:cNvGrpSpPr/>
        <p:nvPr/>
      </p:nvGrpSpPr>
      <p:grpSpPr bwMode="auto">
        <a:xfrm>
          <a:off x="0" y="0"/>
          <a:ext cx="0" cy="0"/>
          <a:chOff x="0" y="0"/>
          <a:chExt cx="0" cy="0"/>
        </a:xfrm>
      </p:grpSpPr>
      <p:sp>
        <p:nvSpPr>
          <p:cNvPr id="5" name="Shape 608">
            <a:extLst>
              <a:ext uri="{FF2B5EF4-FFF2-40B4-BE49-F238E27FC236}">
                <a16:creationId xmlns:a16="http://schemas.microsoft.com/office/drawing/2014/main" id="{32148A45-E89D-3CFA-257B-8AB631A074DA}"/>
              </a:ext>
            </a:extLst>
          </p:cNvPr>
          <p:cNvSpPr>
            <a:spLocks noGrp="1"/>
          </p:cNvSpPr>
          <p:nvPr>
            <p:ph type="body" idx="1"/>
          </p:nvPr>
        </p:nvSpPr>
        <p:spPr>
          <a:xfrm>
            <a:off x="457199" y="1181654"/>
            <a:ext cx="8472791" cy="5282157"/>
          </a:xfrm>
        </p:spPr>
        <p:txBody>
          <a:bodyPr>
            <a:normAutofit lnSpcReduction="10000"/>
          </a:bodyPr>
          <a:lstStyle/>
          <a:p>
            <a:pPr lvl="0"/>
            <a:r>
              <a:rPr lang="fr-FR" dirty="0"/>
              <a:t>Déclarer dans les données EAD des identifiants de la même unité documentaire dans d'autres bases ou outils </a:t>
            </a:r>
          </a:p>
          <a:p>
            <a:pPr lvl="1">
              <a:lnSpc>
                <a:spcPct val="110000"/>
              </a:lnSpc>
            </a:pPr>
            <a:r>
              <a:rPr lang="fr-FR" dirty="0"/>
              <a:t>pour permettre leur exploitation par une fonctionnalité de l'interface 'fonction de demande de communication dans la colonne "Boite à outils"</a:t>
            </a:r>
          </a:p>
          <a:p>
            <a:pPr marL="342900" lvl="1" indent="0">
              <a:lnSpc>
                <a:spcPct val="110000"/>
              </a:lnSpc>
              <a:buNone/>
            </a:pPr>
            <a:r>
              <a:rPr lang="fr-FR" sz="1800" i="1" dirty="0">
                <a:solidFill>
                  <a:schemeClr val="tx2"/>
                </a:solidFill>
              </a:rPr>
              <a:t>&lt;</a:t>
            </a:r>
            <a:r>
              <a:rPr lang="fr-FR" sz="1800" b="1" i="1" dirty="0">
                <a:solidFill>
                  <a:schemeClr val="tx2"/>
                </a:solidFill>
              </a:rPr>
              <a:t>otherfindaid</a:t>
            </a:r>
            <a:r>
              <a:rPr lang="fr-FR" sz="1800" i="1" dirty="0">
                <a:solidFill>
                  <a:schemeClr val="tx2"/>
                </a:solidFill>
              </a:rPr>
              <a:t> </a:t>
            </a:r>
            <a:r>
              <a:rPr lang="fr-FR" sz="1800" i="1" dirty="0">
                <a:solidFill>
                  <a:srgbClr val="EC6839"/>
                </a:solidFill>
              </a:rPr>
              <a:t>audience</a:t>
            </a:r>
            <a:r>
              <a:rPr lang="fr-FR" sz="1800" i="1" dirty="0">
                <a:solidFill>
                  <a:schemeClr val="tx2"/>
                </a:solidFill>
              </a:rPr>
              <a:t>="</a:t>
            </a:r>
            <a:r>
              <a:rPr lang="fr-FR" sz="1800" i="1" dirty="0" err="1">
                <a:solidFill>
                  <a:srgbClr val="EC6839"/>
                </a:solidFill>
              </a:rPr>
              <a:t>internal</a:t>
            </a:r>
            <a:r>
              <a:rPr lang="fr-FR" sz="1800" i="1" dirty="0">
                <a:solidFill>
                  <a:schemeClr val="tx2"/>
                </a:solidFill>
              </a:rPr>
              <a:t>"&gt;&lt;p&gt;Identifiant Koha&lt;</a:t>
            </a:r>
            <a:r>
              <a:rPr lang="fr-FR" sz="1800" b="1" i="1" dirty="0" err="1">
                <a:solidFill>
                  <a:schemeClr val="tx2"/>
                </a:solidFill>
              </a:rPr>
              <a:t>num</a:t>
            </a:r>
            <a:r>
              <a:rPr lang="fr-FR" sz="1800" i="1" dirty="0">
                <a:solidFill>
                  <a:schemeClr val="tx2"/>
                </a:solidFill>
              </a:rPr>
              <a:t> </a:t>
            </a:r>
            <a:r>
              <a:rPr lang="fr-FR" sz="1800" i="1" dirty="0">
                <a:solidFill>
                  <a:srgbClr val="EC6839"/>
                </a:solidFill>
              </a:rPr>
              <a:t>type</a:t>
            </a:r>
            <a:r>
              <a:rPr lang="fr-FR" sz="1800" i="1" dirty="0">
                <a:solidFill>
                  <a:schemeClr val="tx2"/>
                </a:solidFill>
              </a:rPr>
              <a:t>="</a:t>
            </a:r>
            <a:r>
              <a:rPr lang="fr-FR" sz="1800" i="1" dirty="0" err="1">
                <a:solidFill>
                  <a:srgbClr val="EC6839"/>
                </a:solidFill>
              </a:rPr>
              <a:t>sigb</a:t>
            </a:r>
            <a:r>
              <a:rPr lang="fr-FR" sz="1800" i="1" dirty="0">
                <a:solidFill>
                  <a:schemeClr val="tx2"/>
                </a:solidFill>
              </a:rPr>
              <a:t>"&gt;225765674&lt;/</a:t>
            </a:r>
            <a:r>
              <a:rPr lang="fr-FR" sz="1800" b="1" i="1" dirty="0" err="1">
                <a:solidFill>
                  <a:schemeClr val="tx2"/>
                </a:solidFill>
              </a:rPr>
              <a:t>num</a:t>
            </a:r>
            <a:r>
              <a:rPr lang="fr-FR" sz="1800" i="1" dirty="0">
                <a:solidFill>
                  <a:schemeClr val="tx2"/>
                </a:solidFill>
              </a:rPr>
              <a:t>&gt; &lt;/p&gt;&lt;/otherfindaid&gt;</a:t>
            </a:r>
          </a:p>
          <a:p>
            <a:pPr lvl="1">
              <a:lnSpc>
                <a:spcPct val="150000"/>
              </a:lnSpc>
            </a:pPr>
            <a:r>
              <a:rPr lang="fr-FR" dirty="0"/>
              <a:t>Pour faciliter des alignements par les traitements par lots </a:t>
            </a:r>
          </a:p>
          <a:p>
            <a:pPr marL="342900" lvl="1" indent="0">
              <a:buNone/>
            </a:pPr>
            <a:r>
              <a:rPr lang="fr-FR" sz="1800" i="1" dirty="0">
                <a:solidFill>
                  <a:schemeClr val="tx2"/>
                </a:solidFill>
              </a:rPr>
              <a:t>&lt;</a:t>
            </a:r>
            <a:r>
              <a:rPr lang="fr-FR" sz="1800" b="1" i="1" dirty="0">
                <a:solidFill>
                  <a:schemeClr val="tx2"/>
                </a:solidFill>
              </a:rPr>
              <a:t>daodesc</a:t>
            </a:r>
            <a:r>
              <a:rPr lang="fr-FR" sz="1800" i="1" dirty="0">
                <a:solidFill>
                  <a:schemeClr val="tx2"/>
                </a:solidFill>
              </a:rPr>
              <a:t> </a:t>
            </a:r>
            <a:r>
              <a:rPr lang="fr-FR" sz="1800" i="1" dirty="0">
                <a:solidFill>
                  <a:srgbClr val="EC6839"/>
                </a:solidFill>
              </a:rPr>
              <a:t>audience</a:t>
            </a:r>
            <a:r>
              <a:rPr lang="fr-FR" sz="1800" i="1" dirty="0">
                <a:solidFill>
                  <a:schemeClr val="tx2"/>
                </a:solidFill>
              </a:rPr>
              <a:t>="</a:t>
            </a:r>
            <a:r>
              <a:rPr lang="fr-FR" sz="1800" i="1" dirty="0" err="1">
                <a:solidFill>
                  <a:srgbClr val="EC6839"/>
                </a:solidFill>
              </a:rPr>
              <a:t>internal</a:t>
            </a:r>
            <a:r>
              <a:rPr lang="fr-FR" sz="1800" i="1" dirty="0">
                <a:solidFill>
                  <a:schemeClr val="tx2"/>
                </a:solidFill>
              </a:rPr>
              <a:t>"&gt;&lt;p&gt;Identifiant [Nom bibliothèque numérique] &lt;</a:t>
            </a:r>
            <a:r>
              <a:rPr lang="fr-FR" sz="1800" b="1" i="1" dirty="0" err="1">
                <a:solidFill>
                  <a:schemeClr val="tx2"/>
                </a:solidFill>
              </a:rPr>
              <a:t>num</a:t>
            </a:r>
            <a:r>
              <a:rPr lang="fr-FR" sz="1800" i="1" dirty="0">
                <a:solidFill>
                  <a:schemeClr val="tx2"/>
                </a:solidFill>
              </a:rPr>
              <a:t> type="bibliothèque numérique"&gt;</a:t>
            </a:r>
            <a:r>
              <a:rPr lang="fr-FR" sz="1800" i="1" dirty="0" err="1">
                <a:solidFill>
                  <a:schemeClr val="tx2"/>
                </a:solidFill>
              </a:rPr>
              <a:t>xxxx</a:t>
            </a:r>
            <a:r>
              <a:rPr lang="fr-FR" sz="1800" i="1" dirty="0">
                <a:solidFill>
                  <a:schemeClr val="tx2"/>
                </a:solidFill>
              </a:rPr>
              <a:t>&lt;/</a:t>
            </a:r>
            <a:r>
              <a:rPr lang="fr-FR" sz="1800" b="1" i="1" dirty="0" err="1">
                <a:solidFill>
                  <a:schemeClr val="tx2"/>
                </a:solidFill>
              </a:rPr>
              <a:t>num</a:t>
            </a:r>
            <a:r>
              <a:rPr lang="fr-FR" sz="1800" i="1" dirty="0">
                <a:solidFill>
                  <a:schemeClr val="tx2"/>
                </a:solidFill>
              </a:rPr>
              <a:t>&gt;&lt;/p&gt;&lt;/daodesc&gt;</a:t>
            </a:r>
          </a:p>
          <a:p>
            <a:pPr marL="342900" lvl="1" indent="0">
              <a:buNone/>
            </a:pPr>
            <a:endParaRPr lang="fr-FR" dirty="0"/>
          </a:p>
          <a:p>
            <a:pPr>
              <a:lnSpc>
                <a:spcPct val="150000"/>
              </a:lnSpc>
            </a:pPr>
            <a:r>
              <a:rPr lang="fr-FR" dirty="0"/>
              <a:t>Caractéristiques</a:t>
            </a:r>
          </a:p>
          <a:p>
            <a:pPr lvl="1">
              <a:lnSpc>
                <a:spcPct val="120000"/>
              </a:lnSpc>
              <a:spcBef>
                <a:spcPts val="0"/>
              </a:spcBef>
            </a:pPr>
            <a:r>
              <a:rPr lang="fr-FR" dirty="0"/>
              <a:t>Masqués au public : rares cas où </a:t>
            </a:r>
            <a:r>
              <a:rPr lang="fr-FR" sz="2000" i="1" dirty="0">
                <a:solidFill>
                  <a:srgbClr val="EC6839"/>
                </a:solidFill>
              </a:rPr>
              <a:t>audience</a:t>
            </a:r>
            <a:r>
              <a:rPr lang="fr-FR" sz="2000" i="1" dirty="0">
                <a:solidFill>
                  <a:schemeClr val="tx2"/>
                </a:solidFill>
              </a:rPr>
              <a:t>="</a:t>
            </a:r>
            <a:r>
              <a:rPr lang="fr-FR" sz="2000" i="1" dirty="0" err="1">
                <a:solidFill>
                  <a:srgbClr val="EC6839"/>
                </a:solidFill>
              </a:rPr>
              <a:t>internal</a:t>
            </a:r>
            <a:r>
              <a:rPr lang="fr-FR" sz="2000" dirty="0"/>
              <a:t>" est pris en compte pour ne pas être affiché dans </a:t>
            </a:r>
            <a:r>
              <a:rPr lang="fr-FR" dirty="0"/>
              <a:t>l'interface publique</a:t>
            </a:r>
          </a:p>
          <a:p>
            <a:pPr lvl="1">
              <a:lnSpc>
                <a:spcPct val="110000"/>
              </a:lnSpc>
              <a:spcBef>
                <a:spcPts val="0"/>
              </a:spcBef>
            </a:pPr>
            <a:r>
              <a:rPr lang="fr-FR" dirty="0"/>
              <a:t>A priori créé via des modifications de masse par l'Abes à la demande de l'établissement</a:t>
            </a:r>
          </a:p>
          <a:p>
            <a:pPr marL="342900" lvl="1" indent="0">
              <a:buNone/>
            </a:pPr>
            <a:endParaRPr lang="fr-FR" dirty="0"/>
          </a:p>
          <a:p>
            <a:pPr marL="342900" lvl="1" indent="0">
              <a:lnSpc>
                <a:spcPct val="150000"/>
              </a:lnSpc>
              <a:buNone/>
            </a:pPr>
            <a:endParaRPr lang="fr-FR" sz="2400" dirty="0"/>
          </a:p>
        </p:txBody>
      </p:sp>
      <p:sp>
        <p:nvSpPr>
          <p:cNvPr id="4" name="Shape 607">
            <a:extLst>
              <a:ext uri="{FF2B5EF4-FFF2-40B4-BE49-F238E27FC236}">
                <a16:creationId xmlns:a16="http://schemas.microsoft.com/office/drawing/2014/main" id="{734BF94C-E7C6-EEC3-D279-EC5EC7D94394}"/>
              </a:ext>
            </a:extLst>
          </p:cNvPr>
          <p:cNvSpPr>
            <a:spLocks noGrp="1"/>
          </p:cNvSpPr>
          <p:nvPr>
            <p:ph type="title"/>
          </p:nvPr>
        </p:nvSpPr>
        <p:spPr/>
        <p:txBody>
          <a:bodyPr/>
          <a:lstStyle/>
          <a:p>
            <a:pPr lvl="0"/>
            <a:r>
              <a:rPr lang="fr-FR" dirty="0"/>
              <a:t>Les liens potentiels invisibles</a:t>
            </a:r>
          </a:p>
        </p:txBody>
      </p:sp>
      <p:sp>
        <p:nvSpPr>
          <p:cNvPr id="2" name="Espace réservé du numéro de diapositive 2">
            <a:extLst>
              <a:ext uri="{FF2B5EF4-FFF2-40B4-BE49-F238E27FC236}">
                <a16:creationId xmlns:a16="http://schemas.microsoft.com/office/drawing/2014/main" id="{A009E763-21C9-86BE-4063-386F974BD1AB}"/>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86</a:t>
            </a:fld>
            <a:endParaRPr lang="fr-FR"/>
          </a:p>
        </p:txBody>
      </p:sp>
    </p:spTree>
    <p:extLst>
      <p:ext uri="{BB962C8B-B14F-4D97-AF65-F5344CB8AC3E}">
        <p14:creationId xmlns:p14="http://schemas.microsoft.com/office/powerpoint/2010/main" val="389879608"/>
      </p:ext>
    </p:extLst>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8BB3C7-8615-B7D9-A65D-A7485505EC57}"/>
              </a:ext>
            </a:extLst>
          </p:cNvPr>
          <p:cNvSpPr>
            <a:spLocks noGrp="1"/>
          </p:cNvSpPr>
          <p:nvPr>
            <p:ph type="title"/>
          </p:nvPr>
        </p:nvSpPr>
        <p:spPr>
          <a:xfrm>
            <a:off x="722313" y="4406900"/>
            <a:ext cx="7772400" cy="1362075"/>
          </a:xfrm>
        </p:spPr>
        <p:txBody>
          <a:bodyPr/>
          <a:lstStyle/>
          <a:p>
            <a:r>
              <a:rPr lang="fr-FR"/>
              <a:t>TP 3 – exercice 3 </a:t>
            </a:r>
            <a:br>
              <a:rPr lang="fr-FR"/>
            </a:br>
            <a:r>
              <a:rPr lang="fr-FR"/>
              <a:t>Enrichir les notices de Calames (liens)</a:t>
            </a:r>
          </a:p>
        </p:txBody>
      </p:sp>
      <p:sp>
        <p:nvSpPr>
          <p:cNvPr id="3" name="Espace réservé du texte 2">
            <a:extLst>
              <a:ext uri="{FF2B5EF4-FFF2-40B4-BE49-F238E27FC236}">
                <a16:creationId xmlns:a16="http://schemas.microsoft.com/office/drawing/2014/main" id="{6A8F2458-C668-99AB-B269-0E84DEB1C47A}"/>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F8222CCB-87B6-78C5-730F-9E5E7E878928}"/>
              </a:ext>
            </a:extLst>
          </p:cNvPr>
          <p:cNvSpPr>
            <a:spLocks noGrp="1"/>
          </p:cNvSpPr>
          <p:nvPr>
            <p:ph type="sldNum" sz="quarter" idx="12"/>
          </p:nvPr>
        </p:nvSpPr>
        <p:spPr/>
        <p:txBody>
          <a:bodyPr/>
          <a:lstStyle/>
          <a:p>
            <a:fld id="{AD8045ED-DE0C-4527-8264-0379EF2BB254}" type="slidenum">
              <a:rPr lang="fr-FR" smtClean="0"/>
              <a:t>87</a:t>
            </a:fld>
            <a:endParaRPr lang="fr-FR"/>
          </a:p>
        </p:txBody>
      </p:sp>
    </p:spTree>
    <p:extLst>
      <p:ext uri="{BB962C8B-B14F-4D97-AF65-F5344CB8AC3E}">
        <p14:creationId xmlns:p14="http://schemas.microsoft.com/office/powerpoint/2010/main" val="33075128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413951-30AE-616C-FAFB-5B8C01667A97}"/>
              </a:ext>
            </a:extLst>
          </p:cNvPr>
          <p:cNvSpPr>
            <a:spLocks noGrp="1"/>
          </p:cNvSpPr>
          <p:nvPr>
            <p:ph type="ctrTitle"/>
          </p:nvPr>
        </p:nvSpPr>
        <p:spPr>
          <a:xfrm>
            <a:off x="0" y="2162261"/>
            <a:ext cx="8214902" cy="1361330"/>
          </a:xfrm>
        </p:spPr>
        <p:txBody>
          <a:bodyPr/>
          <a:lstStyle/>
          <a:p>
            <a:r>
              <a:rPr lang="fr-FR"/>
              <a:t>7- Contrôler et corriger son signalement</a:t>
            </a:r>
          </a:p>
        </p:txBody>
      </p:sp>
      <p:sp>
        <p:nvSpPr>
          <p:cNvPr id="3" name="Sous-titre 2">
            <a:extLst>
              <a:ext uri="{FF2B5EF4-FFF2-40B4-BE49-F238E27FC236}">
                <a16:creationId xmlns:a16="http://schemas.microsoft.com/office/drawing/2014/main" id="{06213428-0DCA-F2FC-0E4D-D8371AA499F7}"/>
              </a:ext>
            </a:extLst>
          </p:cNvPr>
          <p:cNvSpPr>
            <a:spLocks noGrp="1"/>
          </p:cNvSpPr>
          <p:nvPr>
            <p:ph type="subTitle" idx="1"/>
          </p:nvPr>
        </p:nvSpPr>
        <p:spPr/>
        <p:txBody>
          <a:bodyPr/>
          <a:lstStyle/>
          <a:p>
            <a:r>
              <a:rPr lang="fr-FR"/>
              <a:t>Vérification de la présence de doublons et export </a:t>
            </a:r>
            <a:r>
              <a:rPr lang="fr-FR" err="1"/>
              <a:t>Visio_controle</a:t>
            </a:r>
            <a:r>
              <a:rPr lang="fr-FR"/>
              <a:t> avant toute publication</a:t>
            </a:r>
          </a:p>
        </p:txBody>
      </p:sp>
    </p:spTree>
    <p:extLst>
      <p:ext uri="{BB962C8B-B14F-4D97-AF65-F5344CB8AC3E}">
        <p14:creationId xmlns:p14="http://schemas.microsoft.com/office/powerpoint/2010/main" val="3897604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845"/>
          <p:cNvSpPr>
            <a:spLocks noGrp="1"/>
          </p:cNvSpPr>
          <p:nvPr>
            <p:ph type="body" idx="1"/>
          </p:nvPr>
        </p:nvSpPr>
        <p:spPr bwMode="auto">
          <a:xfrm>
            <a:off x="240664" y="1023651"/>
            <a:ext cx="8718469" cy="5447630"/>
          </a:xfrm>
          <a:prstGeom prst="rect">
            <a:avLst/>
          </a:prstGeom>
          <a:noFill/>
          <a:ln>
            <a:noFill/>
          </a:ln>
        </p:spPr>
        <p:txBody>
          <a:bodyPr lIns="84850" tIns="42425" rIns="84850" bIns="42425" anchor="t" anchorCtr="0">
            <a:noAutofit/>
          </a:bodyPr>
          <a:lstStyle/>
          <a:p>
            <a:pPr marL="257175" lvl="1" indent="-257175">
              <a:lnSpc>
                <a:spcPct val="100000"/>
              </a:lnSpc>
              <a:buClr>
                <a:schemeClr val="accent6">
                  <a:lumMod val="75000"/>
                </a:schemeClr>
              </a:buClr>
              <a:buSzPct val="150000"/>
              <a:buFont typeface="Wingdings" panose="05000000000000000000" pitchFamily="2" charset="2"/>
              <a:buChar char="ü"/>
              <a:defRPr/>
            </a:pPr>
            <a:r>
              <a:rPr lang="fr-FR" sz="2800" b="1" i="1">
                <a:solidFill>
                  <a:schemeClr val="accent6"/>
                </a:solidFill>
              </a:rPr>
              <a:t>Echec s’il manque le RCR Calames dans :</a:t>
            </a:r>
          </a:p>
          <a:p>
            <a:pPr marL="371475" lvl="1" indent="0">
              <a:spcBef>
                <a:spcPts val="480"/>
              </a:spcBef>
              <a:buClr>
                <a:schemeClr val="accent6"/>
              </a:buClr>
              <a:buSzPct val="93000"/>
              <a:buNone/>
              <a:defRPr/>
            </a:pPr>
            <a:r>
              <a:rPr lang="fr-FR" sz="2800">
                <a:solidFill>
                  <a:schemeClr val="dk1"/>
                </a:solidFill>
                <a:ea typeface="Verdana"/>
                <a:cs typeface="Verdana"/>
              </a:rPr>
              <a:t>/</a:t>
            </a:r>
            <a:r>
              <a:rPr lang="fr-FR" sz="2800" err="1">
                <a:solidFill>
                  <a:schemeClr val="dk1"/>
                </a:solidFill>
                <a:ea typeface="Verdana"/>
                <a:cs typeface="Verdana"/>
              </a:rPr>
              <a:t>ead</a:t>
            </a:r>
            <a:r>
              <a:rPr lang="fr-FR" sz="2800">
                <a:solidFill>
                  <a:schemeClr val="dk1"/>
                </a:solidFill>
                <a:ea typeface="Verdana"/>
                <a:cs typeface="Verdana"/>
              </a:rPr>
              <a:t>/</a:t>
            </a:r>
            <a:r>
              <a:rPr lang="fr-FR" sz="2800" err="1">
                <a:solidFill>
                  <a:schemeClr val="dk1"/>
                </a:solidFill>
                <a:ea typeface="Verdana"/>
                <a:cs typeface="Verdana"/>
              </a:rPr>
              <a:t>archdesc</a:t>
            </a:r>
            <a:r>
              <a:rPr lang="fr-FR" sz="2800">
                <a:solidFill>
                  <a:schemeClr val="dk1"/>
                </a:solidFill>
                <a:ea typeface="Verdana"/>
                <a:cs typeface="Verdana"/>
              </a:rPr>
              <a:t>/</a:t>
            </a:r>
            <a:r>
              <a:rPr lang="fr-FR" sz="2800" err="1">
                <a:solidFill>
                  <a:schemeClr val="dk1"/>
                </a:solidFill>
                <a:ea typeface="Verdana"/>
                <a:cs typeface="Verdana"/>
              </a:rPr>
              <a:t>did</a:t>
            </a:r>
            <a:r>
              <a:rPr lang="fr-FR" sz="2800">
                <a:solidFill>
                  <a:schemeClr val="dk1"/>
                </a:solidFill>
                <a:ea typeface="Verdana"/>
                <a:cs typeface="Verdana"/>
              </a:rPr>
              <a:t>/repository/</a:t>
            </a:r>
            <a:r>
              <a:rPr lang="fr-FR" sz="2800" err="1">
                <a:solidFill>
                  <a:schemeClr val="dk1"/>
                </a:solidFill>
                <a:ea typeface="Verdana"/>
                <a:cs typeface="Verdana"/>
              </a:rPr>
              <a:t>corpname</a:t>
            </a:r>
            <a:r>
              <a:rPr lang="fr-FR" sz="2800">
                <a:solidFill>
                  <a:schemeClr val="dk1"/>
                </a:solidFill>
                <a:ea typeface="Verdana"/>
                <a:cs typeface="Verdana"/>
              </a:rPr>
              <a:t>/@authfilenumber </a:t>
            </a:r>
          </a:p>
          <a:p>
            <a:pPr marL="0" indent="0">
              <a:spcBef>
                <a:spcPts val="480"/>
              </a:spcBef>
              <a:buSzPct val="25000"/>
              <a:defRPr/>
            </a:pPr>
            <a:endParaRPr lang="fr-FR" sz="2800">
              <a:solidFill>
                <a:schemeClr val="dk1"/>
              </a:solidFill>
              <a:latin typeface="Verdana"/>
              <a:ea typeface="Verdana"/>
              <a:cs typeface="Verdana"/>
            </a:endParaRPr>
          </a:p>
          <a:p>
            <a:pPr marL="0" indent="0">
              <a:spcBef>
                <a:spcPts val="480"/>
              </a:spcBef>
              <a:buSzPct val="25000"/>
              <a:defRPr/>
            </a:pPr>
            <a:endParaRPr lang="fr-FR" sz="2800">
              <a:solidFill>
                <a:schemeClr val="dk1"/>
              </a:solidFill>
              <a:latin typeface="Verdana"/>
              <a:ea typeface="Verdana"/>
              <a:cs typeface="Verdana"/>
            </a:endParaRPr>
          </a:p>
          <a:p>
            <a:pPr marL="0" indent="0">
              <a:spcBef>
                <a:spcPts val="480"/>
              </a:spcBef>
              <a:buSzPct val="25000"/>
              <a:defRPr/>
            </a:pPr>
            <a:endParaRPr lang="fr-FR" sz="2800">
              <a:solidFill>
                <a:schemeClr val="dk1"/>
              </a:solidFill>
              <a:latin typeface="Verdana"/>
              <a:ea typeface="Verdana"/>
              <a:cs typeface="Verdana"/>
            </a:endParaRPr>
          </a:p>
          <a:p>
            <a:pPr marL="0" indent="0">
              <a:spcBef>
                <a:spcPts val="480"/>
              </a:spcBef>
              <a:buSzPct val="25000"/>
              <a:defRPr/>
            </a:pPr>
            <a:endParaRPr lang="fr-FR" sz="2800">
              <a:solidFill>
                <a:schemeClr val="dk1"/>
              </a:solidFill>
              <a:latin typeface="Verdana"/>
              <a:ea typeface="Verdana"/>
              <a:cs typeface="Verdana"/>
            </a:endParaRPr>
          </a:p>
          <a:p>
            <a:pPr>
              <a:defRPr/>
            </a:pPr>
            <a:endParaRPr lang="fr-FR" sz="2800"/>
          </a:p>
          <a:p>
            <a:pPr>
              <a:defRPr/>
            </a:pPr>
            <a:r>
              <a:rPr lang="fr-FR" sz="2800"/>
              <a:t>Echec en cas de présence d’au moins un @id de &lt;c&gt; en double</a:t>
            </a:r>
          </a:p>
          <a:p>
            <a:pPr lvl="1">
              <a:defRPr/>
            </a:pPr>
            <a:r>
              <a:rPr lang="fr-FR" sz="2400"/>
              <a:t>Soit au sein du fichier qu’on veut publier</a:t>
            </a:r>
          </a:p>
          <a:p>
            <a:pPr lvl="1">
              <a:defRPr/>
            </a:pPr>
            <a:r>
              <a:rPr lang="fr-FR" sz="2400"/>
              <a:t>Soit entre un composant de ce fichier et le composant d’un autre fichier déjà publié</a:t>
            </a:r>
            <a:endParaRPr lang="fr-FR" sz="2400" b="0" i="1" u="none" strike="noStrike" cap="none">
              <a:solidFill>
                <a:schemeClr val="dk1"/>
              </a:solidFill>
              <a:latin typeface="Verdana"/>
              <a:ea typeface="Verdana"/>
              <a:cs typeface="Verdana"/>
            </a:endParaRPr>
          </a:p>
        </p:txBody>
      </p:sp>
      <p:pic>
        <p:nvPicPr>
          <p:cNvPr id="6" name="Image 5" descr="Une image contenant texte&#10;&#10;Description générée automatiquement">
            <a:extLst>
              <a:ext uri="{FF2B5EF4-FFF2-40B4-BE49-F238E27FC236}">
                <a16:creationId xmlns:a16="http://schemas.microsoft.com/office/drawing/2014/main" id="{E6F1EE91-0309-9587-0FFC-FEE6A95115BC}"/>
              </a:ext>
            </a:extLst>
          </p:cNvPr>
          <p:cNvPicPr>
            <a:picLocks noChangeAspect="1"/>
          </p:cNvPicPr>
          <p:nvPr/>
        </p:nvPicPr>
        <p:blipFill rotWithShape="1">
          <a:blip r:embed="rId3">
            <a:extLst>
              <a:ext uri="{28A0092B-C50C-407E-A947-70E740481C1C}">
                <a14:useLocalDpi xmlns:a14="http://schemas.microsoft.com/office/drawing/2010/main" val="0"/>
              </a:ext>
            </a:extLst>
          </a:blip>
          <a:srcRect l="3237" t="3572" r="6921"/>
          <a:stretch/>
        </p:blipFill>
        <p:spPr>
          <a:xfrm>
            <a:off x="3335943" y="2207940"/>
            <a:ext cx="5567393" cy="1999280"/>
          </a:xfrm>
          <a:prstGeom prst="rect">
            <a:avLst/>
          </a:prstGeom>
          <a:effectLst>
            <a:outerShdw blurRad="50800" dist="38100" dir="13500000" algn="br" rotWithShape="0">
              <a:prstClr val="black">
                <a:alpha val="40000"/>
              </a:prstClr>
            </a:outerShdw>
          </a:effectLst>
        </p:spPr>
      </p:pic>
      <p:cxnSp>
        <p:nvCxnSpPr>
          <p:cNvPr id="13" name="Connecteur droit avec flèche 12">
            <a:extLst>
              <a:ext uri="{FF2B5EF4-FFF2-40B4-BE49-F238E27FC236}">
                <a16:creationId xmlns:a16="http://schemas.microsoft.com/office/drawing/2014/main" id="{36C20AE2-78C4-B083-AD6D-A8B27F06174A}"/>
              </a:ext>
            </a:extLst>
          </p:cNvPr>
          <p:cNvCxnSpPr>
            <a:cxnSpLocks/>
            <a:endCxn id="9" idx="3"/>
          </p:cNvCxnSpPr>
          <p:nvPr/>
        </p:nvCxnSpPr>
        <p:spPr bwMode="auto">
          <a:xfrm flipH="1" flipV="1">
            <a:off x="3085729" y="3323817"/>
            <a:ext cx="338407" cy="362966"/>
          </a:xfrm>
          <a:prstGeom prst="straightConnector1">
            <a:avLst/>
          </a:prstGeom>
          <a:noFill/>
          <a:ln w="19050" cap="flat" cmpd="sng">
            <a:solidFill>
              <a:srgbClr val="C00000"/>
            </a:solidFill>
            <a:prstDash val="solid"/>
            <a:round/>
            <a:headEnd type="none" w="med" len="med"/>
            <a:tailEnd type="triangle" w="lg" len="lg"/>
          </a:ln>
        </p:spPr>
      </p:cxnSp>
      <p:sp>
        <p:nvSpPr>
          <p:cNvPr id="4" name="Shape 844"/>
          <p:cNvSpPr>
            <a:spLocks noGrp="1"/>
          </p:cNvSpPr>
          <p:nvPr>
            <p:ph type="title"/>
          </p:nvPr>
        </p:nvSpPr>
        <p:spPr bwMode="auto">
          <a:xfrm>
            <a:off x="620319" y="278934"/>
            <a:ext cx="7389440" cy="427513"/>
          </a:xfrm>
          <a:prstGeom prst="rect">
            <a:avLst/>
          </a:prstGeom>
          <a:noFill/>
          <a:ln>
            <a:noFill/>
          </a:ln>
        </p:spPr>
        <p:txBody>
          <a:bodyPr lIns="91425" tIns="45700" rIns="91425" bIns="45700" anchor="t" anchorCtr="0">
            <a:noAutofit/>
          </a:bodyPr>
          <a:lstStyle/>
          <a:p>
            <a:pPr marL="0" marR="0" indent="0">
              <a:spcAft>
                <a:spcPts val="0"/>
              </a:spcAft>
              <a:buSzPct val="25000"/>
              <a:defRPr/>
            </a:pPr>
            <a:r>
              <a:rPr lang="fr-FR"/>
              <a:t>Il y a échec de la publication si…</a:t>
            </a:r>
            <a:endParaRPr/>
          </a:p>
        </p:txBody>
      </p:sp>
      <p:sp>
        <p:nvSpPr>
          <p:cNvPr id="2" name="Espace réservé du numéro de diapositive 2">
            <a:extLst>
              <a:ext uri="{FF2B5EF4-FFF2-40B4-BE49-F238E27FC236}">
                <a16:creationId xmlns:a16="http://schemas.microsoft.com/office/drawing/2014/main" id="{B408C1F5-D7FD-276A-98CA-BB4D6CD6DF36}"/>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89</a:t>
            </a:fld>
            <a:endParaRPr lang="fr-FR"/>
          </a:p>
        </p:txBody>
      </p:sp>
      <p:cxnSp>
        <p:nvCxnSpPr>
          <p:cNvPr id="7" name="Connecteur droit 8">
            <a:extLst>
              <a:ext uri="{FF2B5EF4-FFF2-40B4-BE49-F238E27FC236}">
                <a16:creationId xmlns:a16="http://schemas.microsoft.com/office/drawing/2014/main" id="{73D435F4-821E-5F3F-DA10-45A5F4CC5810}"/>
              </a:ext>
            </a:extLst>
          </p:cNvPr>
          <p:cNvCxnSpPr>
            <a:cxnSpLocks/>
          </p:cNvCxnSpPr>
          <p:nvPr/>
        </p:nvCxnSpPr>
        <p:spPr bwMode="auto">
          <a:xfrm>
            <a:off x="4456303" y="3747466"/>
            <a:ext cx="3664809"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Shape 101">
            <a:extLst>
              <a:ext uri="{FF2B5EF4-FFF2-40B4-BE49-F238E27FC236}">
                <a16:creationId xmlns:a16="http://schemas.microsoft.com/office/drawing/2014/main" id="{F3E84F27-EC8E-831B-8B19-BE1942CC8CE7}"/>
              </a:ext>
            </a:extLst>
          </p:cNvPr>
          <p:cNvSpPr>
            <a:spLocks/>
          </p:cNvSpPr>
          <p:nvPr/>
        </p:nvSpPr>
        <p:spPr bwMode="auto">
          <a:xfrm>
            <a:off x="412254" y="2440413"/>
            <a:ext cx="2673475" cy="1766807"/>
          </a:xfrm>
          <a:prstGeom prst="rect">
            <a:avLst/>
          </a:prstGeom>
          <a:solidFill>
            <a:schemeClr val="bg1"/>
          </a:solidFill>
          <a:ln w="9525" cap="flat" cmpd="sng">
            <a:solidFill>
              <a:srgbClr val="C00000"/>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a:buSzPct val="25000"/>
              <a:defRPr/>
            </a:pPr>
            <a:r>
              <a:rPr lang="fr-FR" sz="2300" i="1">
                <a:solidFill>
                  <a:srgbClr val="C00000"/>
                </a:solidFill>
                <a:latin typeface="Arial Narrow" panose="020B0606020202030204" pitchFamily="34" charset="0"/>
              </a:rPr>
              <a:t>« ERROR GRAVE: pas de </a:t>
            </a:r>
            <a:r>
              <a:rPr lang="fr-FR" sz="2300" i="1" err="1">
                <a:solidFill>
                  <a:srgbClr val="C00000"/>
                </a:solidFill>
                <a:latin typeface="Arial Narrow" panose="020B0606020202030204" pitchFamily="34" charset="0"/>
              </a:rPr>
              <a:t>rcr</a:t>
            </a:r>
            <a:r>
              <a:rPr lang="fr-FR" sz="2300" i="1">
                <a:solidFill>
                  <a:srgbClr val="C00000"/>
                </a:solidFill>
                <a:latin typeface="Arial Narrow" panose="020B0606020202030204" pitchFamily="34" charset="0"/>
              </a:rPr>
              <a:t> valide dans le fichier </a:t>
            </a:r>
            <a:r>
              <a:rPr lang="fr-FR" sz="2300" i="1" err="1">
                <a:solidFill>
                  <a:srgbClr val="C00000"/>
                </a:solidFill>
                <a:latin typeface="Arial Narrow" panose="020B0606020202030204" pitchFamily="34" charset="0"/>
              </a:rPr>
              <a:t>ead</a:t>
            </a:r>
            <a:r>
              <a:rPr lang="fr-FR" sz="2300" i="1">
                <a:solidFill>
                  <a:srgbClr val="C00000"/>
                </a:solidFill>
                <a:latin typeface="Arial Narrow" panose="020B0606020202030204" pitchFamily="34" charset="0"/>
              </a:rPr>
              <a:t>, la publication est abandonnée…»</a:t>
            </a:r>
            <a:endParaRPr sz="2300" i="1">
              <a:solidFill>
                <a:srgbClr val="C00000"/>
              </a:solidFill>
              <a:latin typeface="Arial Narrow" panose="020B0606020202030204" pitchFamily="34" charset="0"/>
            </a:endParaRPr>
          </a:p>
        </p:txBody>
      </p:sp>
    </p:spTree>
    <p:extLst>
      <p:ext uri="{BB962C8B-B14F-4D97-AF65-F5344CB8AC3E}">
        <p14:creationId xmlns:p14="http://schemas.microsoft.com/office/powerpoint/2010/main" val="3571995867"/>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a:extLst>
              <a:ext uri="{FF2B5EF4-FFF2-40B4-BE49-F238E27FC236}">
                <a16:creationId xmlns:a16="http://schemas.microsoft.com/office/drawing/2014/main" id="{C8092295-1268-6827-D4C8-1240F054B529}"/>
              </a:ext>
            </a:extLst>
          </p:cNvPr>
          <p:cNvSpPr>
            <a:spLocks noGrp="1"/>
          </p:cNvSpPr>
          <p:nvPr>
            <p:ph type="title"/>
          </p:nvPr>
        </p:nvSpPr>
        <p:spPr bwMode="auto">
          <a:xfrm>
            <a:off x="749300" y="147638"/>
            <a:ext cx="7251700" cy="527050"/>
          </a:xfrm>
        </p:spPr>
        <p:txBody>
          <a:bodyPr/>
          <a:lstStyle/>
          <a:p>
            <a:r>
              <a:rPr lang="fr-FR"/>
              <a:t>Principes archivistiques</a:t>
            </a:r>
          </a:p>
        </p:txBody>
      </p:sp>
      <p:sp>
        <p:nvSpPr>
          <p:cNvPr id="3" name="Espace réservé du numéro de diapositive 2">
            <a:extLst>
              <a:ext uri="{FF2B5EF4-FFF2-40B4-BE49-F238E27FC236}">
                <a16:creationId xmlns:a16="http://schemas.microsoft.com/office/drawing/2014/main" id="{4620678B-CAB2-4F46-42D0-8245366FF29F}"/>
              </a:ext>
            </a:extLst>
          </p:cNvPr>
          <p:cNvSpPr>
            <a:spLocks noGrp="1"/>
          </p:cNvSpPr>
          <p:nvPr>
            <p:ph type="sldNum" sz="quarter" idx="11"/>
          </p:nvPr>
        </p:nvSpPr>
        <p:spPr>
          <a:xfrm>
            <a:off x="8682552" y="6463811"/>
            <a:ext cx="441569" cy="365125"/>
          </a:xfrm>
        </p:spPr>
        <p:txBody>
          <a:bodyPr/>
          <a:lstStyle/>
          <a:p>
            <a:fld id="{AD8045ED-DE0C-4527-8264-0379EF2BB254}" type="slidenum">
              <a:rPr lang="fr-FR" smtClean="0"/>
              <a:t>9</a:t>
            </a:fld>
            <a:endParaRPr lang="fr-FR"/>
          </a:p>
        </p:txBody>
      </p:sp>
      <p:sp>
        <p:nvSpPr>
          <p:cNvPr id="4" name="Forme libre 7">
            <a:extLst>
              <a:ext uri="{FF2B5EF4-FFF2-40B4-BE49-F238E27FC236}">
                <a16:creationId xmlns:a16="http://schemas.microsoft.com/office/drawing/2014/main" id="{57F51554-222C-CB57-7734-CAD58F4E3FF4}"/>
              </a:ext>
            </a:extLst>
          </p:cNvPr>
          <p:cNvSpPr>
            <a:spLocks noGrp="1" noChangeShapeType="1"/>
          </p:cNvSpPr>
          <p:nvPr/>
        </p:nvSpPr>
        <p:spPr bwMode="auto">
          <a:xfrm>
            <a:off x="413567" y="788499"/>
            <a:ext cx="2595851" cy="3102310"/>
          </a:xfrm>
          <a:custGeom>
            <a:avLst/>
            <a:gdLst>
              <a:gd name="connsiteX0" fmla="*/ 0 w 2877439"/>
              <a:gd name="connsiteY0" fmla="*/ 362965 h 2177749"/>
              <a:gd name="connsiteX1" fmla="*/ 362965 w 2877439"/>
              <a:gd name="connsiteY1" fmla="*/ 0 h 2177749"/>
              <a:gd name="connsiteX2" fmla="*/ 2514474 w 2877439"/>
              <a:gd name="connsiteY2" fmla="*/ 0 h 2177749"/>
              <a:gd name="connsiteX3" fmla="*/ 2877439 w 2877439"/>
              <a:gd name="connsiteY3" fmla="*/ 362965 h 2177749"/>
              <a:gd name="connsiteX4" fmla="*/ 2877439 w 2877439"/>
              <a:gd name="connsiteY4" fmla="*/ 1814784 h 2177749"/>
              <a:gd name="connsiteX5" fmla="*/ 2514474 w 2877439"/>
              <a:gd name="connsiteY5" fmla="*/ 2177749 h 2177749"/>
              <a:gd name="connsiteX6" fmla="*/ 362965 w 2877439"/>
              <a:gd name="connsiteY6" fmla="*/ 2177749 h 2177749"/>
              <a:gd name="connsiteX7" fmla="*/ 0 w 2877439"/>
              <a:gd name="connsiteY7" fmla="*/ 1814784 h 2177749"/>
              <a:gd name="connsiteX8" fmla="*/ 0 w 2877439"/>
              <a:gd name="connsiteY8" fmla="*/ 362965 h 217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439" h="2177749" extrusionOk="0">
                <a:moveTo>
                  <a:pt x="0" y="362965"/>
                </a:moveTo>
                <a:cubicBezTo>
                  <a:pt x="0" y="162505"/>
                  <a:pt x="162505" y="0"/>
                  <a:pt x="362965" y="0"/>
                </a:cubicBezTo>
                <a:lnTo>
                  <a:pt x="2514474" y="0"/>
                </a:lnTo>
                <a:cubicBezTo>
                  <a:pt x="2714934" y="0"/>
                  <a:pt x="2877439" y="162505"/>
                  <a:pt x="2877439" y="362965"/>
                </a:cubicBezTo>
                <a:lnTo>
                  <a:pt x="2877439" y="1814784"/>
                </a:lnTo>
                <a:cubicBezTo>
                  <a:pt x="2877439" y="2015244"/>
                  <a:pt x="2714934" y="2177749"/>
                  <a:pt x="2514474" y="2177749"/>
                </a:cubicBezTo>
                <a:lnTo>
                  <a:pt x="362965" y="2177749"/>
                </a:lnTo>
                <a:cubicBezTo>
                  <a:pt x="162505" y="2177749"/>
                  <a:pt x="0" y="2015244"/>
                  <a:pt x="0" y="1814784"/>
                </a:cubicBezTo>
                <a:lnTo>
                  <a:pt x="0" y="362965"/>
                </a:lnTo>
                <a:close/>
              </a:path>
            </a:pathLst>
          </a:custGeom>
          <a:solidFill>
            <a:schemeClr val="accent6">
              <a:lumMod val="50000"/>
            </a:schemeClr>
          </a:solidFill>
          <a:ln w="25400">
            <a:solidFill>
              <a:srgbClr val="FFFFFF"/>
            </a:solidFill>
            <a:round/>
            <a:headEnd/>
            <a:tailEnd/>
          </a:ln>
        </p:spPr>
        <p:txBody>
          <a:bodyPr lIns="182509" tIns="144409" rIns="182509" bIns="144409" anchor="ctr" anchorCtr="0"/>
          <a:lstStyle>
            <a:lvl1pPr marL="0" indent="0" algn="l" defTabSz="889000">
              <a:lnSpc>
                <a:spcPct val="100000"/>
              </a:lnSpc>
              <a:buNone/>
              <a:defRPr lang="fr-FR" sz="1400">
                <a:solidFill>
                  <a:srgbClr val="000000"/>
                </a:solidFill>
                <a:latin typeface="Arial"/>
                <a:ea typeface="Arial"/>
              </a:defRPr>
            </a:lvl1pPr>
            <a:lvl2pPr marL="457200" indent="0" algn="l" defTabSz="889000">
              <a:lnSpc>
                <a:spcPct val="100000"/>
              </a:lnSpc>
              <a:buNone/>
              <a:defRPr lang="fr-FR" sz="1400">
                <a:solidFill>
                  <a:srgbClr val="000000"/>
                </a:solidFill>
                <a:latin typeface="Arial"/>
                <a:ea typeface="Arial"/>
              </a:defRPr>
            </a:lvl2pPr>
            <a:lvl3pPr marL="914400" indent="0" algn="l" defTabSz="889000">
              <a:lnSpc>
                <a:spcPct val="100000"/>
              </a:lnSpc>
              <a:buNone/>
              <a:defRPr lang="fr-FR" sz="1400">
                <a:solidFill>
                  <a:srgbClr val="000000"/>
                </a:solidFill>
                <a:latin typeface="Arial"/>
                <a:ea typeface="Arial"/>
              </a:defRPr>
            </a:lvl3pPr>
            <a:lvl4pPr marL="1371600" indent="0" algn="l" defTabSz="889000">
              <a:lnSpc>
                <a:spcPct val="100000"/>
              </a:lnSpc>
              <a:buNone/>
              <a:defRPr lang="fr-FR" sz="1400">
                <a:solidFill>
                  <a:srgbClr val="000000"/>
                </a:solidFill>
                <a:latin typeface="Arial"/>
                <a:ea typeface="Arial"/>
              </a:defRPr>
            </a:lvl4pPr>
            <a:lvl5pPr marL="1828800" indent="0" algn="l" defTabSz="889000">
              <a:lnSpc>
                <a:spcPct val="100000"/>
              </a:lnSpc>
              <a:buNone/>
              <a:defRPr lang="fr-FR" sz="1400">
                <a:solidFill>
                  <a:srgbClr val="000000"/>
                </a:solidFill>
                <a:latin typeface="Arial"/>
                <a:ea typeface="Arial"/>
              </a:defRPr>
            </a:lvl5pPr>
            <a:lvl6pPr defTabSz="889000">
              <a:defRPr lang="fr-FR" sz="1800"/>
            </a:lvl6pPr>
            <a:lvl7pPr defTabSz="889000">
              <a:defRPr lang="fr-FR" sz="1800"/>
            </a:lvl7pPr>
            <a:lvl8pPr defTabSz="889000">
              <a:defRPr lang="fr-FR" sz="1800"/>
            </a:lvl8pPr>
            <a:lvl9pPr defTabSz="889000">
              <a:defRPr lang="fr-FR" sz="1800"/>
            </a:lvl9pPr>
          </a:lstStyle>
          <a:p>
            <a:pPr lvl="0" algn="ctr" defTabSz="889000">
              <a:lnSpc>
                <a:spcPct val="90000"/>
              </a:lnSpc>
              <a:spcAft>
                <a:spcPts val="0"/>
              </a:spcAft>
              <a:defRPr/>
            </a:pPr>
            <a:r>
              <a:rPr lang="fr-FR" sz="2000">
                <a:solidFill>
                  <a:srgbClr val="FFFFFF"/>
                </a:solidFill>
                <a:latin typeface="Arial Narrow" panose="020B0606020202030204" pitchFamily="34" charset="0"/>
                <a:ea typeface="Verdana"/>
              </a:rPr>
              <a:t>Comprendre le fonds et sa structure hiérarchique dans sa globalité</a:t>
            </a:r>
          </a:p>
          <a:p>
            <a:pPr lvl="0" algn="ctr" defTabSz="889000">
              <a:lnSpc>
                <a:spcPct val="90000"/>
              </a:lnSpc>
              <a:spcAft>
                <a:spcPts val="0"/>
              </a:spcAft>
              <a:defRPr/>
            </a:pPr>
            <a:endParaRPr lang="fr-FR">
              <a:latin typeface="Arial Narrow" panose="020B0606020202030204" pitchFamily="34" charset="0"/>
              <a:ea typeface="Verdana"/>
            </a:endParaRPr>
          </a:p>
          <a:p>
            <a:pPr lvl="0" algn="ctr" defTabSz="889000">
              <a:lnSpc>
                <a:spcPct val="90000"/>
              </a:lnSpc>
              <a:spcAft>
                <a:spcPts val="0"/>
              </a:spcAft>
              <a:defRPr/>
            </a:pPr>
            <a:r>
              <a:rPr lang="fr-FR" sz="2800">
                <a:solidFill>
                  <a:srgbClr val="FFFFFF"/>
                </a:solidFill>
                <a:latin typeface="Arial Narrow" panose="020B0606020202030204" pitchFamily="34" charset="0"/>
                <a:ea typeface="Verdana"/>
              </a:rPr>
              <a:t>Principe fondamental </a:t>
            </a:r>
          </a:p>
          <a:p>
            <a:pPr lvl="0" algn="ctr" defTabSz="889000">
              <a:lnSpc>
                <a:spcPct val="90000"/>
              </a:lnSpc>
              <a:spcAft>
                <a:spcPts val="0"/>
              </a:spcAft>
              <a:defRPr/>
            </a:pPr>
            <a:r>
              <a:rPr lang="fr-FR" sz="2800">
                <a:solidFill>
                  <a:srgbClr val="FFFFFF"/>
                </a:solidFill>
                <a:latin typeface="Arial Narrow" panose="020B0606020202030204" pitchFamily="34" charset="0"/>
                <a:ea typeface="Verdana"/>
              </a:rPr>
              <a:t>de respect des fonds</a:t>
            </a:r>
            <a:endParaRPr lang="fr-FR" sz="1800">
              <a:latin typeface="Arial Narrow" panose="020B0606020202030204" pitchFamily="34" charset="0"/>
              <a:ea typeface="Verdana"/>
            </a:endParaRPr>
          </a:p>
        </p:txBody>
      </p:sp>
      <p:sp>
        <p:nvSpPr>
          <p:cNvPr id="19" name="Forme libre 7">
            <a:extLst>
              <a:ext uri="{FF2B5EF4-FFF2-40B4-BE49-F238E27FC236}">
                <a16:creationId xmlns:a16="http://schemas.microsoft.com/office/drawing/2014/main" id="{2C4C63F1-FA46-87BA-CBBF-FEEA1A6595EE}"/>
              </a:ext>
            </a:extLst>
          </p:cNvPr>
          <p:cNvSpPr>
            <a:spLocks noGrp="1" noChangeShapeType="1"/>
          </p:cNvSpPr>
          <p:nvPr/>
        </p:nvSpPr>
        <p:spPr bwMode="auto">
          <a:xfrm>
            <a:off x="3236360" y="778559"/>
            <a:ext cx="2732925" cy="3102310"/>
          </a:xfrm>
          <a:custGeom>
            <a:avLst/>
            <a:gdLst>
              <a:gd name="connsiteX0" fmla="*/ 0 w 2877439"/>
              <a:gd name="connsiteY0" fmla="*/ 362965 h 2177749"/>
              <a:gd name="connsiteX1" fmla="*/ 362965 w 2877439"/>
              <a:gd name="connsiteY1" fmla="*/ 0 h 2177749"/>
              <a:gd name="connsiteX2" fmla="*/ 2514474 w 2877439"/>
              <a:gd name="connsiteY2" fmla="*/ 0 h 2177749"/>
              <a:gd name="connsiteX3" fmla="*/ 2877439 w 2877439"/>
              <a:gd name="connsiteY3" fmla="*/ 362965 h 2177749"/>
              <a:gd name="connsiteX4" fmla="*/ 2877439 w 2877439"/>
              <a:gd name="connsiteY4" fmla="*/ 1814784 h 2177749"/>
              <a:gd name="connsiteX5" fmla="*/ 2514474 w 2877439"/>
              <a:gd name="connsiteY5" fmla="*/ 2177749 h 2177749"/>
              <a:gd name="connsiteX6" fmla="*/ 362965 w 2877439"/>
              <a:gd name="connsiteY6" fmla="*/ 2177749 h 2177749"/>
              <a:gd name="connsiteX7" fmla="*/ 0 w 2877439"/>
              <a:gd name="connsiteY7" fmla="*/ 1814784 h 2177749"/>
              <a:gd name="connsiteX8" fmla="*/ 0 w 2877439"/>
              <a:gd name="connsiteY8" fmla="*/ 362965 h 217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439" h="2177749" extrusionOk="0">
                <a:moveTo>
                  <a:pt x="0" y="362965"/>
                </a:moveTo>
                <a:cubicBezTo>
                  <a:pt x="0" y="162505"/>
                  <a:pt x="162505" y="0"/>
                  <a:pt x="362965" y="0"/>
                </a:cubicBezTo>
                <a:lnTo>
                  <a:pt x="2514474" y="0"/>
                </a:lnTo>
                <a:cubicBezTo>
                  <a:pt x="2714934" y="0"/>
                  <a:pt x="2877439" y="162505"/>
                  <a:pt x="2877439" y="362965"/>
                </a:cubicBezTo>
                <a:lnTo>
                  <a:pt x="2877439" y="1814784"/>
                </a:lnTo>
                <a:cubicBezTo>
                  <a:pt x="2877439" y="2015244"/>
                  <a:pt x="2714934" y="2177749"/>
                  <a:pt x="2514474" y="2177749"/>
                </a:cubicBezTo>
                <a:lnTo>
                  <a:pt x="362965" y="2177749"/>
                </a:lnTo>
                <a:cubicBezTo>
                  <a:pt x="162505" y="2177749"/>
                  <a:pt x="0" y="2015244"/>
                  <a:pt x="0" y="1814784"/>
                </a:cubicBezTo>
                <a:lnTo>
                  <a:pt x="0" y="362965"/>
                </a:lnTo>
                <a:close/>
              </a:path>
            </a:pathLst>
          </a:custGeom>
          <a:solidFill>
            <a:schemeClr val="accent6">
              <a:lumMod val="50000"/>
            </a:schemeClr>
          </a:solidFill>
          <a:ln w="25400">
            <a:solidFill>
              <a:srgbClr val="FFFFFF"/>
            </a:solidFill>
            <a:round/>
            <a:headEnd/>
            <a:tailEnd/>
          </a:ln>
        </p:spPr>
        <p:txBody>
          <a:bodyPr lIns="182509" tIns="144409" rIns="182509" bIns="144409" anchor="ctr" anchorCtr="0"/>
          <a:lstStyle>
            <a:lvl1pPr marL="0" indent="0" algn="l" defTabSz="889000">
              <a:lnSpc>
                <a:spcPct val="100000"/>
              </a:lnSpc>
              <a:buNone/>
              <a:defRPr lang="fr-FR" sz="1400">
                <a:solidFill>
                  <a:srgbClr val="000000"/>
                </a:solidFill>
                <a:latin typeface="Arial"/>
                <a:ea typeface="Arial"/>
              </a:defRPr>
            </a:lvl1pPr>
            <a:lvl2pPr marL="457200" indent="0" algn="l" defTabSz="889000">
              <a:lnSpc>
                <a:spcPct val="100000"/>
              </a:lnSpc>
              <a:buNone/>
              <a:defRPr lang="fr-FR" sz="1400">
                <a:solidFill>
                  <a:srgbClr val="000000"/>
                </a:solidFill>
                <a:latin typeface="Arial"/>
                <a:ea typeface="Arial"/>
              </a:defRPr>
            </a:lvl2pPr>
            <a:lvl3pPr marL="914400" indent="0" algn="l" defTabSz="889000">
              <a:lnSpc>
                <a:spcPct val="100000"/>
              </a:lnSpc>
              <a:buNone/>
              <a:defRPr lang="fr-FR" sz="1400">
                <a:solidFill>
                  <a:srgbClr val="000000"/>
                </a:solidFill>
                <a:latin typeface="Arial"/>
                <a:ea typeface="Arial"/>
              </a:defRPr>
            </a:lvl3pPr>
            <a:lvl4pPr marL="1371600" indent="0" algn="l" defTabSz="889000">
              <a:lnSpc>
                <a:spcPct val="100000"/>
              </a:lnSpc>
              <a:buNone/>
              <a:defRPr lang="fr-FR" sz="1400">
                <a:solidFill>
                  <a:srgbClr val="000000"/>
                </a:solidFill>
                <a:latin typeface="Arial"/>
                <a:ea typeface="Arial"/>
              </a:defRPr>
            </a:lvl4pPr>
            <a:lvl5pPr marL="1828800" indent="0" algn="l" defTabSz="889000">
              <a:lnSpc>
                <a:spcPct val="100000"/>
              </a:lnSpc>
              <a:buNone/>
              <a:defRPr lang="fr-FR" sz="1400">
                <a:solidFill>
                  <a:srgbClr val="000000"/>
                </a:solidFill>
                <a:latin typeface="Arial"/>
                <a:ea typeface="Arial"/>
              </a:defRPr>
            </a:lvl5pPr>
            <a:lvl6pPr defTabSz="889000">
              <a:defRPr lang="fr-FR" sz="1800"/>
            </a:lvl6pPr>
            <a:lvl7pPr defTabSz="889000">
              <a:defRPr lang="fr-FR" sz="1800"/>
            </a:lvl7pPr>
            <a:lvl8pPr defTabSz="889000">
              <a:defRPr lang="fr-FR" sz="1800"/>
            </a:lvl8pPr>
            <a:lvl9pPr defTabSz="889000">
              <a:defRPr lang="fr-FR" sz="1800"/>
            </a:lvl9pPr>
          </a:lstStyle>
          <a:p>
            <a:pPr lvl="0" algn="ctr" defTabSz="889000">
              <a:lnSpc>
                <a:spcPct val="90000"/>
              </a:lnSpc>
              <a:spcAft>
                <a:spcPts val="0"/>
              </a:spcAft>
              <a:defRPr/>
            </a:pPr>
            <a:r>
              <a:rPr lang="fr-FR" sz="2000">
                <a:solidFill>
                  <a:srgbClr val="FFFFFF"/>
                </a:solidFill>
                <a:latin typeface="Arial Narrow" panose="020B0606020202030204" pitchFamily="34" charset="0"/>
                <a:ea typeface="Verdana"/>
              </a:rPr>
              <a:t>La description doit refléter l'arborescence du fonds et de ses parties</a:t>
            </a:r>
          </a:p>
          <a:p>
            <a:pPr lvl="0" algn="ctr" defTabSz="889000">
              <a:lnSpc>
                <a:spcPct val="90000"/>
              </a:lnSpc>
              <a:spcAft>
                <a:spcPts val="0"/>
              </a:spcAft>
              <a:defRPr/>
            </a:pPr>
            <a:endParaRPr lang="fr-FR" sz="2000">
              <a:solidFill>
                <a:srgbClr val="FFFFFF"/>
              </a:solidFill>
              <a:latin typeface="Arial Narrow" panose="020B0606020202030204" pitchFamily="34" charset="0"/>
              <a:ea typeface="Verdana"/>
            </a:endParaRPr>
          </a:p>
          <a:p>
            <a:pPr lvl="0" algn="ctr" defTabSz="889000">
              <a:lnSpc>
                <a:spcPct val="90000"/>
              </a:lnSpc>
              <a:spcAft>
                <a:spcPts val="0"/>
              </a:spcAft>
              <a:defRPr/>
            </a:pPr>
            <a:r>
              <a:rPr lang="fr-FR" sz="2800">
                <a:solidFill>
                  <a:srgbClr val="FFFFFF"/>
                </a:solidFill>
                <a:latin typeface="Arial Narrow" panose="020B0606020202030204" pitchFamily="34" charset="0"/>
                <a:ea typeface="Verdana"/>
              </a:rPr>
              <a:t>Description </a:t>
            </a:r>
          </a:p>
          <a:p>
            <a:pPr lvl="0" algn="ctr" defTabSz="889000">
              <a:lnSpc>
                <a:spcPct val="90000"/>
              </a:lnSpc>
              <a:spcAft>
                <a:spcPts val="0"/>
              </a:spcAft>
              <a:defRPr/>
            </a:pPr>
            <a:r>
              <a:rPr lang="fr-FR" sz="2800">
                <a:solidFill>
                  <a:srgbClr val="FFFFFF"/>
                </a:solidFill>
                <a:latin typeface="Arial Narrow" panose="020B0606020202030204" pitchFamily="34" charset="0"/>
                <a:ea typeface="Verdana"/>
              </a:rPr>
              <a:t>du général au particulier</a:t>
            </a:r>
            <a:endParaRPr lang="fr-FR" sz="2000">
              <a:latin typeface="Arial Narrow" panose="020B0606020202030204" pitchFamily="34" charset="0"/>
              <a:ea typeface="Verdana"/>
            </a:endParaRPr>
          </a:p>
        </p:txBody>
      </p:sp>
      <p:sp>
        <p:nvSpPr>
          <p:cNvPr id="20" name="Forme libre 7">
            <a:extLst>
              <a:ext uri="{FF2B5EF4-FFF2-40B4-BE49-F238E27FC236}">
                <a16:creationId xmlns:a16="http://schemas.microsoft.com/office/drawing/2014/main" id="{1B92D455-BF7C-AA6C-2A38-7744D9AF391F}"/>
              </a:ext>
            </a:extLst>
          </p:cNvPr>
          <p:cNvSpPr>
            <a:spLocks noGrp="1" noChangeShapeType="1"/>
          </p:cNvSpPr>
          <p:nvPr/>
        </p:nvSpPr>
        <p:spPr bwMode="auto">
          <a:xfrm>
            <a:off x="6166594" y="788499"/>
            <a:ext cx="2608143" cy="3102310"/>
          </a:xfrm>
          <a:custGeom>
            <a:avLst/>
            <a:gdLst>
              <a:gd name="connsiteX0" fmla="*/ 0 w 2877439"/>
              <a:gd name="connsiteY0" fmla="*/ 362965 h 2177749"/>
              <a:gd name="connsiteX1" fmla="*/ 362965 w 2877439"/>
              <a:gd name="connsiteY1" fmla="*/ 0 h 2177749"/>
              <a:gd name="connsiteX2" fmla="*/ 2514474 w 2877439"/>
              <a:gd name="connsiteY2" fmla="*/ 0 h 2177749"/>
              <a:gd name="connsiteX3" fmla="*/ 2877439 w 2877439"/>
              <a:gd name="connsiteY3" fmla="*/ 362965 h 2177749"/>
              <a:gd name="connsiteX4" fmla="*/ 2877439 w 2877439"/>
              <a:gd name="connsiteY4" fmla="*/ 1814784 h 2177749"/>
              <a:gd name="connsiteX5" fmla="*/ 2514474 w 2877439"/>
              <a:gd name="connsiteY5" fmla="*/ 2177749 h 2177749"/>
              <a:gd name="connsiteX6" fmla="*/ 362965 w 2877439"/>
              <a:gd name="connsiteY6" fmla="*/ 2177749 h 2177749"/>
              <a:gd name="connsiteX7" fmla="*/ 0 w 2877439"/>
              <a:gd name="connsiteY7" fmla="*/ 1814784 h 2177749"/>
              <a:gd name="connsiteX8" fmla="*/ 0 w 2877439"/>
              <a:gd name="connsiteY8" fmla="*/ 362965 h 217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439" h="2177749" extrusionOk="0">
                <a:moveTo>
                  <a:pt x="0" y="362965"/>
                </a:moveTo>
                <a:cubicBezTo>
                  <a:pt x="0" y="162505"/>
                  <a:pt x="162505" y="0"/>
                  <a:pt x="362965" y="0"/>
                </a:cubicBezTo>
                <a:lnTo>
                  <a:pt x="2514474" y="0"/>
                </a:lnTo>
                <a:cubicBezTo>
                  <a:pt x="2714934" y="0"/>
                  <a:pt x="2877439" y="162505"/>
                  <a:pt x="2877439" y="362965"/>
                </a:cubicBezTo>
                <a:lnTo>
                  <a:pt x="2877439" y="1814784"/>
                </a:lnTo>
                <a:cubicBezTo>
                  <a:pt x="2877439" y="2015244"/>
                  <a:pt x="2714934" y="2177749"/>
                  <a:pt x="2514474" y="2177749"/>
                </a:cubicBezTo>
                <a:lnTo>
                  <a:pt x="362965" y="2177749"/>
                </a:lnTo>
                <a:cubicBezTo>
                  <a:pt x="162505" y="2177749"/>
                  <a:pt x="0" y="2015244"/>
                  <a:pt x="0" y="1814784"/>
                </a:cubicBezTo>
                <a:lnTo>
                  <a:pt x="0" y="362965"/>
                </a:lnTo>
                <a:close/>
              </a:path>
            </a:pathLst>
          </a:custGeom>
          <a:solidFill>
            <a:schemeClr val="accent6">
              <a:lumMod val="50000"/>
            </a:schemeClr>
          </a:solidFill>
          <a:ln w="25400">
            <a:solidFill>
              <a:srgbClr val="FFFFFF"/>
            </a:solidFill>
            <a:round/>
            <a:headEnd/>
            <a:tailEnd/>
          </a:ln>
        </p:spPr>
        <p:txBody>
          <a:bodyPr lIns="182509" tIns="144409" rIns="182509" bIns="144409" anchor="ctr" anchorCtr="0"/>
          <a:lstStyle>
            <a:lvl1pPr marL="0" indent="0" algn="l" defTabSz="889000">
              <a:lnSpc>
                <a:spcPct val="100000"/>
              </a:lnSpc>
              <a:buNone/>
              <a:defRPr lang="fr-FR" sz="1400">
                <a:solidFill>
                  <a:srgbClr val="000000"/>
                </a:solidFill>
                <a:latin typeface="Arial"/>
                <a:ea typeface="Arial"/>
              </a:defRPr>
            </a:lvl1pPr>
            <a:lvl2pPr marL="457200" indent="0" algn="l" defTabSz="889000">
              <a:lnSpc>
                <a:spcPct val="100000"/>
              </a:lnSpc>
              <a:buNone/>
              <a:defRPr lang="fr-FR" sz="1400">
                <a:solidFill>
                  <a:srgbClr val="000000"/>
                </a:solidFill>
                <a:latin typeface="Arial"/>
                <a:ea typeface="Arial"/>
              </a:defRPr>
            </a:lvl2pPr>
            <a:lvl3pPr marL="914400" indent="0" algn="l" defTabSz="889000">
              <a:lnSpc>
                <a:spcPct val="100000"/>
              </a:lnSpc>
              <a:buNone/>
              <a:defRPr lang="fr-FR" sz="1400">
                <a:solidFill>
                  <a:srgbClr val="000000"/>
                </a:solidFill>
                <a:latin typeface="Arial"/>
                <a:ea typeface="Arial"/>
              </a:defRPr>
            </a:lvl3pPr>
            <a:lvl4pPr marL="1371600" indent="0" algn="l" defTabSz="889000">
              <a:lnSpc>
                <a:spcPct val="100000"/>
              </a:lnSpc>
              <a:buNone/>
              <a:defRPr lang="fr-FR" sz="1400">
                <a:solidFill>
                  <a:srgbClr val="000000"/>
                </a:solidFill>
                <a:latin typeface="Arial"/>
                <a:ea typeface="Arial"/>
              </a:defRPr>
            </a:lvl4pPr>
            <a:lvl5pPr marL="1828800" indent="0" algn="l" defTabSz="889000">
              <a:lnSpc>
                <a:spcPct val="100000"/>
              </a:lnSpc>
              <a:buNone/>
              <a:defRPr lang="fr-FR" sz="1400">
                <a:solidFill>
                  <a:srgbClr val="000000"/>
                </a:solidFill>
                <a:latin typeface="Arial"/>
                <a:ea typeface="Arial"/>
              </a:defRPr>
            </a:lvl5pPr>
            <a:lvl6pPr defTabSz="889000">
              <a:defRPr lang="fr-FR" sz="1800"/>
            </a:lvl6pPr>
            <a:lvl7pPr defTabSz="889000">
              <a:defRPr lang="fr-FR" sz="1800"/>
            </a:lvl7pPr>
            <a:lvl8pPr defTabSz="889000">
              <a:defRPr lang="fr-FR" sz="1800"/>
            </a:lvl8pPr>
            <a:lvl9pPr defTabSz="889000">
              <a:defRPr lang="fr-FR" sz="1800"/>
            </a:lvl9pPr>
          </a:lstStyle>
          <a:p>
            <a:pPr lvl="0" algn="ctr" defTabSz="889000">
              <a:lnSpc>
                <a:spcPct val="90000"/>
              </a:lnSpc>
              <a:spcAft>
                <a:spcPts val="0"/>
              </a:spcAft>
              <a:defRPr/>
            </a:pPr>
            <a:r>
              <a:rPr lang="fr-FR" sz="2000">
                <a:solidFill>
                  <a:srgbClr val="FFFFFF"/>
                </a:solidFill>
                <a:latin typeface="Arial Narrow" panose="020B0606020202030204" pitchFamily="34" charset="0"/>
                <a:ea typeface="Verdana"/>
              </a:rPr>
              <a:t>Sans redondance d’information entre les niveaux d'une même branche</a:t>
            </a:r>
          </a:p>
          <a:p>
            <a:pPr lvl="0" algn="ctr" defTabSz="889000">
              <a:lnSpc>
                <a:spcPct val="90000"/>
              </a:lnSpc>
              <a:spcAft>
                <a:spcPts val="0"/>
              </a:spcAft>
              <a:defRPr/>
            </a:pPr>
            <a:r>
              <a:rPr lang="fr-FR" sz="2000">
                <a:solidFill>
                  <a:srgbClr val="FFFFFF"/>
                </a:solidFill>
                <a:latin typeface="Arial Narrow" panose="020B0606020202030204" pitchFamily="34" charset="0"/>
                <a:ea typeface="Verdana"/>
              </a:rPr>
              <a:t> </a:t>
            </a:r>
          </a:p>
          <a:p>
            <a:pPr lvl="0" algn="ctr" defTabSz="889000">
              <a:lnSpc>
                <a:spcPct val="90000"/>
              </a:lnSpc>
              <a:spcAft>
                <a:spcPts val="0"/>
              </a:spcAft>
              <a:defRPr/>
            </a:pPr>
            <a:r>
              <a:rPr lang="fr-FR" sz="2800">
                <a:solidFill>
                  <a:srgbClr val="FFFFFF"/>
                </a:solidFill>
                <a:latin typeface="Arial Narrow" panose="020B0606020202030204" pitchFamily="34" charset="0"/>
                <a:ea typeface="Verdana"/>
              </a:rPr>
              <a:t>Notion d’héritage des informations</a:t>
            </a:r>
          </a:p>
        </p:txBody>
      </p:sp>
      <p:sp>
        <p:nvSpPr>
          <p:cNvPr id="21" name="Espace réservé du contenu 1">
            <a:extLst>
              <a:ext uri="{FF2B5EF4-FFF2-40B4-BE49-F238E27FC236}">
                <a16:creationId xmlns:a16="http://schemas.microsoft.com/office/drawing/2014/main" id="{04213721-3DFF-84C5-B325-A3F67A7DD13A}"/>
              </a:ext>
            </a:extLst>
          </p:cNvPr>
          <p:cNvSpPr txBox="1">
            <a:spLocks/>
          </p:cNvSpPr>
          <p:nvPr/>
        </p:nvSpPr>
        <p:spPr bwMode="auto">
          <a:xfrm>
            <a:off x="259743" y="4027783"/>
            <a:ext cx="8624514" cy="833922"/>
          </a:xfrm>
          <a:prstGeom prst="rect">
            <a:avLst/>
          </a:prstGeom>
        </p:spPr>
        <p:txBody>
          <a:bodyPr/>
          <a:lstStyle>
            <a:lvl1pPr marL="257175" indent="-257175" algn="l" defTabSz="342900" rtl="0" eaLnBrk="1" latinLnBrk="0" hangingPunct="1">
              <a:lnSpc>
                <a:spcPct val="100000"/>
              </a:lnSpc>
              <a:spcBef>
                <a:spcPct val="20000"/>
              </a:spcBef>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just"/>
            <a:r>
              <a:rPr lang="fr-FR"/>
              <a:t>Dans Calames ces principes sont mis en œuvre techniquement et à travers les règles de catalogage </a:t>
            </a:r>
          </a:p>
          <a:p>
            <a:pPr marL="0" indent="0" algn="just">
              <a:buNone/>
            </a:pPr>
            <a:endParaRPr lang="fr-FR"/>
          </a:p>
          <a:p>
            <a:pPr marL="342900" lvl="1" indent="0" algn="just">
              <a:buNone/>
            </a:pPr>
            <a:endParaRPr lang="fr-FR"/>
          </a:p>
        </p:txBody>
      </p:sp>
      <p:sp>
        <p:nvSpPr>
          <p:cNvPr id="22" name="Espace réservé du contenu 1">
            <a:extLst>
              <a:ext uri="{FF2B5EF4-FFF2-40B4-BE49-F238E27FC236}">
                <a16:creationId xmlns:a16="http://schemas.microsoft.com/office/drawing/2014/main" id="{593E8084-EC95-ACC7-70B7-7D024A3FCC3D}"/>
              </a:ext>
            </a:extLst>
          </p:cNvPr>
          <p:cNvSpPr txBox="1">
            <a:spLocks/>
          </p:cNvSpPr>
          <p:nvPr/>
        </p:nvSpPr>
        <p:spPr bwMode="auto">
          <a:xfrm>
            <a:off x="-270804" y="4996785"/>
            <a:ext cx="3280222" cy="1667422"/>
          </a:xfrm>
          <a:prstGeom prst="rect">
            <a:avLst/>
          </a:prstGeom>
        </p:spPr>
        <p:txBody>
          <a:bodyPr/>
          <a:lstStyle>
            <a:lvl1pPr marL="257175" indent="-257175" algn="l" defTabSz="342900" rtl="0" eaLnBrk="1" latinLnBrk="0" hangingPunct="1">
              <a:lnSpc>
                <a:spcPct val="100000"/>
              </a:lnSpc>
              <a:spcBef>
                <a:spcPct val="20000"/>
              </a:spcBef>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just">
              <a:buNone/>
            </a:pPr>
            <a:endParaRPr lang="fr-FR"/>
          </a:p>
          <a:p>
            <a:pPr marL="342900" lvl="1" indent="0" algn="just">
              <a:buNone/>
            </a:pPr>
            <a:endParaRPr lang="fr-FR"/>
          </a:p>
        </p:txBody>
      </p:sp>
      <p:sp>
        <p:nvSpPr>
          <p:cNvPr id="26" name="Shape 108">
            <a:extLst>
              <a:ext uri="{FF2B5EF4-FFF2-40B4-BE49-F238E27FC236}">
                <a16:creationId xmlns:a16="http://schemas.microsoft.com/office/drawing/2014/main" id="{C8EBDD2B-AB0F-0D7E-AD1C-822667E22588}"/>
              </a:ext>
            </a:extLst>
          </p:cNvPr>
          <p:cNvSpPr>
            <a:spLocks/>
          </p:cNvSpPr>
          <p:nvPr/>
        </p:nvSpPr>
        <p:spPr bwMode="auto">
          <a:xfrm>
            <a:off x="208342" y="4996785"/>
            <a:ext cx="2898224" cy="1630489"/>
          </a:xfrm>
          <a:prstGeom prst="rect">
            <a:avLst/>
          </a:prstGeom>
          <a:solidFill>
            <a:schemeClr val="lt1"/>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t" anchorCtr="0">
            <a:noAutofit/>
          </a:bodyPr>
          <a:lstStyle/>
          <a:p>
            <a:pPr indent="-114300" algn="just"/>
            <a:r>
              <a:rPr lang="fr-FR">
                <a:solidFill>
                  <a:srgbClr val="EC6839"/>
                </a:solidFill>
                <a:latin typeface="Arial Narrow" panose="020B0606020202030204" pitchFamily="34" charset="0"/>
                <a:sym typeface="Wingdings" panose="05000000000000000000" pitchFamily="2" charset="2"/>
              </a:rPr>
              <a:t></a:t>
            </a:r>
            <a:r>
              <a:rPr lang="fr-FR">
                <a:latin typeface="Arial Narrow" panose="020B0606020202030204" pitchFamily="34" charset="0"/>
                <a:sym typeface="Wingdings" panose="05000000000000000000" pitchFamily="2" charset="2"/>
              </a:rPr>
              <a:t> </a:t>
            </a:r>
            <a:r>
              <a:rPr lang="fr-FR" sz="1900">
                <a:latin typeface="Arial Narrow" panose="020B0606020202030204" pitchFamily="34" charset="0"/>
              </a:rPr>
              <a:t>Mise en œuvre dans les consignes de construction de l'arborescence entre fichiers et au sein des documents EAD dans Calames</a:t>
            </a:r>
          </a:p>
        </p:txBody>
      </p:sp>
      <p:sp>
        <p:nvSpPr>
          <p:cNvPr id="27" name="Shape 108">
            <a:extLst>
              <a:ext uri="{FF2B5EF4-FFF2-40B4-BE49-F238E27FC236}">
                <a16:creationId xmlns:a16="http://schemas.microsoft.com/office/drawing/2014/main" id="{0D5431AE-79A3-B3F5-559E-D98857165FD3}"/>
              </a:ext>
            </a:extLst>
          </p:cNvPr>
          <p:cNvSpPr>
            <a:spLocks/>
          </p:cNvSpPr>
          <p:nvPr/>
        </p:nvSpPr>
        <p:spPr bwMode="auto">
          <a:xfrm>
            <a:off x="3301257" y="5003449"/>
            <a:ext cx="2898224" cy="1630800"/>
          </a:xfrm>
          <a:prstGeom prst="rect">
            <a:avLst/>
          </a:prstGeom>
          <a:solidFill>
            <a:schemeClr val="lt1"/>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t" anchorCtr="0">
            <a:noAutofit/>
          </a:bodyPr>
          <a:lstStyle/>
          <a:p>
            <a:pPr indent="-114300" algn="just"/>
            <a:r>
              <a:rPr lang="fr-FR" sz="1900">
                <a:solidFill>
                  <a:srgbClr val="EC6839"/>
                </a:solidFill>
                <a:latin typeface="Arial Narrow" panose="020B0606020202030204" pitchFamily="34" charset="0"/>
                <a:sym typeface="Wingdings" panose="05000000000000000000" pitchFamily="2" charset="2"/>
              </a:rPr>
              <a:t></a:t>
            </a:r>
            <a:r>
              <a:rPr lang="fr-FR" sz="1900">
                <a:latin typeface="Arial Narrow" panose="020B0606020202030204" pitchFamily="34" charset="0"/>
                <a:sym typeface="Wingdings" panose="05000000000000000000" pitchFamily="2" charset="2"/>
              </a:rPr>
              <a:t> </a:t>
            </a:r>
            <a:r>
              <a:rPr lang="fr-FR" sz="1900">
                <a:latin typeface="Arial Narrow" panose="020B0606020202030204" pitchFamily="34" charset="0"/>
              </a:rPr>
              <a:t>Mise en œuvre dans les consignes concernant les éléments attendus de haut  niveau et les futurs chantiers qualité dans Calames</a:t>
            </a:r>
          </a:p>
        </p:txBody>
      </p:sp>
      <p:sp>
        <p:nvSpPr>
          <p:cNvPr id="28" name="Shape 108">
            <a:extLst>
              <a:ext uri="{FF2B5EF4-FFF2-40B4-BE49-F238E27FC236}">
                <a16:creationId xmlns:a16="http://schemas.microsoft.com/office/drawing/2014/main" id="{F8A2B8A2-927F-D847-8D3A-033EAF4BA9A8}"/>
              </a:ext>
            </a:extLst>
          </p:cNvPr>
          <p:cNvSpPr>
            <a:spLocks/>
          </p:cNvSpPr>
          <p:nvPr/>
        </p:nvSpPr>
        <p:spPr bwMode="auto">
          <a:xfrm>
            <a:off x="6394173" y="4998679"/>
            <a:ext cx="2380563" cy="1630800"/>
          </a:xfrm>
          <a:prstGeom prst="rect">
            <a:avLst/>
          </a:prstGeom>
          <a:solidFill>
            <a:schemeClr val="lt1"/>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t" anchorCtr="0">
            <a:noAutofit/>
          </a:bodyPr>
          <a:lstStyle/>
          <a:p>
            <a:pPr indent="-114300" algn="just"/>
            <a:r>
              <a:rPr lang="fr-FR" sz="1900">
                <a:solidFill>
                  <a:srgbClr val="EC6839"/>
                </a:solidFill>
                <a:latin typeface="Arial Narrow" panose="020B0606020202030204" pitchFamily="34" charset="0"/>
                <a:sym typeface="Wingdings" panose="05000000000000000000" pitchFamily="2" charset="2"/>
              </a:rPr>
              <a:t></a:t>
            </a:r>
            <a:r>
              <a:rPr lang="fr-FR" sz="1900">
                <a:latin typeface="Arial Narrow" panose="020B0606020202030204" pitchFamily="34" charset="0"/>
                <a:sym typeface="Wingdings" panose="05000000000000000000" pitchFamily="2" charset="2"/>
              </a:rPr>
              <a:t> </a:t>
            </a:r>
            <a:r>
              <a:rPr lang="fr-FR" sz="1900">
                <a:latin typeface="Arial Narrow" panose="020B0606020202030204" pitchFamily="34" charset="0"/>
              </a:rPr>
              <a:t>Mise en œuvre par les héritages de l'indexation dans Calames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0" name="Groupe 9">
            <a:extLst>
              <a:ext uri="{FF2B5EF4-FFF2-40B4-BE49-F238E27FC236}">
                <a16:creationId xmlns:a16="http://schemas.microsoft.com/office/drawing/2014/main" id="{9EFE9424-539B-A557-ADA9-1911D18029B0}"/>
              </a:ext>
            </a:extLst>
          </p:cNvPr>
          <p:cNvGrpSpPr/>
          <p:nvPr/>
        </p:nvGrpSpPr>
        <p:grpSpPr>
          <a:xfrm>
            <a:off x="189434" y="376436"/>
            <a:ext cx="5069623" cy="2476500"/>
            <a:chOff x="189434" y="376436"/>
            <a:chExt cx="5069623" cy="2476500"/>
          </a:xfrm>
        </p:grpSpPr>
        <p:grpSp>
          <p:nvGrpSpPr>
            <p:cNvPr id="23" name="Groupe 22">
              <a:extLst>
                <a:ext uri="{FF2B5EF4-FFF2-40B4-BE49-F238E27FC236}">
                  <a16:creationId xmlns:a16="http://schemas.microsoft.com/office/drawing/2014/main" id="{66C23AB1-A505-58D3-54DB-68140AED8EC6}"/>
                </a:ext>
              </a:extLst>
            </p:cNvPr>
            <p:cNvGrpSpPr/>
            <p:nvPr/>
          </p:nvGrpSpPr>
          <p:grpSpPr>
            <a:xfrm>
              <a:off x="189434" y="376436"/>
              <a:ext cx="5069623" cy="2476500"/>
              <a:chOff x="189434" y="376436"/>
              <a:chExt cx="5069623" cy="2476500"/>
            </a:xfrm>
          </p:grpSpPr>
          <p:pic>
            <p:nvPicPr>
              <p:cNvPr id="4" name="Shape 852"/>
              <p:cNvPicPr/>
              <p:nvPr/>
            </p:nvPicPr>
            <p:blipFill rotWithShape="1">
              <a:blip r:embed="rId3">
                <a:alphaModFix/>
              </a:blip>
              <a:srcRect r="1980"/>
              <a:stretch/>
            </p:blipFill>
            <p:spPr bwMode="auto">
              <a:xfrm>
                <a:off x="189434" y="376436"/>
                <a:ext cx="5069623" cy="2476500"/>
              </a:xfrm>
              <a:prstGeom prst="rect">
                <a:avLst/>
              </a:prstGeom>
              <a:noFill/>
              <a:ln>
                <a:noFill/>
              </a:ln>
              <a:effectLst>
                <a:outerShdw blurRad="50800" dist="38100" dir="13500000" algn="br" rotWithShape="0">
                  <a:prstClr val="black">
                    <a:alpha val="40000"/>
                  </a:prstClr>
                </a:outerShdw>
              </a:effectLst>
            </p:spPr>
          </p:pic>
          <p:pic>
            <p:nvPicPr>
              <p:cNvPr id="11" name="Image 1"/>
              <p:cNvPicPr>
                <a:picLocks noChangeAspect="1"/>
              </p:cNvPicPr>
              <p:nvPr/>
            </p:nvPicPr>
            <p:blipFill>
              <a:blip r:embed="rId4"/>
              <a:stretch/>
            </p:blipFill>
            <p:spPr bwMode="auto">
              <a:xfrm>
                <a:off x="3569544" y="1341664"/>
                <a:ext cx="1689513" cy="881485"/>
              </a:xfrm>
              <a:prstGeom prst="rect">
                <a:avLst/>
              </a:prstGeom>
              <a:ln w="15875">
                <a:solidFill>
                  <a:schemeClr val="bg1">
                    <a:lumMod val="65000"/>
                  </a:schemeClr>
                </a:solidFill>
              </a:ln>
              <a:effectLst>
                <a:outerShdw blurRad="50800" dist="38100" dir="13500000" algn="br" rotWithShape="0">
                  <a:prstClr val="black">
                    <a:alpha val="40000"/>
                  </a:prstClr>
                </a:outerShdw>
              </a:effectLst>
            </p:spPr>
          </p:pic>
        </p:grpSp>
        <p:sp>
          <p:nvSpPr>
            <p:cNvPr id="8" name="Rectangle 7">
              <a:extLst>
                <a:ext uri="{FF2B5EF4-FFF2-40B4-BE49-F238E27FC236}">
                  <a16:creationId xmlns:a16="http://schemas.microsoft.com/office/drawing/2014/main" id="{D91A7F4F-F60F-EDE6-5517-9C60F98F42C5}"/>
                </a:ext>
              </a:extLst>
            </p:cNvPr>
            <p:cNvSpPr/>
            <p:nvPr/>
          </p:nvSpPr>
          <p:spPr bwMode="auto">
            <a:xfrm>
              <a:off x="3601444" y="376436"/>
              <a:ext cx="1657613" cy="942297"/>
            </a:xfrm>
            <a:prstGeom prst="rect">
              <a:avLst/>
            </a:prstGeom>
            <a:solidFill>
              <a:schemeClr val="bg1">
                <a:alpha val="75000"/>
              </a:schemeClr>
            </a:solidFill>
            <a:ln w="9525" cap="flat" cmpd="sng">
              <a:no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l">
                <a:spcBef>
                  <a:spcPts val="0"/>
                </a:spcBef>
                <a:spcAft>
                  <a:spcPts val="0"/>
                </a:spcAft>
                <a:buSzPct val="25000"/>
                <a:buNone/>
              </a:pPr>
              <a:endParaRPr lang="fr-FR" sz="1200" b="0" i="0" u="none" strike="noStrike" cap="none">
                <a:latin typeface="Arial"/>
                <a:ea typeface="Arial"/>
                <a:cs typeface="Arial"/>
              </a:endParaRPr>
            </a:p>
          </p:txBody>
        </p:sp>
        <p:sp>
          <p:nvSpPr>
            <p:cNvPr id="9" name="Rectangle 8">
              <a:extLst>
                <a:ext uri="{FF2B5EF4-FFF2-40B4-BE49-F238E27FC236}">
                  <a16:creationId xmlns:a16="http://schemas.microsoft.com/office/drawing/2014/main" id="{FC727A71-5163-DF90-3343-0C13DE3B2AF7}"/>
                </a:ext>
              </a:extLst>
            </p:cNvPr>
            <p:cNvSpPr/>
            <p:nvPr/>
          </p:nvSpPr>
          <p:spPr bwMode="auto">
            <a:xfrm>
              <a:off x="3661590" y="2235151"/>
              <a:ext cx="1597467" cy="617785"/>
            </a:xfrm>
            <a:prstGeom prst="rect">
              <a:avLst/>
            </a:prstGeom>
            <a:solidFill>
              <a:schemeClr val="bg1">
                <a:alpha val="75000"/>
              </a:schemeClr>
            </a:solidFill>
            <a:ln w="9525" cap="flat" cmpd="sng">
              <a:no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l">
                <a:spcBef>
                  <a:spcPts val="0"/>
                </a:spcBef>
                <a:spcAft>
                  <a:spcPts val="0"/>
                </a:spcAft>
                <a:buSzPct val="25000"/>
                <a:buNone/>
              </a:pPr>
              <a:endParaRPr lang="fr-FR" sz="1200" b="0" i="0" u="none" strike="noStrike" cap="none">
                <a:latin typeface="Arial"/>
                <a:ea typeface="Arial"/>
                <a:cs typeface="Arial"/>
              </a:endParaRPr>
            </a:p>
          </p:txBody>
        </p:sp>
      </p:grpSp>
      <p:sp>
        <p:nvSpPr>
          <p:cNvPr id="14" name="Shape 844"/>
          <p:cNvSpPr>
            <a:spLocks noGrp="1"/>
          </p:cNvSpPr>
          <p:nvPr>
            <p:ph type="title"/>
          </p:nvPr>
        </p:nvSpPr>
        <p:spPr>
          <a:xfrm>
            <a:off x="789817" y="212270"/>
            <a:ext cx="7251148" cy="527538"/>
          </a:xfrm>
        </p:spPr>
        <p:txBody>
          <a:bodyPr/>
          <a:lstStyle/>
          <a:p>
            <a:pPr lvl="0"/>
            <a:r>
              <a:rPr lang="fr-FR"/>
              <a:t>Détection de doublons</a:t>
            </a:r>
          </a:p>
        </p:txBody>
      </p:sp>
      <p:pic>
        <p:nvPicPr>
          <p:cNvPr id="21" name="Image 17"/>
          <p:cNvPicPr>
            <a:picLocks noChangeAspect="1"/>
          </p:cNvPicPr>
          <p:nvPr/>
        </p:nvPicPr>
        <p:blipFill>
          <a:blip r:embed="rId5"/>
          <a:srcRect t="35994"/>
          <a:stretch/>
        </p:blipFill>
        <p:spPr bwMode="auto">
          <a:xfrm>
            <a:off x="678521" y="3739745"/>
            <a:ext cx="2675786" cy="1984779"/>
          </a:xfrm>
          <a:prstGeom prst="rect">
            <a:avLst/>
          </a:prstGeom>
          <a:effectLst>
            <a:outerShdw blurRad="50800" dist="38100" dir="13500000" algn="br" rotWithShape="0">
              <a:prstClr val="black">
                <a:alpha val="40000"/>
              </a:prstClr>
            </a:outerShdw>
          </a:effectLst>
        </p:spPr>
      </p:pic>
      <p:sp>
        <p:nvSpPr>
          <p:cNvPr id="2" name="Espace réservé du numéro de diapositive 2">
            <a:extLst>
              <a:ext uri="{FF2B5EF4-FFF2-40B4-BE49-F238E27FC236}">
                <a16:creationId xmlns:a16="http://schemas.microsoft.com/office/drawing/2014/main" id="{CD4BC834-4764-CB03-9700-96B2CFACCFEB}"/>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90</a:t>
            </a:fld>
            <a:endParaRPr lang="fr-FR"/>
          </a:p>
        </p:txBody>
      </p:sp>
      <p:pic>
        <p:nvPicPr>
          <p:cNvPr id="3" name="Image 2">
            <a:extLst>
              <a:ext uri="{FF2B5EF4-FFF2-40B4-BE49-F238E27FC236}">
                <a16:creationId xmlns:a16="http://schemas.microsoft.com/office/drawing/2014/main" id="{979B5D55-CD73-4291-4D1E-D980F0C5A5D9}"/>
              </a:ext>
            </a:extLst>
          </p:cNvPr>
          <p:cNvPicPr>
            <a:picLocks noChangeAspect="1"/>
          </p:cNvPicPr>
          <p:nvPr/>
        </p:nvPicPr>
        <p:blipFill rotWithShape="1">
          <a:blip r:embed="rId6"/>
          <a:srcRect l="633" r="773" b="3460"/>
          <a:stretch/>
        </p:blipFill>
        <p:spPr>
          <a:xfrm>
            <a:off x="5344614" y="1372680"/>
            <a:ext cx="3799386" cy="1389240"/>
          </a:xfrm>
          <a:prstGeom prst="rect">
            <a:avLst/>
          </a:prstGeom>
          <a:effectLst>
            <a:outerShdw blurRad="50800" dist="38100" dir="13500000" algn="br" rotWithShape="0">
              <a:prstClr val="black">
                <a:alpha val="40000"/>
              </a:prstClr>
            </a:outerShdw>
          </a:effectLst>
        </p:spPr>
      </p:pic>
      <p:sp>
        <p:nvSpPr>
          <p:cNvPr id="12" name="Rectangle : coins arrondis 11">
            <a:extLst>
              <a:ext uri="{FF2B5EF4-FFF2-40B4-BE49-F238E27FC236}">
                <a16:creationId xmlns:a16="http://schemas.microsoft.com/office/drawing/2014/main" id="{7B5F78AB-BDB3-9D14-B53F-4FFA40AE3CC4}"/>
              </a:ext>
            </a:extLst>
          </p:cNvPr>
          <p:cNvSpPr/>
          <p:nvPr/>
        </p:nvSpPr>
        <p:spPr bwMode="auto">
          <a:xfrm>
            <a:off x="189434" y="707789"/>
            <a:ext cx="567261" cy="604851"/>
          </a:xfrm>
          <a:prstGeom prst="roundRect">
            <a:avLst/>
          </a:prstGeom>
          <a:solidFill>
            <a:schemeClr val="bg1"/>
          </a:solid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200" b="1">
                <a:solidFill>
                  <a:srgbClr val="EC6839"/>
                </a:solidFill>
              </a:rPr>
              <a:t>1</a:t>
            </a:r>
            <a:endParaRPr lang="fr-FR" b="1">
              <a:solidFill>
                <a:srgbClr val="EC6839"/>
              </a:solidFill>
            </a:endParaRPr>
          </a:p>
        </p:txBody>
      </p:sp>
      <p:sp>
        <p:nvSpPr>
          <p:cNvPr id="24" name="Rectangle : coins arrondis 23">
            <a:extLst>
              <a:ext uri="{FF2B5EF4-FFF2-40B4-BE49-F238E27FC236}">
                <a16:creationId xmlns:a16="http://schemas.microsoft.com/office/drawing/2014/main" id="{66D92DF5-C052-0D03-5C69-5CBF73EA6E63}"/>
              </a:ext>
            </a:extLst>
          </p:cNvPr>
          <p:cNvSpPr/>
          <p:nvPr/>
        </p:nvSpPr>
        <p:spPr bwMode="auto">
          <a:xfrm>
            <a:off x="5652985" y="1038392"/>
            <a:ext cx="567261" cy="604851"/>
          </a:xfrm>
          <a:prstGeom prst="roundRect">
            <a:avLst/>
          </a:prstGeom>
          <a:solidFill>
            <a:schemeClr val="bg1"/>
          </a:solid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200" b="1">
                <a:solidFill>
                  <a:srgbClr val="EC6839"/>
                </a:solidFill>
              </a:rPr>
              <a:t>2</a:t>
            </a:r>
            <a:endParaRPr lang="fr-FR" b="1">
              <a:solidFill>
                <a:srgbClr val="EC6839"/>
              </a:solidFill>
            </a:endParaRPr>
          </a:p>
        </p:txBody>
      </p:sp>
      <p:sp>
        <p:nvSpPr>
          <p:cNvPr id="25" name="Rectangle : coins arrondis 24">
            <a:extLst>
              <a:ext uri="{FF2B5EF4-FFF2-40B4-BE49-F238E27FC236}">
                <a16:creationId xmlns:a16="http://schemas.microsoft.com/office/drawing/2014/main" id="{801CFD5A-47E9-BE49-A0E3-F0669661AEC2}"/>
              </a:ext>
            </a:extLst>
          </p:cNvPr>
          <p:cNvSpPr/>
          <p:nvPr/>
        </p:nvSpPr>
        <p:spPr bwMode="auto">
          <a:xfrm>
            <a:off x="422222" y="3310937"/>
            <a:ext cx="567261" cy="604851"/>
          </a:xfrm>
          <a:prstGeom prst="roundRect">
            <a:avLst/>
          </a:prstGeom>
          <a:solidFill>
            <a:schemeClr val="bg1"/>
          </a:solid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200" b="1">
                <a:solidFill>
                  <a:srgbClr val="EC6839"/>
                </a:solidFill>
              </a:rPr>
              <a:t>3</a:t>
            </a:r>
            <a:endParaRPr lang="fr-FR" b="1">
              <a:solidFill>
                <a:srgbClr val="EC6839"/>
              </a:solidFill>
            </a:endParaRPr>
          </a:p>
        </p:txBody>
      </p:sp>
      <p:pic>
        <p:nvPicPr>
          <p:cNvPr id="26" name="Image 25">
            <a:extLst>
              <a:ext uri="{FF2B5EF4-FFF2-40B4-BE49-F238E27FC236}">
                <a16:creationId xmlns:a16="http://schemas.microsoft.com/office/drawing/2014/main" id="{2EA3A711-B00F-A896-00BF-BFA8BF16C05D}"/>
              </a:ext>
            </a:extLst>
          </p:cNvPr>
          <p:cNvPicPr>
            <a:picLocks noChangeAspect="1"/>
          </p:cNvPicPr>
          <p:nvPr/>
        </p:nvPicPr>
        <p:blipFill rotWithShape="1">
          <a:blip r:embed="rId7"/>
          <a:srcRect l="503" t="1144" r="921" b="1580"/>
          <a:stretch/>
        </p:blipFill>
        <p:spPr>
          <a:xfrm>
            <a:off x="4068144" y="3284424"/>
            <a:ext cx="4260006" cy="1594901"/>
          </a:xfrm>
          <a:prstGeom prst="rect">
            <a:avLst/>
          </a:prstGeom>
          <a:effectLst>
            <a:outerShdw blurRad="50800" dist="38100" dir="13500000" algn="br" rotWithShape="0">
              <a:prstClr val="black">
                <a:alpha val="40000"/>
              </a:prstClr>
            </a:outerShdw>
          </a:effectLst>
        </p:spPr>
      </p:pic>
      <p:sp>
        <p:nvSpPr>
          <p:cNvPr id="27" name="Rectangle : coins arrondis 26">
            <a:extLst>
              <a:ext uri="{FF2B5EF4-FFF2-40B4-BE49-F238E27FC236}">
                <a16:creationId xmlns:a16="http://schemas.microsoft.com/office/drawing/2014/main" id="{1D5E2820-20AE-7507-4251-9772715322C2}"/>
              </a:ext>
            </a:extLst>
          </p:cNvPr>
          <p:cNvSpPr/>
          <p:nvPr/>
        </p:nvSpPr>
        <p:spPr bwMode="auto">
          <a:xfrm>
            <a:off x="4004739" y="3171646"/>
            <a:ext cx="567261" cy="604851"/>
          </a:xfrm>
          <a:prstGeom prst="roundRect">
            <a:avLst/>
          </a:prstGeom>
          <a:solidFill>
            <a:schemeClr val="bg1"/>
          </a:solid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200" b="1">
                <a:solidFill>
                  <a:srgbClr val="EC6839"/>
                </a:solidFill>
              </a:rPr>
              <a:t>4</a:t>
            </a:r>
            <a:endParaRPr lang="fr-FR" b="1">
              <a:solidFill>
                <a:srgbClr val="EC6839"/>
              </a:solidFill>
            </a:endParaRPr>
          </a:p>
        </p:txBody>
      </p:sp>
      <p:sp>
        <p:nvSpPr>
          <p:cNvPr id="29" name="Espace réservé du pied de page 3">
            <a:extLst>
              <a:ext uri="{FF2B5EF4-FFF2-40B4-BE49-F238E27FC236}">
                <a16:creationId xmlns:a16="http://schemas.microsoft.com/office/drawing/2014/main" id="{8CD3DBC9-4520-72E3-2CB8-0C0D4DDECE08}"/>
              </a:ext>
            </a:extLst>
          </p:cNvPr>
          <p:cNvSpPr txBox="1">
            <a:spLocks/>
          </p:cNvSpPr>
          <p:nvPr/>
        </p:nvSpPr>
        <p:spPr bwMode="auto">
          <a:xfrm>
            <a:off x="486323" y="6441724"/>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https://documentation.abes.fr/aidecalames/manueloutildecatalogage/index.html#PublierFichierDoublons</a:t>
            </a:r>
          </a:p>
          <a:p>
            <a:pPr>
              <a:defRPr/>
            </a:pPr>
            <a:endParaRPr lang="fr-FR"/>
          </a:p>
        </p:txBody>
      </p:sp>
      <p:pic>
        <p:nvPicPr>
          <p:cNvPr id="6" name="Image 5">
            <a:extLst>
              <a:ext uri="{FF2B5EF4-FFF2-40B4-BE49-F238E27FC236}">
                <a16:creationId xmlns:a16="http://schemas.microsoft.com/office/drawing/2014/main" id="{CA184E85-D086-2C57-56BC-56B20BF705D5}"/>
              </a:ext>
            </a:extLst>
          </p:cNvPr>
          <p:cNvPicPr>
            <a:picLocks noChangeAspect="1"/>
          </p:cNvPicPr>
          <p:nvPr/>
        </p:nvPicPr>
        <p:blipFill rotWithShape="1">
          <a:blip r:embed="rId8"/>
          <a:srcRect l="317" r="776" b="1983"/>
          <a:stretch/>
        </p:blipFill>
        <p:spPr>
          <a:xfrm>
            <a:off x="4846814" y="4415335"/>
            <a:ext cx="4277307" cy="1594901"/>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663786237"/>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 name="Shape 844"/>
          <p:cNvSpPr>
            <a:spLocks noGrp="1"/>
          </p:cNvSpPr>
          <p:nvPr>
            <p:ph type="title"/>
          </p:nvPr>
        </p:nvSpPr>
        <p:spPr>
          <a:xfrm>
            <a:off x="735779" y="170375"/>
            <a:ext cx="7251148" cy="527538"/>
          </a:xfrm>
        </p:spPr>
        <p:txBody>
          <a:bodyPr/>
          <a:lstStyle/>
          <a:p>
            <a:pPr lvl="0"/>
            <a:r>
              <a:rPr lang="fr-FR"/>
              <a:t>Détection de doublons: le fichier traces</a:t>
            </a:r>
          </a:p>
        </p:txBody>
      </p:sp>
      <p:sp>
        <p:nvSpPr>
          <p:cNvPr id="2" name="Espace réservé du numéro de diapositive 2">
            <a:extLst>
              <a:ext uri="{FF2B5EF4-FFF2-40B4-BE49-F238E27FC236}">
                <a16:creationId xmlns:a16="http://schemas.microsoft.com/office/drawing/2014/main" id="{CD4BC834-4764-CB03-9700-96B2CFACCFEB}"/>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91</a:t>
            </a:fld>
            <a:endParaRPr lang="fr-FR"/>
          </a:p>
        </p:txBody>
      </p:sp>
      <p:sp>
        <p:nvSpPr>
          <p:cNvPr id="29" name="Espace réservé du pied de page 3">
            <a:extLst>
              <a:ext uri="{FF2B5EF4-FFF2-40B4-BE49-F238E27FC236}">
                <a16:creationId xmlns:a16="http://schemas.microsoft.com/office/drawing/2014/main" id="{8CD3DBC9-4520-72E3-2CB8-0C0D4DDECE08}"/>
              </a:ext>
            </a:extLst>
          </p:cNvPr>
          <p:cNvSpPr txBox="1">
            <a:spLocks/>
          </p:cNvSpPr>
          <p:nvPr/>
        </p:nvSpPr>
        <p:spPr bwMode="auto">
          <a:xfrm>
            <a:off x="389625" y="6435554"/>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https//documentation.abes.fr/aidecalames/manueloutildecatalogage/index.html#PublierFichierDoublons</a:t>
            </a:r>
          </a:p>
          <a:p>
            <a:pPr>
              <a:defRPr/>
            </a:pPr>
            <a:endParaRPr lang="fr-FR"/>
          </a:p>
        </p:txBody>
      </p:sp>
      <p:grpSp>
        <p:nvGrpSpPr>
          <p:cNvPr id="46" name="Groupe 45">
            <a:extLst>
              <a:ext uri="{FF2B5EF4-FFF2-40B4-BE49-F238E27FC236}">
                <a16:creationId xmlns:a16="http://schemas.microsoft.com/office/drawing/2014/main" id="{9EE6C682-6BA2-524D-FE0F-6B716A850A30}"/>
              </a:ext>
            </a:extLst>
          </p:cNvPr>
          <p:cNvGrpSpPr/>
          <p:nvPr/>
        </p:nvGrpSpPr>
        <p:grpSpPr>
          <a:xfrm>
            <a:off x="2791827" y="873524"/>
            <a:ext cx="6209298" cy="5746038"/>
            <a:chOff x="3309197" y="951273"/>
            <a:chExt cx="4698932" cy="4548311"/>
          </a:xfrm>
          <a:effectLst>
            <a:outerShdw blurRad="50800" dist="38100" dir="13500000" algn="br" rotWithShape="0">
              <a:prstClr val="black">
                <a:alpha val="40000"/>
              </a:prstClr>
            </a:outerShdw>
          </a:effectLst>
        </p:grpSpPr>
        <p:grpSp>
          <p:nvGrpSpPr>
            <p:cNvPr id="45" name="Groupe 44">
              <a:extLst>
                <a:ext uri="{FF2B5EF4-FFF2-40B4-BE49-F238E27FC236}">
                  <a16:creationId xmlns:a16="http://schemas.microsoft.com/office/drawing/2014/main" id="{C5EDC670-4420-C68A-5366-021B21F8D271}"/>
                </a:ext>
              </a:extLst>
            </p:cNvPr>
            <p:cNvGrpSpPr/>
            <p:nvPr/>
          </p:nvGrpSpPr>
          <p:grpSpPr>
            <a:xfrm>
              <a:off x="3309197" y="951273"/>
              <a:ext cx="4698932" cy="4548311"/>
              <a:chOff x="536814" y="896642"/>
              <a:chExt cx="4698932" cy="4548311"/>
            </a:xfrm>
          </p:grpSpPr>
          <p:pic>
            <p:nvPicPr>
              <p:cNvPr id="10" name="Image 9">
                <a:extLst>
                  <a:ext uri="{FF2B5EF4-FFF2-40B4-BE49-F238E27FC236}">
                    <a16:creationId xmlns:a16="http://schemas.microsoft.com/office/drawing/2014/main" id="{AA3FB8B4-4D76-B5C4-D385-FCB88723F90D}"/>
                  </a:ext>
                </a:extLst>
              </p:cNvPr>
              <p:cNvPicPr>
                <a:picLocks noChangeAspect="1"/>
              </p:cNvPicPr>
              <p:nvPr/>
            </p:nvPicPr>
            <p:blipFill rotWithShape="1">
              <a:blip r:embed="rId3"/>
              <a:srcRect r="9320" b="17662"/>
              <a:stretch/>
            </p:blipFill>
            <p:spPr>
              <a:xfrm>
                <a:off x="562401" y="896642"/>
                <a:ext cx="4673345" cy="4447396"/>
              </a:xfrm>
              <a:prstGeom prst="rect">
                <a:avLst/>
              </a:prstGeom>
              <a:effectLst>
                <a:outerShdw blurRad="50800" dist="38100" dir="13500000" algn="br" rotWithShape="0">
                  <a:prstClr val="black">
                    <a:alpha val="40000"/>
                  </a:prstClr>
                </a:outerShdw>
              </a:effectLst>
            </p:spPr>
          </p:pic>
          <p:sp>
            <p:nvSpPr>
              <p:cNvPr id="33" name="Rectangle à coins arrondis 15">
                <a:extLst>
                  <a:ext uri="{FF2B5EF4-FFF2-40B4-BE49-F238E27FC236}">
                    <a16:creationId xmlns:a16="http://schemas.microsoft.com/office/drawing/2014/main" id="{6D1711EB-B029-522F-54ED-A9FB61EC9522}"/>
                  </a:ext>
                </a:extLst>
              </p:cNvPr>
              <p:cNvSpPr/>
              <p:nvPr/>
            </p:nvSpPr>
            <p:spPr bwMode="auto">
              <a:xfrm>
                <a:off x="2010778" y="4794332"/>
                <a:ext cx="216024" cy="216024"/>
              </a:xfrm>
              <a:prstGeom prst="roundRect">
                <a:avLst>
                  <a:gd name="adj" fmla="val 16667"/>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cxnSp>
            <p:nvCxnSpPr>
              <p:cNvPr id="34" name="Connecteur droit 8">
                <a:extLst>
                  <a:ext uri="{FF2B5EF4-FFF2-40B4-BE49-F238E27FC236}">
                    <a16:creationId xmlns:a16="http://schemas.microsoft.com/office/drawing/2014/main" id="{A52D82BA-1F7A-602D-09C0-B4901FDCE4E8}"/>
                  </a:ext>
                </a:extLst>
              </p:cNvPr>
              <p:cNvCxnSpPr>
                <a:cxnSpLocks/>
              </p:cNvCxnSpPr>
              <p:nvPr/>
            </p:nvCxnSpPr>
            <p:spPr bwMode="auto">
              <a:xfrm>
                <a:off x="2226802" y="5010356"/>
                <a:ext cx="1471258"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Rectangle à coins arrondis 15">
                <a:extLst>
                  <a:ext uri="{FF2B5EF4-FFF2-40B4-BE49-F238E27FC236}">
                    <a16:creationId xmlns:a16="http://schemas.microsoft.com/office/drawing/2014/main" id="{2AF99440-AEC7-D4F1-6E3E-3CD4396098A4}"/>
                  </a:ext>
                </a:extLst>
              </p:cNvPr>
              <p:cNvSpPr/>
              <p:nvPr/>
            </p:nvSpPr>
            <p:spPr bwMode="auto">
              <a:xfrm>
                <a:off x="3752384" y="4794332"/>
                <a:ext cx="326002" cy="216019"/>
              </a:xfrm>
              <a:prstGeom prst="roundRect">
                <a:avLst>
                  <a:gd name="adj" fmla="val 16667"/>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cxnSp>
            <p:nvCxnSpPr>
              <p:cNvPr id="39" name="Connecteur droit 8">
                <a:extLst>
                  <a:ext uri="{FF2B5EF4-FFF2-40B4-BE49-F238E27FC236}">
                    <a16:creationId xmlns:a16="http://schemas.microsoft.com/office/drawing/2014/main" id="{FFE818EE-FB66-8C04-A50C-D750AB9930F6}"/>
                  </a:ext>
                </a:extLst>
              </p:cNvPr>
              <p:cNvCxnSpPr>
                <a:cxnSpLocks/>
              </p:cNvCxnSpPr>
              <p:nvPr/>
            </p:nvCxnSpPr>
            <p:spPr bwMode="auto">
              <a:xfrm>
                <a:off x="804184" y="5308670"/>
                <a:ext cx="101489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Connecteur droit 8">
                <a:extLst>
                  <a:ext uri="{FF2B5EF4-FFF2-40B4-BE49-F238E27FC236}">
                    <a16:creationId xmlns:a16="http://schemas.microsoft.com/office/drawing/2014/main" id="{EAC0171F-C666-E19C-AB85-1D106D754BA7}"/>
                  </a:ext>
                </a:extLst>
              </p:cNvPr>
              <p:cNvCxnSpPr>
                <a:cxnSpLocks/>
              </p:cNvCxnSpPr>
              <p:nvPr/>
            </p:nvCxnSpPr>
            <p:spPr bwMode="auto">
              <a:xfrm>
                <a:off x="804184" y="3554448"/>
                <a:ext cx="101489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Accolade fermante 41">
                <a:extLst>
                  <a:ext uri="{FF2B5EF4-FFF2-40B4-BE49-F238E27FC236}">
                    <a16:creationId xmlns:a16="http://schemas.microsoft.com/office/drawing/2014/main" id="{559A2C07-B170-481B-C77C-6D68AC7663CF}"/>
                  </a:ext>
                </a:extLst>
              </p:cNvPr>
              <p:cNvSpPr/>
              <p:nvPr/>
            </p:nvSpPr>
            <p:spPr bwMode="auto">
              <a:xfrm rot="10800000">
                <a:off x="536814" y="1705656"/>
                <a:ext cx="247914" cy="1848790"/>
              </a:xfrm>
              <a:prstGeom prst="rightBrace">
                <a:avLst>
                  <a:gd name="adj1" fmla="val 8333"/>
                  <a:gd name="adj2" fmla="val 53091"/>
                </a:avLst>
              </a:prstGeom>
              <a:noFill/>
              <a:ln w="50800" cap="flat" cmpd="sng">
                <a:solidFill>
                  <a:srgbClr val="EC6839"/>
                </a:solidFill>
                <a:prstDash val="solid"/>
                <a:round/>
                <a:headEnd type="none" w="med" len="med"/>
                <a:tailEnd type="none" w="lg" len="lg"/>
              </a:ln>
              <a:effectLst>
                <a:outerShdw blurRad="50800" dist="38100" dir="13500000" algn="br" rotWithShape="0">
                  <a:prstClr val="black">
                    <a:alpha val="40000"/>
                  </a:prstClr>
                </a:outerShdw>
              </a:effectLst>
            </p:spPr>
            <p:txBody>
              <a:bodyPr rtlCol="0" anchor="ctr"/>
              <a:lstStyle/>
              <a:p>
                <a:pPr algn="ctr"/>
                <a:endParaRPr lang="fr-FR"/>
              </a:p>
            </p:txBody>
          </p:sp>
          <p:sp>
            <p:nvSpPr>
              <p:cNvPr id="44" name="Accolade fermante 43">
                <a:extLst>
                  <a:ext uri="{FF2B5EF4-FFF2-40B4-BE49-F238E27FC236}">
                    <a16:creationId xmlns:a16="http://schemas.microsoft.com/office/drawing/2014/main" id="{DA4161A5-D437-E4D7-7698-42F24A7AFDFE}"/>
                  </a:ext>
                </a:extLst>
              </p:cNvPr>
              <p:cNvSpPr/>
              <p:nvPr/>
            </p:nvSpPr>
            <p:spPr bwMode="auto">
              <a:xfrm rot="10800000">
                <a:off x="546542" y="3596163"/>
                <a:ext cx="247914" cy="1848790"/>
              </a:xfrm>
              <a:prstGeom prst="rightBrace">
                <a:avLst/>
              </a:prstGeom>
              <a:noFill/>
              <a:ln w="50800" cap="flat" cmpd="sng">
                <a:solidFill>
                  <a:schemeClr val="accent6">
                    <a:lumMod val="50000"/>
                  </a:schemeClr>
                </a:solidFill>
                <a:prstDash val="solid"/>
                <a:round/>
                <a:headEnd type="none" w="med" len="med"/>
                <a:tailEnd type="none" w="lg" len="lg"/>
              </a:ln>
              <a:effectLst>
                <a:outerShdw blurRad="50800" dist="38100" dir="13500000" algn="br" rotWithShape="0">
                  <a:prstClr val="black">
                    <a:alpha val="40000"/>
                  </a:prstClr>
                </a:outerShdw>
              </a:effectLst>
            </p:spPr>
            <p:txBody>
              <a:bodyPr rtlCol="0" anchor="ctr"/>
              <a:lstStyle/>
              <a:p>
                <a:pPr algn="ctr"/>
                <a:endParaRPr lang="fr-FR"/>
              </a:p>
            </p:txBody>
          </p:sp>
        </p:grpSp>
        <p:cxnSp>
          <p:nvCxnSpPr>
            <p:cNvPr id="13" name="Connecteur droit 12">
              <a:extLst>
                <a:ext uri="{FF2B5EF4-FFF2-40B4-BE49-F238E27FC236}">
                  <a16:creationId xmlns:a16="http://schemas.microsoft.com/office/drawing/2014/main" id="{97EFA696-D7EC-C2A6-AC72-C413170723B1}"/>
                </a:ext>
              </a:extLst>
            </p:cNvPr>
            <p:cNvCxnSpPr>
              <a:cxnSpLocks/>
            </p:cNvCxnSpPr>
            <p:nvPr/>
          </p:nvCxnSpPr>
          <p:spPr bwMode="auto">
            <a:xfrm>
              <a:off x="3987706" y="1607161"/>
              <a:ext cx="2249075" cy="0"/>
            </a:xfrm>
            <a:prstGeom prst="line">
              <a:avLst/>
            </a:prstGeom>
            <a:noFill/>
            <a:ln w="9525" cap="flat" cmpd="sng">
              <a:solidFill>
                <a:srgbClr val="FF0000"/>
              </a:solidFill>
              <a:prstDash val="solid"/>
              <a:round/>
              <a:headEnd type="none" w="med" len="med"/>
              <a:tailEnd type="none" w="med" len="med"/>
            </a:ln>
          </p:spPr>
        </p:cxnSp>
      </p:grpSp>
      <p:sp>
        <p:nvSpPr>
          <p:cNvPr id="38" name="Shape 101">
            <a:extLst>
              <a:ext uri="{FF2B5EF4-FFF2-40B4-BE49-F238E27FC236}">
                <a16:creationId xmlns:a16="http://schemas.microsoft.com/office/drawing/2014/main" id="{15882BB9-5EE2-5823-C6F4-679AF48E305F}"/>
              </a:ext>
            </a:extLst>
          </p:cNvPr>
          <p:cNvSpPr>
            <a:spLocks/>
          </p:cNvSpPr>
          <p:nvPr/>
        </p:nvSpPr>
        <p:spPr bwMode="auto">
          <a:xfrm>
            <a:off x="211263" y="1995963"/>
            <a:ext cx="1950913" cy="1125928"/>
          </a:xfrm>
          <a:prstGeom prst="rect">
            <a:avLst/>
          </a:prstGeom>
          <a:solidFill>
            <a:schemeClr val="bg1"/>
          </a:solidFill>
          <a:ln w="9525" cap="flat" cmpd="sng">
            <a:solidFill>
              <a:srgbClr val="F79646"/>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a:buSzPct val="25000"/>
              <a:defRPr/>
            </a:pPr>
            <a:r>
              <a:rPr lang="fr-FR" sz="2200" b="0" i="0" u="none" strike="noStrike" cap="none">
                <a:solidFill>
                  <a:schemeClr val="dk1"/>
                </a:solidFill>
                <a:latin typeface="Arial Narrow" panose="020B0606020202030204" pitchFamily="34" charset="0"/>
                <a:ea typeface="Arial"/>
                <a:cs typeface="Arial"/>
              </a:rPr>
              <a:t>Comparaison au sein du fichier examiné</a:t>
            </a:r>
            <a:endParaRPr sz="2200">
              <a:latin typeface="Arial Narrow" panose="020B0606020202030204" pitchFamily="34" charset="0"/>
            </a:endParaRPr>
          </a:p>
        </p:txBody>
      </p:sp>
      <p:cxnSp>
        <p:nvCxnSpPr>
          <p:cNvPr id="48" name="Connecteur droit avec flèche 47">
            <a:extLst>
              <a:ext uri="{FF2B5EF4-FFF2-40B4-BE49-F238E27FC236}">
                <a16:creationId xmlns:a16="http://schemas.microsoft.com/office/drawing/2014/main" id="{4EDAA448-94CF-9240-3B72-72DECEB684B3}"/>
              </a:ext>
            </a:extLst>
          </p:cNvPr>
          <p:cNvCxnSpPr>
            <a:cxnSpLocks/>
            <a:stCxn id="38" idx="3"/>
            <a:endCxn id="42" idx="1"/>
          </p:cNvCxnSpPr>
          <p:nvPr/>
        </p:nvCxnSpPr>
        <p:spPr bwMode="auto">
          <a:xfrm>
            <a:off x="2162176" y="2558927"/>
            <a:ext cx="629651" cy="432277"/>
          </a:xfrm>
          <a:prstGeom prst="straightConnector1">
            <a:avLst/>
          </a:prstGeom>
          <a:noFill/>
          <a:ln w="25400" cap="flat" cmpd="sng">
            <a:solidFill>
              <a:srgbClr val="EC6839"/>
            </a:solidFill>
            <a:prstDash val="solid"/>
            <a:round/>
            <a:headEnd type="none" w="med" len="med"/>
            <a:tailEnd type="triangle"/>
          </a:ln>
          <a:effectLst>
            <a:outerShdw blurRad="50800" dist="38100" dir="13500000" algn="br" rotWithShape="0">
              <a:prstClr val="black">
                <a:alpha val="40000"/>
              </a:prstClr>
            </a:outerShdw>
          </a:effectLst>
        </p:spPr>
      </p:cxnSp>
      <p:sp>
        <p:nvSpPr>
          <p:cNvPr id="49" name="Shape 101">
            <a:extLst>
              <a:ext uri="{FF2B5EF4-FFF2-40B4-BE49-F238E27FC236}">
                <a16:creationId xmlns:a16="http://schemas.microsoft.com/office/drawing/2014/main" id="{D3FD0404-498D-A702-C715-258AA4158066}"/>
              </a:ext>
            </a:extLst>
          </p:cNvPr>
          <p:cNvSpPr>
            <a:spLocks/>
          </p:cNvSpPr>
          <p:nvPr/>
        </p:nvSpPr>
        <p:spPr bwMode="auto">
          <a:xfrm>
            <a:off x="249200" y="3844247"/>
            <a:ext cx="2122526" cy="2280328"/>
          </a:xfrm>
          <a:prstGeom prst="rect">
            <a:avLst/>
          </a:prstGeom>
          <a:solidFill>
            <a:schemeClr val="bg1"/>
          </a:solidFill>
          <a:ln w="9525" cap="flat" cmpd="sng">
            <a:solidFill>
              <a:schemeClr val="accent6">
                <a:lumMod val="50000"/>
              </a:schemeClr>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anchor="ctr" anchorCtr="0">
            <a:noAutofit/>
          </a:bodyPr>
          <a:lstStyle/>
          <a:p>
            <a:pPr>
              <a:buSzPct val="25000"/>
              <a:defRPr/>
            </a:pPr>
            <a:r>
              <a:rPr lang="fr-FR" sz="2200" b="0" i="0" u="none" strike="noStrike" cap="none">
                <a:solidFill>
                  <a:schemeClr val="dk1"/>
                </a:solidFill>
                <a:latin typeface="Arial Narrow" panose="020B0606020202030204" pitchFamily="34" charset="0"/>
                <a:ea typeface="Arial"/>
                <a:cs typeface="Arial"/>
              </a:rPr>
              <a:t>Comparaison entre les composants du fichier examiné et les composants déjà publiés</a:t>
            </a:r>
            <a:endParaRPr sz="2200">
              <a:latin typeface="Arial Narrow" panose="020B0606020202030204" pitchFamily="34" charset="0"/>
            </a:endParaRPr>
          </a:p>
        </p:txBody>
      </p:sp>
      <p:cxnSp>
        <p:nvCxnSpPr>
          <p:cNvPr id="50" name="Connecteur droit avec flèche 49">
            <a:extLst>
              <a:ext uri="{FF2B5EF4-FFF2-40B4-BE49-F238E27FC236}">
                <a16:creationId xmlns:a16="http://schemas.microsoft.com/office/drawing/2014/main" id="{A08EF10C-35C1-E418-85BB-8A18C5312546}"/>
              </a:ext>
            </a:extLst>
          </p:cNvPr>
          <p:cNvCxnSpPr>
            <a:cxnSpLocks/>
            <a:stCxn id="49" idx="3"/>
            <a:endCxn id="44" idx="1"/>
          </p:cNvCxnSpPr>
          <p:nvPr/>
        </p:nvCxnSpPr>
        <p:spPr bwMode="auto">
          <a:xfrm>
            <a:off x="2371726" y="4984411"/>
            <a:ext cx="432956" cy="467331"/>
          </a:xfrm>
          <a:prstGeom prst="straightConnector1">
            <a:avLst/>
          </a:prstGeom>
          <a:noFill/>
          <a:ln w="25400" cap="flat" cmpd="sng">
            <a:solidFill>
              <a:schemeClr val="accent6">
                <a:lumMod val="50000"/>
              </a:schemeClr>
            </a:solidFill>
            <a:prstDash val="solid"/>
            <a:round/>
            <a:headEnd type="none" w="med" len="med"/>
            <a:tailEnd type="triangle"/>
          </a:ln>
          <a:effectLst>
            <a:outerShdw blurRad="50800" dist="38100" dir="13500000" algn="br" rotWithShape="0">
              <a:prstClr val="black">
                <a:alpha val="40000"/>
              </a:prstClr>
            </a:outerShdw>
          </a:effectLst>
        </p:spPr>
      </p:cxnSp>
      <p:sp>
        <p:nvSpPr>
          <p:cNvPr id="28" name="Rectangle : coins arrondis 27">
            <a:extLst>
              <a:ext uri="{FF2B5EF4-FFF2-40B4-BE49-F238E27FC236}">
                <a16:creationId xmlns:a16="http://schemas.microsoft.com/office/drawing/2014/main" id="{903E7AD9-2593-26A1-6475-8C7B44861622}"/>
              </a:ext>
            </a:extLst>
          </p:cNvPr>
          <p:cNvSpPr/>
          <p:nvPr/>
        </p:nvSpPr>
        <p:spPr bwMode="auto">
          <a:xfrm>
            <a:off x="2325053" y="921907"/>
            <a:ext cx="567261" cy="635386"/>
          </a:xfrm>
          <a:prstGeom prst="roundRect">
            <a:avLst/>
          </a:prstGeom>
          <a:solidFill>
            <a:schemeClr val="bg1"/>
          </a:solid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200" b="1">
                <a:solidFill>
                  <a:srgbClr val="EC6839"/>
                </a:solidFill>
              </a:rPr>
              <a:t>5</a:t>
            </a:r>
            <a:endParaRPr lang="fr-FR" b="1">
              <a:solidFill>
                <a:srgbClr val="EC6839"/>
              </a:solidFill>
            </a:endParaRPr>
          </a:p>
        </p:txBody>
      </p:sp>
    </p:spTree>
    <p:extLst>
      <p:ext uri="{BB962C8B-B14F-4D97-AF65-F5344CB8AC3E}">
        <p14:creationId xmlns:p14="http://schemas.microsoft.com/office/powerpoint/2010/main" val="179610104"/>
      </p:ext>
    </p:extLst>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1CAB03A8-B2E6-4087-7136-D0545FCAAACA}"/>
              </a:ext>
            </a:extLst>
          </p:cNvPr>
          <p:cNvSpPr>
            <a:spLocks noGrp="1"/>
          </p:cNvSpPr>
          <p:nvPr>
            <p:ph type="sldNum" sz="quarter" idx="11"/>
          </p:nvPr>
        </p:nvSpPr>
        <p:spPr/>
        <p:txBody>
          <a:bodyPr/>
          <a:lstStyle/>
          <a:p>
            <a:fld id="{AD8045ED-DE0C-4527-8264-0379EF2BB254}" type="slidenum">
              <a:rPr lang="fr-FR" smtClean="0"/>
              <a:t>92</a:t>
            </a:fld>
            <a:endParaRPr lang="fr-FR"/>
          </a:p>
        </p:txBody>
      </p:sp>
      <p:sp>
        <p:nvSpPr>
          <p:cNvPr id="4" name="Titre 3">
            <a:extLst>
              <a:ext uri="{FF2B5EF4-FFF2-40B4-BE49-F238E27FC236}">
                <a16:creationId xmlns:a16="http://schemas.microsoft.com/office/drawing/2014/main" id="{2978912E-7A2D-F6B6-3070-ABA0BCA29321}"/>
              </a:ext>
            </a:extLst>
          </p:cNvPr>
          <p:cNvSpPr>
            <a:spLocks noGrp="1"/>
          </p:cNvSpPr>
          <p:nvPr>
            <p:ph type="title"/>
          </p:nvPr>
        </p:nvSpPr>
        <p:spPr/>
        <p:txBody>
          <a:bodyPr/>
          <a:lstStyle/>
          <a:p>
            <a:r>
              <a:rPr lang="fr-FR"/>
              <a:t>Recherche des composants concernés</a:t>
            </a:r>
          </a:p>
        </p:txBody>
      </p:sp>
      <p:sp>
        <p:nvSpPr>
          <p:cNvPr id="7" name="Espace réservé du pied de page 3">
            <a:extLst>
              <a:ext uri="{FF2B5EF4-FFF2-40B4-BE49-F238E27FC236}">
                <a16:creationId xmlns:a16="http://schemas.microsoft.com/office/drawing/2014/main" id="{80AB1797-2EE7-4380-B109-B068116B8FA1}"/>
              </a:ext>
            </a:extLst>
          </p:cNvPr>
          <p:cNvSpPr txBox="1">
            <a:spLocks/>
          </p:cNvSpPr>
          <p:nvPr/>
        </p:nvSpPr>
        <p:spPr bwMode="auto">
          <a:xfrm>
            <a:off x="1108232" y="6463810"/>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https//documentation.abes.fr/aidecalames/manueloutildecatalogage/index.html#RechercherBase</a:t>
            </a:r>
          </a:p>
          <a:p>
            <a:pPr>
              <a:defRPr/>
            </a:pPr>
            <a:endParaRPr lang="fr-FR"/>
          </a:p>
        </p:txBody>
      </p:sp>
      <p:sp>
        <p:nvSpPr>
          <p:cNvPr id="6" name="Espace réservé du contenu 5">
            <a:extLst>
              <a:ext uri="{FF2B5EF4-FFF2-40B4-BE49-F238E27FC236}">
                <a16:creationId xmlns:a16="http://schemas.microsoft.com/office/drawing/2014/main" id="{91996777-EF68-CD81-111D-7CD6D7AB73AB}"/>
              </a:ext>
            </a:extLst>
          </p:cNvPr>
          <p:cNvSpPr>
            <a:spLocks noGrp="1"/>
          </p:cNvSpPr>
          <p:nvPr>
            <p:ph idx="1"/>
          </p:nvPr>
        </p:nvSpPr>
        <p:spPr>
          <a:xfrm>
            <a:off x="333375" y="820145"/>
            <a:ext cx="8372159" cy="2980330"/>
          </a:xfrm>
        </p:spPr>
        <p:txBody>
          <a:bodyPr>
            <a:normAutofit lnSpcReduction="10000"/>
          </a:bodyPr>
          <a:lstStyle/>
          <a:p>
            <a:r>
              <a:rPr lang="fr-FR"/>
              <a:t>En cas de double, il faut forcer Calames à réattribuer un nouvel ID au(x) composant(s) doublon(s) non encore publié(s) </a:t>
            </a:r>
          </a:p>
          <a:p>
            <a:pPr lvl="1"/>
            <a:r>
              <a:rPr lang="fr-FR" sz="2200"/>
              <a:t>Recherche par ID </a:t>
            </a:r>
          </a:p>
          <a:p>
            <a:pPr lvl="1"/>
            <a:r>
              <a:rPr lang="fr-FR" sz="2200"/>
              <a:t>Accéder au composant à corriger : toujours celui qui n'a </a:t>
            </a:r>
            <a:r>
              <a:rPr lang="fr-FR" sz="2200">
                <a:solidFill>
                  <a:srgbClr val="C00000"/>
                </a:solidFill>
              </a:rPr>
              <a:t>PAS</a:t>
            </a:r>
            <a:r>
              <a:rPr lang="fr-FR" sz="2200"/>
              <a:t> été publié</a:t>
            </a:r>
          </a:p>
          <a:p>
            <a:pPr lvl="1"/>
            <a:r>
              <a:rPr lang="fr-FR" sz="2200"/>
              <a:t>Effacer l'avaleur de l'attribut ID </a:t>
            </a:r>
          </a:p>
          <a:p>
            <a:pPr lvl="1"/>
            <a:r>
              <a:rPr lang="fr-FR" sz="2200"/>
              <a:t>Enregistrer pour que Calames attribue un nouvel ID</a:t>
            </a:r>
          </a:p>
          <a:p>
            <a:pPr lvl="1"/>
            <a:endParaRPr lang="fr-FR"/>
          </a:p>
          <a:p>
            <a:r>
              <a:rPr lang="fr-FR"/>
              <a:t>Rechercher : Clic droit </a:t>
            </a:r>
            <a:r>
              <a:rPr lang="fr-FR">
                <a:sym typeface="Wingdings" panose="05000000000000000000" pitchFamily="2" charset="2"/>
              </a:rPr>
              <a:t>sur la racine de l’arbre 	</a:t>
            </a:r>
            <a:r>
              <a:rPr lang="fr-FR" i="0">
                <a:sym typeface="Wingdings" panose="05000000000000000000" pitchFamily="2" charset="2"/>
              </a:rPr>
              <a:t> </a:t>
            </a:r>
            <a:r>
              <a:rPr lang="fr-FR">
                <a:sym typeface="Wingdings" panose="05000000000000000000" pitchFamily="2" charset="2"/>
              </a:rPr>
              <a:t>Rec</a:t>
            </a:r>
            <a:r>
              <a:rPr lang="fr-FR"/>
              <a:t>hercher</a:t>
            </a:r>
          </a:p>
          <a:p>
            <a:pPr lvl="1"/>
            <a:endParaRPr lang="fr-FR"/>
          </a:p>
          <a:p>
            <a:pPr marL="342900" lvl="1" indent="0">
              <a:buNone/>
            </a:pPr>
            <a:endParaRPr lang="fr-FR"/>
          </a:p>
          <a:p>
            <a:pPr marL="342900" lvl="1" indent="0">
              <a:buNone/>
            </a:pPr>
            <a:endParaRPr lang="fr-FR"/>
          </a:p>
          <a:p>
            <a:pPr lvl="1"/>
            <a:endParaRPr lang="fr-FR"/>
          </a:p>
          <a:p>
            <a:pPr lvl="1"/>
            <a:endParaRPr lang="fr-FR"/>
          </a:p>
        </p:txBody>
      </p:sp>
      <p:grpSp>
        <p:nvGrpSpPr>
          <p:cNvPr id="13" name="Groupe 12">
            <a:extLst>
              <a:ext uri="{FF2B5EF4-FFF2-40B4-BE49-F238E27FC236}">
                <a16:creationId xmlns:a16="http://schemas.microsoft.com/office/drawing/2014/main" id="{070EC1AA-2E18-F74E-9392-86951B777D7E}"/>
              </a:ext>
            </a:extLst>
          </p:cNvPr>
          <p:cNvGrpSpPr/>
          <p:nvPr/>
        </p:nvGrpSpPr>
        <p:grpSpPr>
          <a:xfrm>
            <a:off x="4375427" y="3832835"/>
            <a:ext cx="3333688" cy="2205020"/>
            <a:chOff x="3351270" y="790826"/>
            <a:chExt cx="2246890" cy="1301314"/>
          </a:xfrm>
          <a:effectLst>
            <a:outerShdw blurRad="50800" dist="38100" dir="13500000" algn="br" rotWithShape="0">
              <a:prstClr val="black">
                <a:alpha val="40000"/>
              </a:prstClr>
            </a:outerShdw>
          </a:effectLst>
        </p:grpSpPr>
        <p:pic>
          <p:nvPicPr>
            <p:cNvPr id="15" name="Image 14">
              <a:extLst>
                <a:ext uri="{FF2B5EF4-FFF2-40B4-BE49-F238E27FC236}">
                  <a16:creationId xmlns:a16="http://schemas.microsoft.com/office/drawing/2014/main" id="{ABA6A849-C9FC-93AE-2FA3-7A25110FE522}"/>
                </a:ext>
              </a:extLst>
            </p:cNvPr>
            <p:cNvPicPr>
              <a:picLocks noChangeAspect="1"/>
            </p:cNvPicPr>
            <p:nvPr/>
          </p:nvPicPr>
          <p:blipFill rotWithShape="1">
            <a:blip r:embed="rId3"/>
            <a:srcRect r="56455"/>
            <a:stretch/>
          </p:blipFill>
          <p:spPr>
            <a:xfrm>
              <a:off x="3351270" y="790826"/>
              <a:ext cx="2246890" cy="948857"/>
            </a:xfrm>
            <a:prstGeom prst="rect">
              <a:avLst/>
            </a:prstGeom>
          </p:spPr>
        </p:pic>
        <p:pic>
          <p:nvPicPr>
            <p:cNvPr id="19" name="Image 18">
              <a:extLst>
                <a:ext uri="{FF2B5EF4-FFF2-40B4-BE49-F238E27FC236}">
                  <a16:creationId xmlns:a16="http://schemas.microsoft.com/office/drawing/2014/main" id="{06B80A9D-F1D2-9E89-327C-7F71A9D7D57A}"/>
                </a:ext>
              </a:extLst>
            </p:cNvPr>
            <p:cNvPicPr>
              <a:picLocks noChangeAspect="1"/>
            </p:cNvPicPr>
            <p:nvPr/>
          </p:nvPicPr>
          <p:blipFill>
            <a:blip r:embed="rId4"/>
            <a:stretch>
              <a:fillRect/>
            </a:stretch>
          </p:blipFill>
          <p:spPr>
            <a:xfrm>
              <a:off x="3731016" y="1143283"/>
              <a:ext cx="1288822" cy="948857"/>
            </a:xfrm>
            <a:prstGeom prst="rect">
              <a:avLst/>
            </a:prstGeom>
          </p:spPr>
        </p:pic>
      </p:grpSp>
      <p:pic>
        <p:nvPicPr>
          <p:cNvPr id="20" name="Image 19">
            <a:extLst>
              <a:ext uri="{FF2B5EF4-FFF2-40B4-BE49-F238E27FC236}">
                <a16:creationId xmlns:a16="http://schemas.microsoft.com/office/drawing/2014/main" id="{8490D4E2-6191-282E-662C-1CC6C973F7C1}"/>
              </a:ext>
            </a:extLst>
          </p:cNvPr>
          <p:cNvPicPr>
            <a:picLocks noChangeAspect="1"/>
          </p:cNvPicPr>
          <p:nvPr/>
        </p:nvPicPr>
        <p:blipFill>
          <a:blip r:embed="rId5"/>
          <a:stretch>
            <a:fillRect/>
          </a:stretch>
        </p:blipFill>
        <p:spPr>
          <a:xfrm>
            <a:off x="5744019" y="5385131"/>
            <a:ext cx="3380102" cy="1057668"/>
          </a:xfrm>
          <a:prstGeom prst="rect">
            <a:avLst/>
          </a:prstGeom>
          <a:effectLst>
            <a:outerShdw blurRad="50800" dist="38100" dir="13500000" algn="br" rotWithShape="0">
              <a:prstClr val="black">
                <a:alpha val="40000"/>
              </a:prstClr>
            </a:outerShdw>
          </a:effectLst>
        </p:spPr>
      </p:pic>
      <p:sp>
        <p:nvSpPr>
          <p:cNvPr id="21" name="Espace réservé du contenu 5">
            <a:extLst>
              <a:ext uri="{FF2B5EF4-FFF2-40B4-BE49-F238E27FC236}">
                <a16:creationId xmlns:a16="http://schemas.microsoft.com/office/drawing/2014/main" id="{07656420-8AB3-3475-F7EF-02EE2901BF5F}"/>
              </a:ext>
            </a:extLst>
          </p:cNvPr>
          <p:cNvSpPr txBox="1">
            <a:spLocks/>
          </p:cNvSpPr>
          <p:nvPr/>
        </p:nvSpPr>
        <p:spPr>
          <a:xfrm>
            <a:off x="299213" y="3800475"/>
            <a:ext cx="4090014" cy="2519383"/>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r>
              <a:rPr lang="fr-FR" sz="2200"/>
              <a:t>Recherche plein texte sur tous les fichiers publiés </a:t>
            </a:r>
          </a:p>
          <a:p>
            <a:pPr lvl="1"/>
            <a:r>
              <a:rPr lang="fr-FR" sz="2200"/>
              <a:t>Recherche sur nouveau composants créés, publié ou non </a:t>
            </a:r>
            <a:r>
              <a:rPr lang="fr-FR" sz="2200">
                <a:solidFill>
                  <a:srgbClr val="C00000"/>
                </a:solidFill>
              </a:rPr>
              <a:t>à partir du lendemain 13h</a:t>
            </a:r>
          </a:p>
          <a:p>
            <a:pPr marL="342900" lvl="1" indent="0">
              <a:buFont typeface="Arial"/>
              <a:buNone/>
            </a:pPr>
            <a:endParaRPr lang="fr-FR"/>
          </a:p>
          <a:p>
            <a:pPr lvl="1"/>
            <a:endParaRPr lang="fr-FR"/>
          </a:p>
          <a:p>
            <a:pPr lvl="1"/>
            <a:endParaRPr lang="fr-FR"/>
          </a:p>
        </p:txBody>
      </p:sp>
    </p:spTree>
    <p:extLst>
      <p:ext uri="{BB962C8B-B14F-4D97-AF65-F5344CB8AC3E}">
        <p14:creationId xmlns:p14="http://schemas.microsoft.com/office/powerpoint/2010/main" val="8232532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1CAB03A8-B2E6-4087-7136-D0545FCAAACA}"/>
              </a:ext>
            </a:extLst>
          </p:cNvPr>
          <p:cNvSpPr>
            <a:spLocks noGrp="1"/>
          </p:cNvSpPr>
          <p:nvPr>
            <p:ph type="sldNum" sz="quarter" idx="11"/>
          </p:nvPr>
        </p:nvSpPr>
        <p:spPr/>
        <p:txBody>
          <a:bodyPr/>
          <a:lstStyle/>
          <a:p>
            <a:fld id="{AD8045ED-DE0C-4527-8264-0379EF2BB254}" type="slidenum">
              <a:rPr lang="fr-FR" smtClean="0"/>
              <a:t>93</a:t>
            </a:fld>
            <a:endParaRPr lang="fr-FR"/>
          </a:p>
        </p:txBody>
      </p:sp>
      <p:sp>
        <p:nvSpPr>
          <p:cNvPr id="4" name="Titre 3">
            <a:extLst>
              <a:ext uri="{FF2B5EF4-FFF2-40B4-BE49-F238E27FC236}">
                <a16:creationId xmlns:a16="http://schemas.microsoft.com/office/drawing/2014/main" id="{2978912E-7A2D-F6B6-3070-ABA0BCA29321}"/>
              </a:ext>
            </a:extLst>
          </p:cNvPr>
          <p:cNvSpPr>
            <a:spLocks noGrp="1"/>
          </p:cNvSpPr>
          <p:nvPr>
            <p:ph type="title"/>
          </p:nvPr>
        </p:nvSpPr>
        <p:spPr/>
        <p:txBody>
          <a:bodyPr/>
          <a:lstStyle/>
          <a:p>
            <a:r>
              <a:rPr lang="fr-FR"/>
              <a:t>Recherche des composants concernés</a:t>
            </a:r>
          </a:p>
        </p:txBody>
      </p:sp>
      <p:sp>
        <p:nvSpPr>
          <p:cNvPr id="7" name="Espace réservé du pied de page 3">
            <a:extLst>
              <a:ext uri="{FF2B5EF4-FFF2-40B4-BE49-F238E27FC236}">
                <a16:creationId xmlns:a16="http://schemas.microsoft.com/office/drawing/2014/main" id="{80AB1797-2EE7-4380-B109-B068116B8FA1}"/>
              </a:ext>
            </a:extLst>
          </p:cNvPr>
          <p:cNvSpPr txBox="1">
            <a:spLocks/>
          </p:cNvSpPr>
          <p:nvPr/>
        </p:nvSpPr>
        <p:spPr bwMode="auto">
          <a:xfrm>
            <a:off x="1108232" y="6463810"/>
            <a:ext cx="759730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https//documentation.abes.fr/aidecalames/manueloutildecatalogage/index.html#RechercherBase</a:t>
            </a:r>
          </a:p>
          <a:p>
            <a:pPr>
              <a:defRPr/>
            </a:pPr>
            <a:endParaRPr lang="fr-FR"/>
          </a:p>
        </p:txBody>
      </p:sp>
      <p:sp>
        <p:nvSpPr>
          <p:cNvPr id="10" name="Espace réservé du contenu 1">
            <a:extLst>
              <a:ext uri="{FF2B5EF4-FFF2-40B4-BE49-F238E27FC236}">
                <a16:creationId xmlns:a16="http://schemas.microsoft.com/office/drawing/2014/main" id="{33361DCD-7E18-5998-1AAF-A274A5BDC2F7}"/>
              </a:ext>
            </a:extLst>
          </p:cNvPr>
          <p:cNvSpPr txBox="1">
            <a:spLocks/>
          </p:cNvSpPr>
          <p:nvPr/>
        </p:nvSpPr>
        <p:spPr>
          <a:xfrm>
            <a:off x="-28260" y="833609"/>
            <a:ext cx="8705535" cy="998307"/>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spcAft>
                <a:spcPts val="600"/>
              </a:spcAft>
            </a:pPr>
            <a:r>
              <a:rPr lang="fr-FR"/>
              <a:t>Pour</a:t>
            </a:r>
            <a:r>
              <a:rPr lang="fr-FR">
                <a:solidFill>
                  <a:srgbClr val="F79646"/>
                </a:solidFill>
              </a:rPr>
              <a:t> afficher le composant dans la fenêtre centrale </a:t>
            </a:r>
            <a:r>
              <a:rPr lang="fr-FR">
                <a:solidFill>
                  <a:schemeClr val="tx1"/>
                </a:solidFill>
                <a:sym typeface="Wingdings" panose="05000000000000000000" pitchFamily="2" charset="2"/>
              </a:rPr>
              <a:t></a:t>
            </a:r>
            <a:r>
              <a:rPr lang="fr-FR">
                <a:solidFill>
                  <a:schemeClr val="tx1"/>
                </a:solidFill>
              </a:rPr>
              <a:t> Clic sur le </a:t>
            </a:r>
            <a:r>
              <a:rPr lang="fr-FR" b="1"/>
              <a:t>titre du composant visé</a:t>
            </a:r>
            <a:r>
              <a:rPr lang="fr-FR">
                <a:solidFill>
                  <a:schemeClr val="tx1"/>
                </a:solidFill>
              </a:rPr>
              <a:t> dans la liste des résultats, éventuellement avec l'aide de la clé du fichier</a:t>
            </a:r>
          </a:p>
        </p:txBody>
      </p:sp>
      <p:cxnSp>
        <p:nvCxnSpPr>
          <p:cNvPr id="20" name="Connecteur droit avec flèche 19">
            <a:extLst>
              <a:ext uri="{FF2B5EF4-FFF2-40B4-BE49-F238E27FC236}">
                <a16:creationId xmlns:a16="http://schemas.microsoft.com/office/drawing/2014/main" id="{81B77388-FCA9-538A-E580-535FC46DA3F9}"/>
              </a:ext>
            </a:extLst>
          </p:cNvPr>
          <p:cNvCxnSpPr>
            <a:cxnSpLocks/>
          </p:cNvCxnSpPr>
          <p:nvPr/>
        </p:nvCxnSpPr>
        <p:spPr bwMode="auto">
          <a:xfrm>
            <a:off x="5337557" y="3045770"/>
            <a:ext cx="553924" cy="540074"/>
          </a:xfrm>
          <a:prstGeom prst="straightConnector1">
            <a:avLst/>
          </a:prstGeom>
          <a:noFill/>
          <a:ln w="25400" cap="flat" cmpd="sng">
            <a:solidFill>
              <a:srgbClr val="EC6839"/>
            </a:solidFill>
            <a:prstDash val="solid"/>
            <a:round/>
            <a:headEnd type="none" w="med" len="med"/>
            <a:tailEnd type="triangle"/>
          </a:ln>
          <a:effectLst>
            <a:outerShdw blurRad="50800" dist="38100" dir="13500000" algn="br" rotWithShape="0">
              <a:prstClr val="black">
                <a:alpha val="40000"/>
              </a:prstClr>
            </a:outerShdw>
          </a:effectLst>
        </p:spPr>
      </p:cxnSp>
      <p:grpSp>
        <p:nvGrpSpPr>
          <p:cNvPr id="27" name="Groupe 26">
            <a:extLst>
              <a:ext uri="{FF2B5EF4-FFF2-40B4-BE49-F238E27FC236}">
                <a16:creationId xmlns:a16="http://schemas.microsoft.com/office/drawing/2014/main" id="{6F952A29-EA94-5AA1-E33D-5AA98D74D90C}"/>
              </a:ext>
            </a:extLst>
          </p:cNvPr>
          <p:cNvGrpSpPr/>
          <p:nvPr/>
        </p:nvGrpSpPr>
        <p:grpSpPr>
          <a:xfrm>
            <a:off x="4322390" y="2229191"/>
            <a:ext cx="4768011" cy="3133116"/>
            <a:chOff x="4135324" y="934644"/>
            <a:chExt cx="4768011" cy="3133116"/>
          </a:xfrm>
        </p:grpSpPr>
        <p:grpSp>
          <p:nvGrpSpPr>
            <p:cNvPr id="8" name="Groupe 7">
              <a:extLst>
                <a:ext uri="{FF2B5EF4-FFF2-40B4-BE49-F238E27FC236}">
                  <a16:creationId xmlns:a16="http://schemas.microsoft.com/office/drawing/2014/main" id="{47D8A3BC-935D-C4A0-8CF6-BA7652035996}"/>
                </a:ext>
              </a:extLst>
            </p:cNvPr>
            <p:cNvGrpSpPr/>
            <p:nvPr/>
          </p:nvGrpSpPr>
          <p:grpSpPr>
            <a:xfrm>
              <a:off x="4135324" y="934644"/>
              <a:ext cx="4768011" cy="3133116"/>
              <a:chOff x="3202703" y="1757173"/>
              <a:chExt cx="5700632" cy="3381847"/>
            </a:xfrm>
          </p:grpSpPr>
          <p:pic>
            <p:nvPicPr>
              <p:cNvPr id="9" name="Image 8">
                <a:extLst>
                  <a:ext uri="{FF2B5EF4-FFF2-40B4-BE49-F238E27FC236}">
                    <a16:creationId xmlns:a16="http://schemas.microsoft.com/office/drawing/2014/main" id="{7ACBFDA4-9A21-BAA4-3CDC-9DB9F0799464}"/>
                  </a:ext>
                </a:extLst>
              </p:cNvPr>
              <p:cNvPicPr>
                <a:picLocks noChangeAspect="1"/>
              </p:cNvPicPr>
              <p:nvPr/>
            </p:nvPicPr>
            <p:blipFill rotWithShape="1">
              <a:blip r:embed="rId3"/>
              <a:srcRect r="6059"/>
              <a:stretch/>
            </p:blipFill>
            <p:spPr>
              <a:xfrm>
                <a:off x="3202703" y="1757173"/>
                <a:ext cx="5700632" cy="3381847"/>
              </a:xfrm>
              <a:prstGeom prst="rect">
                <a:avLst/>
              </a:prstGeom>
            </p:spPr>
          </p:pic>
          <p:sp>
            <p:nvSpPr>
              <p:cNvPr id="11" name="Rectangle : coins arrondis 10">
                <a:extLst>
                  <a:ext uri="{FF2B5EF4-FFF2-40B4-BE49-F238E27FC236}">
                    <a16:creationId xmlns:a16="http://schemas.microsoft.com/office/drawing/2014/main" id="{F0B7433E-010F-E842-F402-705041283D7E}"/>
                  </a:ext>
                </a:extLst>
              </p:cNvPr>
              <p:cNvSpPr/>
              <p:nvPr/>
            </p:nvSpPr>
            <p:spPr bwMode="auto">
              <a:xfrm>
                <a:off x="3224984" y="2058022"/>
                <a:ext cx="620266" cy="293391"/>
              </a:xfrm>
              <a:prstGeom prst="round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14D3DC02-193F-A873-AFF0-D811673B5771}"/>
                  </a:ext>
                </a:extLst>
              </p:cNvPr>
              <p:cNvSpPr/>
              <p:nvPr/>
            </p:nvSpPr>
            <p:spPr bwMode="auto">
              <a:xfrm>
                <a:off x="3904472" y="2093041"/>
                <a:ext cx="717543" cy="293391"/>
              </a:xfrm>
              <a:prstGeom prst="round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5" name="Rectangle : coins arrondis 24">
              <a:extLst>
                <a:ext uri="{FF2B5EF4-FFF2-40B4-BE49-F238E27FC236}">
                  <a16:creationId xmlns:a16="http://schemas.microsoft.com/office/drawing/2014/main" id="{141AEDE6-0DBB-F455-548B-6B425ED3AE3D}"/>
                </a:ext>
              </a:extLst>
            </p:cNvPr>
            <p:cNvSpPr/>
            <p:nvPr/>
          </p:nvSpPr>
          <p:spPr bwMode="auto">
            <a:xfrm>
              <a:off x="4184857" y="1638872"/>
              <a:ext cx="1074854" cy="185090"/>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Rectangle : coins arrondis 25">
              <a:extLst>
                <a:ext uri="{FF2B5EF4-FFF2-40B4-BE49-F238E27FC236}">
                  <a16:creationId xmlns:a16="http://schemas.microsoft.com/office/drawing/2014/main" id="{5CB4A18D-38D7-A037-6002-DF2FDC1C7608}"/>
                </a:ext>
              </a:extLst>
            </p:cNvPr>
            <p:cNvSpPr/>
            <p:nvPr/>
          </p:nvSpPr>
          <p:spPr bwMode="auto">
            <a:xfrm>
              <a:off x="8089706" y="1384717"/>
              <a:ext cx="495301" cy="394428"/>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8" name="Espace réservé du contenu 1">
            <a:extLst>
              <a:ext uri="{FF2B5EF4-FFF2-40B4-BE49-F238E27FC236}">
                <a16:creationId xmlns:a16="http://schemas.microsoft.com/office/drawing/2014/main" id="{8DF686F2-8031-96D9-2203-CE1EC1FE96AE}"/>
              </a:ext>
            </a:extLst>
          </p:cNvPr>
          <p:cNvSpPr txBox="1">
            <a:spLocks/>
          </p:cNvSpPr>
          <p:nvPr/>
        </p:nvSpPr>
        <p:spPr>
          <a:xfrm>
            <a:off x="4673" y="1666071"/>
            <a:ext cx="3933825" cy="5162864"/>
          </a:xfrm>
          <a:prstGeom prst="rect">
            <a:avLst/>
          </a:prstGeom>
        </p:spPr>
        <p:txBody>
          <a:bodyPr vert="horz" lIns="72000" tIns="45720" rIns="91440" bIns="45720" rtlCol="0">
            <a:normAutofit/>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spcAft>
                <a:spcPts val="600"/>
              </a:spcAft>
            </a:pPr>
            <a:r>
              <a:rPr lang="fr-FR"/>
              <a:t>Pour </a:t>
            </a:r>
            <a:r>
              <a:rPr lang="fr-FR">
                <a:solidFill>
                  <a:srgbClr val="F79646"/>
                </a:solidFill>
              </a:rPr>
              <a:t>situer le résultat dans l'arbre de gauche et dans l'arborescence EAD de son fichier</a:t>
            </a:r>
            <a:r>
              <a:rPr lang="fr-FR"/>
              <a:t> </a:t>
            </a:r>
            <a:r>
              <a:rPr lang="fr-FR">
                <a:solidFill>
                  <a:schemeClr val="tx1"/>
                </a:solidFill>
                <a:sym typeface="Wingdings" panose="05000000000000000000" pitchFamily="2" charset="2"/>
              </a:rPr>
              <a:t></a:t>
            </a:r>
            <a:r>
              <a:rPr lang="fr-FR"/>
              <a:t> clic sur « </a:t>
            </a:r>
            <a:r>
              <a:rPr lang="fr-FR" b="1"/>
              <a:t>Synchroniser </a:t>
            </a:r>
            <a:r>
              <a:rPr lang="fr-FR"/>
              <a:t>» ; l’arbre de gauche se positionne au bon endroit et affiche le composant concerné en rouge </a:t>
            </a:r>
          </a:p>
          <a:p>
            <a:pPr lvl="1">
              <a:spcAft>
                <a:spcPts val="600"/>
              </a:spcAft>
            </a:pPr>
            <a:r>
              <a:rPr lang="fr-FR"/>
              <a:t>Pour </a:t>
            </a:r>
            <a:r>
              <a:rPr lang="fr-FR">
                <a:solidFill>
                  <a:srgbClr val="F79646"/>
                </a:solidFill>
              </a:rPr>
              <a:t>masquer la liste des résultats</a:t>
            </a:r>
            <a:r>
              <a:rPr lang="fr-FR"/>
              <a:t>, et n’afficher que l’arbre </a:t>
            </a:r>
            <a:r>
              <a:rPr lang="fr-FR">
                <a:solidFill>
                  <a:schemeClr val="tx1"/>
                </a:solidFill>
                <a:sym typeface="Wingdings" panose="05000000000000000000" pitchFamily="2" charset="2"/>
              </a:rPr>
              <a:t></a:t>
            </a:r>
            <a:r>
              <a:rPr lang="fr-FR"/>
              <a:t> </a:t>
            </a:r>
            <a:r>
              <a:rPr lang="fr-FR">
                <a:sym typeface="Wingdings" panose="05000000000000000000" pitchFamily="2" charset="2"/>
              </a:rPr>
              <a:t> </a:t>
            </a:r>
            <a:r>
              <a:rPr lang="fr-FR"/>
              <a:t>décocher « Résultats »</a:t>
            </a:r>
          </a:p>
          <a:p>
            <a:pPr marL="342900" lvl="1" indent="0">
              <a:spcAft>
                <a:spcPts val="600"/>
              </a:spcAft>
              <a:buNone/>
            </a:pPr>
            <a:r>
              <a:rPr lang="fr-FR"/>
              <a:t>En </a:t>
            </a:r>
            <a:r>
              <a:rPr lang="fr-FR">
                <a:sym typeface="Wingdings" panose="05000000000000000000" pitchFamily="2" charset="2"/>
              </a:rPr>
              <a:t> </a:t>
            </a:r>
            <a:r>
              <a:rPr lang="fr-FR"/>
              <a:t>recochant "Résultat" ils réapparaissent</a:t>
            </a:r>
            <a:endParaRPr lang="fr-FR" sz="2400"/>
          </a:p>
        </p:txBody>
      </p:sp>
      <p:cxnSp>
        <p:nvCxnSpPr>
          <p:cNvPr id="29" name="Connecteur droit avec flèche 28">
            <a:extLst>
              <a:ext uri="{FF2B5EF4-FFF2-40B4-BE49-F238E27FC236}">
                <a16:creationId xmlns:a16="http://schemas.microsoft.com/office/drawing/2014/main" id="{37F5C3BC-EE4D-1A08-0CCC-4802C4C314C2}"/>
              </a:ext>
            </a:extLst>
          </p:cNvPr>
          <p:cNvCxnSpPr>
            <a:cxnSpLocks/>
            <a:endCxn id="25" idx="3"/>
          </p:cNvCxnSpPr>
          <p:nvPr/>
        </p:nvCxnSpPr>
        <p:spPr bwMode="auto">
          <a:xfrm flipH="1">
            <a:off x="5446777" y="1261094"/>
            <a:ext cx="2568550" cy="1764870"/>
          </a:xfrm>
          <a:prstGeom prst="straightConnector1">
            <a:avLst/>
          </a:prstGeom>
          <a:noFill/>
          <a:ln w="25400" cap="flat" cmpd="sng">
            <a:solidFill>
              <a:srgbClr val="EC6839"/>
            </a:solidFill>
            <a:prstDash val="solid"/>
            <a:round/>
            <a:headEnd type="none" w="med" len="med"/>
            <a:tailEnd type="triangle"/>
          </a:ln>
          <a:effectLst>
            <a:outerShdw blurRad="50800" dist="38100" dir="13500000" algn="br" rotWithShape="0">
              <a:prstClr val="black">
                <a:alpha val="40000"/>
              </a:prstClr>
            </a:outerShdw>
          </a:effectLst>
        </p:spPr>
      </p:cxnSp>
      <p:cxnSp>
        <p:nvCxnSpPr>
          <p:cNvPr id="31" name="Connecteur droit avec flèche 30">
            <a:extLst>
              <a:ext uri="{FF2B5EF4-FFF2-40B4-BE49-F238E27FC236}">
                <a16:creationId xmlns:a16="http://schemas.microsoft.com/office/drawing/2014/main" id="{3563A5C7-E0DB-2739-FEAE-239EA0879DBB}"/>
              </a:ext>
            </a:extLst>
          </p:cNvPr>
          <p:cNvCxnSpPr>
            <a:cxnSpLocks/>
            <a:endCxn id="26" idx="0"/>
          </p:cNvCxnSpPr>
          <p:nvPr/>
        </p:nvCxnSpPr>
        <p:spPr bwMode="auto">
          <a:xfrm>
            <a:off x="8015328" y="1261094"/>
            <a:ext cx="509095" cy="1418170"/>
          </a:xfrm>
          <a:prstGeom prst="straightConnector1">
            <a:avLst/>
          </a:prstGeom>
          <a:noFill/>
          <a:ln w="25400" cap="flat" cmpd="sng">
            <a:solidFill>
              <a:srgbClr val="EC6839"/>
            </a:solidFill>
            <a:prstDash val="solid"/>
            <a:round/>
            <a:headEnd type="diamond" w="med" len="med"/>
            <a:tailEnd type="triangle"/>
          </a:ln>
          <a:effectLst>
            <a:outerShdw blurRad="50800" dist="38100" dir="13500000" algn="br" rotWithShape="0">
              <a:prstClr val="black">
                <a:alpha val="40000"/>
              </a:prstClr>
            </a:outerShdw>
          </a:effectLst>
        </p:spPr>
      </p:cxnSp>
      <p:cxnSp>
        <p:nvCxnSpPr>
          <p:cNvPr id="36" name="Connecteur droit avec flèche 35">
            <a:extLst>
              <a:ext uri="{FF2B5EF4-FFF2-40B4-BE49-F238E27FC236}">
                <a16:creationId xmlns:a16="http://schemas.microsoft.com/office/drawing/2014/main" id="{D04E166B-8140-B6F7-8C08-C94945812F62}"/>
              </a:ext>
            </a:extLst>
          </p:cNvPr>
          <p:cNvCxnSpPr>
            <a:cxnSpLocks/>
          </p:cNvCxnSpPr>
          <p:nvPr/>
        </p:nvCxnSpPr>
        <p:spPr bwMode="auto">
          <a:xfrm>
            <a:off x="5337557" y="1845745"/>
            <a:ext cx="0" cy="694611"/>
          </a:xfrm>
          <a:prstGeom prst="straightConnector1">
            <a:avLst/>
          </a:prstGeom>
          <a:noFill/>
          <a:ln w="12700" cap="flat" cmpd="sng">
            <a:solidFill>
              <a:srgbClr val="FF0000"/>
            </a:solidFill>
            <a:prstDash val="solid"/>
            <a:round/>
            <a:headEnd type="none" w="med" len="med"/>
            <a:tailEnd type="triangle" w="lg" len="lg"/>
          </a:ln>
        </p:spPr>
      </p:cxnSp>
      <p:cxnSp>
        <p:nvCxnSpPr>
          <p:cNvPr id="46" name="Connecteur droit avec flèche 45">
            <a:extLst>
              <a:ext uri="{FF2B5EF4-FFF2-40B4-BE49-F238E27FC236}">
                <a16:creationId xmlns:a16="http://schemas.microsoft.com/office/drawing/2014/main" id="{E39E23E6-8E44-346E-06F0-0705428E1B83}"/>
              </a:ext>
            </a:extLst>
          </p:cNvPr>
          <p:cNvCxnSpPr>
            <a:cxnSpLocks/>
          </p:cNvCxnSpPr>
          <p:nvPr/>
        </p:nvCxnSpPr>
        <p:spPr bwMode="auto">
          <a:xfrm>
            <a:off x="3879715" y="1845745"/>
            <a:ext cx="1457842" cy="4402"/>
          </a:xfrm>
          <a:prstGeom prst="straightConnector1">
            <a:avLst/>
          </a:prstGeom>
          <a:noFill/>
          <a:ln w="12700" cap="flat" cmpd="sng">
            <a:solidFill>
              <a:srgbClr val="FF0000"/>
            </a:solidFill>
            <a:prstDash val="solid"/>
            <a:round/>
            <a:headEnd type="diamond" w="med" len="med"/>
            <a:tailEnd type="none" w="lg" len="lg"/>
          </a:ln>
        </p:spPr>
      </p:cxnSp>
      <p:cxnSp>
        <p:nvCxnSpPr>
          <p:cNvPr id="50" name="Connecteur droit avec flèche 49">
            <a:extLst>
              <a:ext uri="{FF2B5EF4-FFF2-40B4-BE49-F238E27FC236}">
                <a16:creationId xmlns:a16="http://schemas.microsoft.com/office/drawing/2014/main" id="{781EA1C0-2E9E-5DE3-592E-C9EADE3BEDFF}"/>
              </a:ext>
            </a:extLst>
          </p:cNvPr>
          <p:cNvCxnSpPr>
            <a:cxnSpLocks/>
          </p:cNvCxnSpPr>
          <p:nvPr/>
        </p:nvCxnSpPr>
        <p:spPr bwMode="auto">
          <a:xfrm>
            <a:off x="3938498" y="2646161"/>
            <a:ext cx="433425" cy="0"/>
          </a:xfrm>
          <a:prstGeom prst="straightConnector1">
            <a:avLst/>
          </a:prstGeom>
          <a:noFill/>
          <a:ln w="12700" cap="flat" cmpd="sng">
            <a:solidFill>
              <a:srgbClr val="FF0000"/>
            </a:solidFill>
            <a:prstDash val="solid"/>
            <a:round/>
            <a:headEnd type="none" w="med" len="med"/>
            <a:tailEnd type="triangle" w="lg" len="lg"/>
          </a:ln>
        </p:spPr>
      </p:cxnSp>
      <p:cxnSp>
        <p:nvCxnSpPr>
          <p:cNvPr id="60" name="Connecteur droit avec flèche 59">
            <a:extLst>
              <a:ext uri="{FF2B5EF4-FFF2-40B4-BE49-F238E27FC236}">
                <a16:creationId xmlns:a16="http://schemas.microsoft.com/office/drawing/2014/main" id="{179FD1C0-883A-B583-F680-0018D0DCD79D}"/>
              </a:ext>
            </a:extLst>
          </p:cNvPr>
          <p:cNvCxnSpPr>
            <a:cxnSpLocks/>
          </p:cNvCxnSpPr>
          <p:nvPr/>
        </p:nvCxnSpPr>
        <p:spPr bwMode="auto">
          <a:xfrm>
            <a:off x="3945514" y="2659170"/>
            <a:ext cx="0" cy="1910610"/>
          </a:xfrm>
          <a:prstGeom prst="straightConnector1">
            <a:avLst/>
          </a:prstGeom>
          <a:noFill/>
          <a:ln w="12700" cap="flat" cmpd="sng">
            <a:solidFill>
              <a:srgbClr val="FF0000"/>
            </a:solidFill>
            <a:prstDash val="solid"/>
            <a:round/>
            <a:headEnd type="none" w="med" len="med"/>
            <a:tailEnd type="none" w="lg" len="lg"/>
          </a:ln>
        </p:spPr>
      </p:cxnSp>
      <p:cxnSp>
        <p:nvCxnSpPr>
          <p:cNvPr id="63" name="Connecteur droit avec flèche 62">
            <a:extLst>
              <a:ext uri="{FF2B5EF4-FFF2-40B4-BE49-F238E27FC236}">
                <a16:creationId xmlns:a16="http://schemas.microsoft.com/office/drawing/2014/main" id="{A0DD0DCB-5FC0-3FC2-AE65-5B0D231A7C81}"/>
              </a:ext>
            </a:extLst>
          </p:cNvPr>
          <p:cNvCxnSpPr>
            <a:cxnSpLocks/>
          </p:cNvCxnSpPr>
          <p:nvPr/>
        </p:nvCxnSpPr>
        <p:spPr bwMode="auto">
          <a:xfrm flipH="1">
            <a:off x="3708971" y="4569780"/>
            <a:ext cx="229527" cy="201099"/>
          </a:xfrm>
          <a:prstGeom prst="straightConnector1">
            <a:avLst/>
          </a:prstGeom>
          <a:noFill/>
          <a:ln w="12700" cap="flat" cmpd="sng">
            <a:solidFill>
              <a:srgbClr val="FF0000"/>
            </a:solidFill>
            <a:prstDash val="solid"/>
            <a:round/>
            <a:headEnd type="none" w="med" len="med"/>
            <a:tailEnd type="diamond" w="med" len="med"/>
          </a:ln>
        </p:spPr>
      </p:cxnSp>
    </p:spTree>
    <p:extLst>
      <p:ext uri="{BB962C8B-B14F-4D97-AF65-F5344CB8AC3E}">
        <p14:creationId xmlns:p14="http://schemas.microsoft.com/office/powerpoint/2010/main" val="26126903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756"/>
          <p:cNvSpPr>
            <a:spLocks noGrp="1"/>
          </p:cNvSpPr>
          <p:nvPr>
            <p:ph type="body" idx="1"/>
          </p:nvPr>
        </p:nvSpPr>
        <p:spPr>
          <a:xfrm>
            <a:off x="244165" y="1093692"/>
            <a:ext cx="4138650" cy="5370115"/>
          </a:xfrm>
        </p:spPr>
        <p:txBody>
          <a:bodyPr/>
          <a:lstStyle/>
          <a:p>
            <a:pPr lvl="0"/>
            <a:r>
              <a:rPr lang="fr-FR">
                <a:solidFill>
                  <a:schemeClr val="tx1"/>
                </a:solidFill>
              </a:rPr>
              <a:t>En </a:t>
            </a:r>
            <a:r>
              <a:rPr lang="fr-FR">
                <a:solidFill>
                  <a:srgbClr val="F79646"/>
                </a:solidFill>
              </a:rPr>
              <a:t>exportant un fichier EAD </a:t>
            </a:r>
            <a:r>
              <a:rPr lang="fr-FR">
                <a:solidFill>
                  <a:schemeClr val="tx1"/>
                </a:solidFill>
              </a:rPr>
              <a:t>avec le modèle </a:t>
            </a:r>
            <a:r>
              <a:rPr lang="fr-FR" err="1">
                <a:solidFill>
                  <a:srgbClr val="F79646"/>
                </a:solidFill>
              </a:rPr>
              <a:t>Visio_controle</a:t>
            </a:r>
            <a:r>
              <a:rPr lang="fr-FR">
                <a:solidFill>
                  <a:srgbClr val="F79646"/>
                </a:solidFill>
              </a:rPr>
              <a:t> </a:t>
            </a:r>
            <a:r>
              <a:rPr lang="fr-FR">
                <a:solidFill>
                  <a:schemeClr val="tx1"/>
                </a:solidFill>
              </a:rPr>
              <a:t>vous obtenez un document </a:t>
            </a:r>
            <a:r>
              <a:rPr lang="fr-FR">
                <a:solidFill>
                  <a:srgbClr val="F79646"/>
                </a:solidFill>
              </a:rPr>
              <a:t>.html </a:t>
            </a:r>
            <a:r>
              <a:rPr lang="fr-FR">
                <a:solidFill>
                  <a:schemeClr val="tx1"/>
                </a:solidFill>
              </a:rPr>
              <a:t>qui vous propose des </a:t>
            </a:r>
            <a:r>
              <a:rPr lang="fr-FR">
                <a:solidFill>
                  <a:srgbClr val="F79646"/>
                </a:solidFill>
              </a:rPr>
              <a:t>informations pour contrôler et valider votre travail de catalogage</a:t>
            </a:r>
            <a:r>
              <a:rPr lang="fr-FR">
                <a:solidFill>
                  <a:schemeClr val="tx1"/>
                </a:solidFill>
              </a:rPr>
              <a:t>.</a:t>
            </a:r>
          </a:p>
          <a:p>
            <a:pPr marL="0" lvl="0" indent="0">
              <a:buNone/>
            </a:pPr>
            <a:endParaRPr lang="fr-FR"/>
          </a:p>
          <a:p>
            <a:pPr marL="0" lvl="0" indent="0">
              <a:buNone/>
            </a:pPr>
            <a:r>
              <a:rPr lang="fr-FR" i="0">
                <a:solidFill>
                  <a:srgbClr val="C00000"/>
                </a:solidFill>
                <a:sym typeface="Wingdings" panose="05000000000000000000" pitchFamily="2" charset="2"/>
              </a:rPr>
              <a:t> Cette étape d’export pour contrôle </a:t>
            </a:r>
            <a:r>
              <a:rPr lang="fr-FR" i="0">
                <a:solidFill>
                  <a:srgbClr val="C00000"/>
                </a:solidFill>
              </a:rPr>
              <a:t>est très vivement recommandée avant toute publication de fichier. </a:t>
            </a:r>
          </a:p>
        </p:txBody>
      </p:sp>
      <p:sp>
        <p:nvSpPr>
          <p:cNvPr id="4" name="Shape 755"/>
          <p:cNvSpPr>
            <a:spLocks noGrp="1"/>
          </p:cNvSpPr>
          <p:nvPr>
            <p:ph type="title"/>
          </p:nvPr>
        </p:nvSpPr>
        <p:spPr/>
        <p:txBody>
          <a:bodyPr>
            <a:normAutofit/>
          </a:bodyPr>
          <a:lstStyle/>
          <a:p>
            <a:pPr lvl="0"/>
            <a:r>
              <a:rPr lang="fr-FR"/>
              <a:t>Contrôler avant de publier : </a:t>
            </a:r>
            <a:r>
              <a:rPr lang="fr-FR" err="1"/>
              <a:t>Visio_controle</a:t>
            </a:r>
            <a:endParaRPr lang="fr-FR"/>
          </a:p>
        </p:txBody>
      </p:sp>
      <p:sp>
        <p:nvSpPr>
          <p:cNvPr id="2" name="Espace réservé du numéro de diapositive 2">
            <a:extLst>
              <a:ext uri="{FF2B5EF4-FFF2-40B4-BE49-F238E27FC236}">
                <a16:creationId xmlns:a16="http://schemas.microsoft.com/office/drawing/2014/main" id="{F4EFC517-D928-21BD-A909-AF3E14822594}"/>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94</a:t>
            </a:fld>
            <a:endParaRPr lang="fr-FR"/>
          </a:p>
        </p:txBody>
      </p:sp>
      <p:grpSp>
        <p:nvGrpSpPr>
          <p:cNvPr id="13" name="Groupe 12">
            <a:extLst>
              <a:ext uri="{FF2B5EF4-FFF2-40B4-BE49-F238E27FC236}">
                <a16:creationId xmlns:a16="http://schemas.microsoft.com/office/drawing/2014/main" id="{8D04B323-306D-E288-8BC3-440ACFC4177C}"/>
              </a:ext>
            </a:extLst>
          </p:cNvPr>
          <p:cNvGrpSpPr/>
          <p:nvPr/>
        </p:nvGrpSpPr>
        <p:grpSpPr>
          <a:xfrm>
            <a:off x="4639608" y="791532"/>
            <a:ext cx="4138648" cy="3619493"/>
            <a:chOff x="5062674" y="1173501"/>
            <a:chExt cx="3527293" cy="2866966"/>
          </a:xfrm>
        </p:grpSpPr>
        <p:pic>
          <p:nvPicPr>
            <p:cNvPr id="3" name="Image 2">
              <a:extLst>
                <a:ext uri="{FF2B5EF4-FFF2-40B4-BE49-F238E27FC236}">
                  <a16:creationId xmlns:a16="http://schemas.microsoft.com/office/drawing/2014/main" id="{D9FC0DFD-BDFD-6E14-68E1-47BBE83445D8}"/>
                </a:ext>
              </a:extLst>
            </p:cNvPr>
            <p:cNvPicPr>
              <a:picLocks noChangeAspect="1"/>
            </p:cNvPicPr>
            <p:nvPr/>
          </p:nvPicPr>
          <p:blipFill rotWithShape="1">
            <a:blip r:embed="rId3"/>
            <a:srcRect b="9512"/>
            <a:stretch/>
          </p:blipFill>
          <p:spPr bwMode="auto">
            <a:xfrm>
              <a:off x="5062674" y="1173501"/>
              <a:ext cx="3527293" cy="2866966"/>
            </a:xfrm>
            <a:prstGeom prst="rect">
              <a:avLst/>
            </a:prstGeom>
            <a:effectLst>
              <a:outerShdw blurRad="50800" dist="38100" dir="13500000" algn="br" rotWithShape="0">
                <a:prstClr val="black">
                  <a:alpha val="40000"/>
                </a:prstClr>
              </a:outerShdw>
            </a:effectLst>
          </p:spPr>
        </p:pic>
        <p:cxnSp>
          <p:nvCxnSpPr>
            <p:cNvPr id="11" name="Connecteur droit avec flèche 10">
              <a:extLst>
                <a:ext uri="{FF2B5EF4-FFF2-40B4-BE49-F238E27FC236}">
                  <a16:creationId xmlns:a16="http://schemas.microsoft.com/office/drawing/2014/main" id="{DF9A3C5C-9677-CC50-F0F9-D620C1325E9B}"/>
                </a:ext>
              </a:extLst>
            </p:cNvPr>
            <p:cNvCxnSpPr/>
            <p:nvPr/>
          </p:nvCxnSpPr>
          <p:spPr bwMode="auto">
            <a:xfrm flipH="1">
              <a:off x="6301219" y="2837690"/>
              <a:ext cx="1050202" cy="0"/>
            </a:xfrm>
            <a:prstGeom prst="straightConnector1">
              <a:avLst/>
            </a:prstGeom>
            <a:noFill/>
            <a:ln w="25400" cap="flat" cmpd="sng">
              <a:solidFill>
                <a:srgbClr val="FF0000"/>
              </a:solidFill>
              <a:prstDash val="solid"/>
              <a:round/>
              <a:headEnd type="none" w="med" len="med"/>
              <a:tailEnd type="triangle"/>
            </a:ln>
            <a:effectLst>
              <a:outerShdw blurRad="50800" dist="38100" dir="13500000" algn="br" rotWithShape="0">
                <a:prstClr val="black">
                  <a:alpha val="40000"/>
                </a:prstClr>
              </a:outerShdw>
            </a:effectLst>
          </p:spPr>
        </p:cxnSp>
      </p:grpSp>
      <p:sp>
        <p:nvSpPr>
          <p:cNvPr id="12" name="Shape 300">
            <a:extLst>
              <a:ext uri="{FF2B5EF4-FFF2-40B4-BE49-F238E27FC236}">
                <a16:creationId xmlns:a16="http://schemas.microsoft.com/office/drawing/2014/main" id="{1EF686FE-3C14-EA14-F3A4-74AE6E5261FE}"/>
              </a:ext>
            </a:extLst>
          </p:cNvPr>
          <p:cNvSpPr txBox="1">
            <a:spLocks/>
          </p:cNvSpPr>
          <p:nvPr/>
        </p:nvSpPr>
        <p:spPr bwMode="auto">
          <a:xfrm>
            <a:off x="4303415" y="4411025"/>
            <a:ext cx="4474841" cy="2211265"/>
          </a:xfrm>
          <a:prstGeom prst="rect">
            <a:avLst/>
          </a:prstGeom>
        </p:spPr>
        <p:txBody>
          <a:bodyPr vert="horz" lIns="72000" tIns="45720" rIns="91440" bIns="45720" rtlCol="0">
            <a:normAutofit lnSpcReduction="10000"/>
          </a:bodyPr>
          <a:lstStyle>
            <a:lvl1pPr marL="257175" indent="-257175" algn="l" defTabSz="342900" rtl="0" eaLnBrk="1" latinLnBrk="0" hangingPunct="1">
              <a:lnSpc>
                <a:spcPct val="100000"/>
              </a:lnSpc>
              <a:spcBef>
                <a:spcPct val="20000"/>
              </a:spcBef>
              <a:spcAft>
                <a:spcPts val="0"/>
              </a:spcAft>
              <a:buClr>
                <a:schemeClr val="accent6">
                  <a:lumMod val="75000"/>
                </a:schemeClr>
              </a:buClr>
              <a:buSzPct val="150000"/>
              <a:buFont typeface="Wingdings" panose="05000000000000000000" pitchFamily="2" charset="2"/>
              <a:buChar char="ü"/>
              <a:defRPr sz="2400" b="1" i="1" kern="1200">
                <a:solidFill>
                  <a:schemeClr val="accent6"/>
                </a:solidFill>
                <a:latin typeface="Arial Narrow" panose="020B0606020202030204" pitchFamily="34" charset="0"/>
                <a:ea typeface="+mn-ea"/>
                <a:cs typeface="+mn-cs"/>
              </a:defRPr>
            </a:lvl1pPr>
            <a:lvl2pPr marL="557213" indent="-214313" algn="l" defTabSz="342900" rtl="0" eaLnBrk="1" latinLnBrk="0" hangingPunct="1">
              <a:lnSpc>
                <a:spcPct val="100000"/>
              </a:lnSpc>
              <a:spcBef>
                <a:spcPct val="20000"/>
              </a:spcBef>
              <a:buFont typeface="Arial"/>
              <a:buChar char="–"/>
              <a:defRPr sz="2000" kern="1200">
                <a:solidFill>
                  <a:schemeClr val="tx1"/>
                </a:solidFill>
                <a:latin typeface="Arial Narrow" panose="020B0606020202030204" pitchFamily="34" charset="0"/>
                <a:ea typeface="+mn-ea"/>
                <a:cs typeface="+mn-cs"/>
              </a:defRPr>
            </a:lvl2pPr>
            <a:lvl3pPr marL="8572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3pPr>
            <a:lvl4pPr marL="1200150" indent="-171450" algn="l" defTabSz="342900" rtl="0" eaLnBrk="1" latinLnBrk="0" hangingPunct="1">
              <a:lnSpc>
                <a:spcPct val="100000"/>
              </a:lnSpc>
              <a:spcBef>
                <a:spcPct val="20000"/>
              </a:spcBef>
              <a:buFont typeface="Arial"/>
              <a:buChar char="–"/>
              <a:defRPr sz="1600" kern="1200">
                <a:solidFill>
                  <a:schemeClr val="tx1"/>
                </a:solidFill>
                <a:latin typeface="Arial Narrow" panose="020B0606020202030204" pitchFamily="34" charset="0"/>
                <a:ea typeface="+mn-ea"/>
                <a:cs typeface="+mn-cs"/>
              </a:defRPr>
            </a:lvl4pPr>
            <a:lvl5pPr marL="1543050" indent="-171450" algn="l" defTabSz="342900" rtl="0" eaLnBrk="1" latinLnBrk="0" hangingPunct="1">
              <a:lnSpc>
                <a:spcPct val="100000"/>
              </a:lnSpc>
              <a:spcBef>
                <a:spcPct val="20000"/>
              </a:spcBef>
              <a:buFont typeface="Arial"/>
              <a:buChar char="»"/>
              <a:defRPr sz="1200" kern="1200">
                <a:solidFill>
                  <a:schemeClr val="tx1"/>
                </a:solidFill>
                <a:latin typeface="Arial Narrow" panose="020B060602020203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42900" lvl="1" indent="0">
              <a:lnSpc>
                <a:spcPct val="150000"/>
              </a:lnSpc>
              <a:buNone/>
            </a:pPr>
            <a:r>
              <a:rPr lang="fr-FR" sz="2200"/>
              <a:t>Pour Exporter le modèle fichier</a:t>
            </a:r>
          </a:p>
          <a:p>
            <a:pPr lvl="1">
              <a:lnSpc>
                <a:spcPct val="110000"/>
              </a:lnSpc>
            </a:pPr>
            <a:r>
              <a:rPr lang="fr-FR" sz="2200"/>
              <a:t>Clic droit sur le fichier EAD </a:t>
            </a:r>
          </a:p>
          <a:p>
            <a:pPr lvl="1"/>
            <a:r>
              <a:rPr lang="fr-FR" sz="2200"/>
              <a:t>Choisir le modèle </a:t>
            </a:r>
            <a:r>
              <a:rPr lang="fr-FR" sz="2200" err="1"/>
              <a:t>Visio_controle</a:t>
            </a:r>
            <a:endParaRPr lang="fr-FR" sz="2200"/>
          </a:p>
          <a:p>
            <a:pPr lvl="1"/>
            <a:r>
              <a:rPr lang="fr-FR" sz="2200"/>
              <a:t> Valider</a:t>
            </a:r>
          </a:p>
          <a:p>
            <a:pPr lvl="1"/>
            <a:r>
              <a:rPr lang="fr-FR" sz="2200"/>
              <a:t>Enregistrer le fichier au format </a:t>
            </a:r>
            <a:r>
              <a:rPr lang="fr-FR" sz="2200" b="1">
                <a:solidFill>
                  <a:srgbClr val="C00000"/>
                </a:solidFill>
              </a:rPr>
              <a:t>.html      </a:t>
            </a:r>
            <a:r>
              <a:rPr lang="fr-FR" b="1">
                <a:solidFill>
                  <a:srgbClr val="C00000"/>
                </a:solidFill>
              </a:rPr>
              <a:t>  </a:t>
            </a:r>
          </a:p>
          <a:p>
            <a:pPr marL="0" indent="0">
              <a:lnSpc>
                <a:spcPct val="150000"/>
              </a:lnSpc>
              <a:buFont typeface="Wingdings" panose="05000000000000000000" pitchFamily="2" charset="2"/>
              <a:buNone/>
            </a:pPr>
            <a:endParaRPr lang="fr-FR">
              <a:solidFill>
                <a:schemeClr val="accent6">
                  <a:lumMod val="50000"/>
                </a:schemeClr>
              </a:solidFill>
            </a:endParaRPr>
          </a:p>
        </p:txBody>
      </p:sp>
      <p:sp>
        <p:nvSpPr>
          <p:cNvPr id="14" name="Espace réservé du pied de page 3">
            <a:extLst>
              <a:ext uri="{FF2B5EF4-FFF2-40B4-BE49-F238E27FC236}">
                <a16:creationId xmlns:a16="http://schemas.microsoft.com/office/drawing/2014/main" id="{64E01D21-6B3F-6969-1DFB-862AD17FCA95}"/>
              </a:ext>
            </a:extLst>
          </p:cNvPr>
          <p:cNvSpPr txBox="1">
            <a:spLocks/>
          </p:cNvSpPr>
          <p:nvPr/>
        </p:nvSpPr>
        <p:spPr bwMode="auto">
          <a:xfrm>
            <a:off x="244165" y="6439728"/>
            <a:ext cx="7756836"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1050" b="1" i="1">
                <a:solidFill>
                  <a:schemeClr val="tx2"/>
                </a:solidFill>
                <a:latin typeface="Arial Narrow" panose="020B0606020202030204" pitchFamily="34" charset="0"/>
              </a:rPr>
              <a:t>Voir le Manuel </a:t>
            </a:r>
            <a:r>
              <a:rPr lang="fr-FR" sz="1050">
                <a:solidFill>
                  <a:schemeClr val="tx2"/>
                </a:solidFill>
                <a:latin typeface="Arial Narrow" panose="020B0606020202030204" pitchFamily="34" charset="0"/>
              </a:rPr>
              <a:t>: </a:t>
            </a:r>
            <a:r>
              <a:rPr lang="fr-FR" sz="1050" i="1">
                <a:solidFill>
                  <a:schemeClr val="tx2"/>
                </a:solidFill>
                <a:latin typeface="Arial Narrow" panose="020B0606020202030204" pitchFamily="34" charset="0"/>
              </a:rPr>
              <a:t>https//documentation.abes.fr/aidecalames/manueloutildecatalogage/index.html#VisioControle</a:t>
            </a:r>
            <a:endParaRPr lang="fr-FR" sz="1050"/>
          </a:p>
        </p:txBody>
      </p:sp>
      <p:sp>
        <p:nvSpPr>
          <p:cNvPr id="7" name="ZoneTexte 6">
            <a:extLst>
              <a:ext uri="{FF2B5EF4-FFF2-40B4-BE49-F238E27FC236}">
                <a16:creationId xmlns:a16="http://schemas.microsoft.com/office/drawing/2014/main" id="{B1547DD5-DF03-FCAB-CF45-EABCA8EF0324}"/>
              </a:ext>
            </a:extLst>
          </p:cNvPr>
          <p:cNvSpPr txBox="1"/>
          <p:nvPr/>
        </p:nvSpPr>
        <p:spPr>
          <a:xfrm>
            <a:off x="2288628" y="3235548"/>
            <a:ext cx="4577254" cy="392159"/>
          </a:xfrm>
          <a:prstGeom prst="rect">
            <a:avLst/>
          </a:prstGeom>
          <a:noFill/>
        </p:spPr>
        <p:txBody>
          <a:bodyPr wrap="square">
            <a:spAutoFit/>
          </a:bodyPr>
          <a:lstStyle/>
          <a:p>
            <a:pPr marL="457200" indent="-457200">
              <a:lnSpc>
                <a:spcPct val="115000"/>
              </a:lnSpc>
              <a:spcBef>
                <a:spcPts val="200"/>
              </a:spcBef>
            </a:pPr>
            <a:r>
              <a:rPr lang="fr-FR" sz="1800" b="1">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rPr>
              <a:t>Diapo 49VT</a:t>
            </a:r>
          </a:p>
        </p:txBody>
      </p:sp>
    </p:spTree>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 name="Image 6">
            <a:extLst>
              <a:ext uri="{FF2B5EF4-FFF2-40B4-BE49-F238E27FC236}">
                <a16:creationId xmlns:a16="http://schemas.microsoft.com/office/drawing/2014/main" id="{BD2E387B-013A-9130-F8D4-2AF46F994FCB}"/>
              </a:ext>
            </a:extLst>
          </p:cNvPr>
          <p:cNvPicPr>
            <a:picLocks noChangeAspect="1"/>
          </p:cNvPicPr>
          <p:nvPr/>
        </p:nvPicPr>
        <p:blipFill>
          <a:blip r:embed="rId3"/>
          <a:stretch>
            <a:fillRect/>
          </a:stretch>
        </p:blipFill>
        <p:spPr>
          <a:xfrm>
            <a:off x="64054" y="73206"/>
            <a:ext cx="5744377" cy="6573167"/>
          </a:xfrm>
          <a:prstGeom prst="rect">
            <a:avLst/>
          </a:prstGeom>
        </p:spPr>
      </p:pic>
      <p:sp>
        <p:nvSpPr>
          <p:cNvPr id="5" name="Shape 764"/>
          <p:cNvSpPr>
            <a:spLocks noGrp="1"/>
          </p:cNvSpPr>
          <p:nvPr>
            <p:ph type="body" idx="1"/>
          </p:nvPr>
        </p:nvSpPr>
        <p:spPr bwMode="auto">
          <a:xfrm>
            <a:off x="457200" y="1600201"/>
            <a:ext cx="8229600" cy="4525963"/>
          </a:xfrm>
          <a:prstGeom prst="rect">
            <a:avLst/>
          </a:prstGeom>
          <a:noFill/>
          <a:ln>
            <a:noFill/>
          </a:ln>
        </p:spPr>
        <p:txBody>
          <a:bodyPr lIns="84850" tIns="42425" rIns="84850" bIns="42425" anchor="t" anchorCtr="0">
            <a:noAutofit/>
          </a:bodyPr>
          <a:lstStyle/>
          <a:p>
            <a:pPr marL="317500" marR="0" lvl="0" indent="-317500" algn="l">
              <a:spcBef>
                <a:spcPts val="0"/>
              </a:spcBef>
              <a:spcAft>
                <a:spcPts val="0"/>
              </a:spcAft>
              <a:buClr>
                <a:schemeClr val="dk1"/>
              </a:buClr>
              <a:buFont typeface="Arial"/>
              <a:buNone/>
              <a:defRPr/>
            </a:pPr>
            <a:endParaRPr sz="2400" b="0" i="0" u="none" strike="noStrike" cap="none">
              <a:solidFill>
                <a:schemeClr val="dk1"/>
              </a:solidFill>
              <a:latin typeface="Verdana"/>
              <a:ea typeface="Verdana"/>
              <a:cs typeface="Verdana"/>
            </a:endParaRPr>
          </a:p>
          <a:p>
            <a:pPr marL="1060450" marR="0" lvl="2" indent="-222250" algn="l">
              <a:spcBef>
                <a:spcPts val="440"/>
              </a:spcBef>
              <a:spcAft>
                <a:spcPts val="0"/>
              </a:spcAft>
              <a:buClr>
                <a:schemeClr val="dk1"/>
              </a:buClr>
              <a:buFont typeface="Times New Roman"/>
              <a:buNone/>
              <a:defRPr/>
            </a:pPr>
            <a:endParaRPr sz="2200" b="0" i="1" u="none" strike="noStrike" cap="none">
              <a:solidFill>
                <a:schemeClr val="dk1"/>
              </a:solidFill>
              <a:latin typeface="Verdana"/>
              <a:ea typeface="Verdana"/>
              <a:cs typeface="Verdana"/>
            </a:endParaRPr>
          </a:p>
          <a:p>
            <a:pPr marL="317500" marR="0" lvl="0" indent="-317500" algn="l">
              <a:spcBef>
                <a:spcPts val="600"/>
              </a:spcBef>
              <a:spcAft>
                <a:spcPts val="0"/>
              </a:spcAft>
              <a:buClr>
                <a:srgbClr val="000099"/>
              </a:buClr>
              <a:buSzPct val="25000"/>
              <a:buFont typeface="Times New Roman"/>
              <a:buNone/>
              <a:defRPr/>
            </a:pPr>
            <a:r>
              <a:rPr lang="fr-FR" sz="3000" b="0" i="0" u="none" strike="noStrike" cap="none">
                <a:solidFill>
                  <a:srgbClr val="000099"/>
                </a:solidFill>
                <a:latin typeface="Verdana"/>
                <a:ea typeface="Verdana"/>
                <a:cs typeface="Verdana"/>
              </a:rPr>
              <a:t>							</a:t>
            </a:r>
            <a:endParaRPr/>
          </a:p>
        </p:txBody>
      </p:sp>
      <p:sp>
        <p:nvSpPr>
          <p:cNvPr id="6" name="Shape 765"/>
          <p:cNvSpPr/>
          <p:nvPr/>
        </p:nvSpPr>
        <p:spPr bwMode="auto">
          <a:xfrm>
            <a:off x="5489094" y="2459421"/>
            <a:ext cx="2656424" cy="1571889"/>
          </a:xfrm>
          <a:prstGeom prst="leftArrow">
            <a:avLst>
              <a:gd name="adj1" fmla="val 50000"/>
              <a:gd name="adj2" fmla="val 50068"/>
            </a:avLst>
          </a:prstGeom>
          <a:solidFill>
            <a:schemeClr val="bg1"/>
          </a:solidFill>
          <a:ln w="25400" cap="flat" cmpd="sng">
            <a:solidFill>
              <a:schemeClr val="tx2"/>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ctr">
              <a:spcBef>
                <a:spcPts val="0"/>
              </a:spcBef>
              <a:spcAft>
                <a:spcPts val="0"/>
              </a:spcAft>
              <a:buNone/>
              <a:defRPr/>
            </a:pPr>
            <a:r>
              <a:rPr lang="fr-FR" sz="1700" b="1" i="0" u="none" strike="noStrike" cap="none">
                <a:solidFill>
                  <a:schemeClr val="dk1"/>
                </a:solidFill>
                <a:latin typeface="Calibri"/>
                <a:ea typeface="Calibri"/>
                <a:cs typeface="Calibri"/>
              </a:rPr>
              <a:t> </a:t>
            </a:r>
            <a:r>
              <a:rPr lang="fr-FR" sz="2000" b="1" i="1" u="none" strike="noStrike" cap="none">
                <a:solidFill>
                  <a:srgbClr val="F79646"/>
                </a:solidFill>
                <a:latin typeface="Arial Narrow" panose="020B0606020202030204" pitchFamily="34" charset="0"/>
                <a:ea typeface="Calibri"/>
                <a:cs typeface="Calibri"/>
              </a:rPr>
              <a:t>Métadonnées &lt;eadheader&gt;</a:t>
            </a:r>
            <a:endParaRPr sz="1700" b="1" i="1" u="none" strike="noStrike" cap="none">
              <a:solidFill>
                <a:srgbClr val="F79646"/>
              </a:solidFill>
              <a:latin typeface="Arial Narrow" panose="020B0606020202030204" pitchFamily="34" charset="0"/>
              <a:ea typeface="Calibri"/>
              <a:cs typeface="Calibri"/>
            </a:endParaRPr>
          </a:p>
        </p:txBody>
      </p:sp>
      <p:sp>
        <p:nvSpPr>
          <p:cNvPr id="2" name="Espace réservé du numéro de diapositive 2">
            <a:extLst>
              <a:ext uri="{FF2B5EF4-FFF2-40B4-BE49-F238E27FC236}">
                <a16:creationId xmlns:a16="http://schemas.microsoft.com/office/drawing/2014/main" id="{8AC13E9E-5F09-EDF7-43F8-9994DB679758}"/>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95</a:t>
            </a:fld>
            <a:endParaRPr lang="fr-FR"/>
          </a:p>
        </p:txBody>
      </p:sp>
      <p:sp>
        <p:nvSpPr>
          <p:cNvPr id="11" name="Titre 10">
            <a:extLst>
              <a:ext uri="{FF2B5EF4-FFF2-40B4-BE49-F238E27FC236}">
                <a16:creationId xmlns:a16="http://schemas.microsoft.com/office/drawing/2014/main" id="{2575A9DA-10D3-A2FA-B5F7-A0D8C10078EB}"/>
              </a:ext>
            </a:extLst>
          </p:cNvPr>
          <p:cNvSpPr>
            <a:spLocks noGrp="1"/>
          </p:cNvSpPr>
          <p:nvPr>
            <p:ph type="title"/>
          </p:nvPr>
        </p:nvSpPr>
        <p:spPr/>
        <p:txBody>
          <a:bodyPr>
            <a:normAutofit/>
          </a:bodyPr>
          <a:lstStyle/>
          <a:p>
            <a:r>
              <a:rPr lang="fr-FR"/>
              <a:t>Dans le fichier </a:t>
            </a:r>
            <a:r>
              <a:rPr lang="fr-FR" err="1"/>
              <a:t>Visio_controle</a:t>
            </a:r>
            <a:endParaRPr lang="fr-FR"/>
          </a:p>
        </p:txBody>
      </p:sp>
      <p:sp>
        <p:nvSpPr>
          <p:cNvPr id="16" name="Shape 765">
            <a:extLst>
              <a:ext uri="{FF2B5EF4-FFF2-40B4-BE49-F238E27FC236}">
                <a16:creationId xmlns:a16="http://schemas.microsoft.com/office/drawing/2014/main" id="{002E1B3C-F41C-69DE-CA08-A43E7811A9C9}"/>
              </a:ext>
            </a:extLst>
          </p:cNvPr>
          <p:cNvSpPr/>
          <p:nvPr/>
        </p:nvSpPr>
        <p:spPr bwMode="auto">
          <a:xfrm>
            <a:off x="5546986" y="905072"/>
            <a:ext cx="2598532" cy="1295869"/>
          </a:xfrm>
          <a:prstGeom prst="leftArrow">
            <a:avLst>
              <a:gd name="adj1" fmla="val 50000"/>
              <a:gd name="adj2" fmla="val 50068"/>
            </a:avLst>
          </a:prstGeom>
          <a:solidFill>
            <a:schemeClr val="bg1"/>
          </a:solidFill>
          <a:ln w="25400" cap="flat" cmpd="sng">
            <a:solidFill>
              <a:schemeClr val="tx2"/>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ctr">
              <a:spcBef>
                <a:spcPts val="0"/>
              </a:spcBef>
              <a:spcAft>
                <a:spcPts val="0"/>
              </a:spcAft>
              <a:buNone/>
              <a:defRPr/>
            </a:pPr>
            <a:r>
              <a:rPr lang="fr-FR" sz="2000" b="1" i="1" u="none" strike="noStrike" cap="none">
                <a:solidFill>
                  <a:srgbClr val="F79646"/>
                </a:solidFill>
                <a:latin typeface="Arial Narrow" panose="020B0606020202030204" pitchFamily="34" charset="0"/>
                <a:ea typeface="Calibri"/>
                <a:cs typeface="Calibri" panose="020F0502020204030204" pitchFamily="34" charset="0"/>
              </a:rPr>
              <a:t>              Identifiant</a:t>
            </a:r>
            <a:endParaRPr sz="2000" b="1" i="1" u="none" strike="noStrike" cap="none">
              <a:solidFill>
                <a:srgbClr val="F79646"/>
              </a:solidFill>
              <a:latin typeface="Arial Narrow" panose="020B0606020202030204" pitchFamily="34" charset="0"/>
              <a:ea typeface="Calibri"/>
              <a:cs typeface="Calibri" panose="020F0502020204030204" pitchFamily="34" charset="0"/>
            </a:endParaRPr>
          </a:p>
        </p:txBody>
      </p:sp>
      <p:sp>
        <p:nvSpPr>
          <p:cNvPr id="17" name="Shape 765">
            <a:extLst>
              <a:ext uri="{FF2B5EF4-FFF2-40B4-BE49-F238E27FC236}">
                <a16:creationId xmlns:a16="http://schemas.microsoft.com/office/drawing/2014/main" id="{4BEE4BFD-2DD8-C944-A4C3-474EEA80389A}"/>
              </a:ext>
            </a:extLst>
          </p:cNvPr>
          <p:cNvSpPr/>
          <p:nvPr/>
        </p:nvSpPr>
        <p:spPr bwMode="auto">
          <a:xfrm>
            <a:off x="5368309" y="5068405"/>
            <a:ext cx="3072814" cy="1818960"/>
          </a:xfrm>
          <a:prstGeom prst="leftArrow">
            <a:avLst>
              <a:gd name="adj1" fmla="val 50000"/>
              <a:gd name="adj2" fmla="val 50068"/>
            </a:avLst>
          </a:prstGeom>
          <a:solidFill>
            <a:schemeClr val="bg1"/>
          </a:solidFill>
          <a:ln w="25400" cap="flat" cmpd="sng">
            <a:solidFill>
              <a:schemeClr val="tx2"/>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ctr">
              <a:spcBef>
                <a:spcPts val="0"/>
              </a:spcBef>
              <a:spcAft>
                <a:spcPts val="0"/>
              </a:spcAft>
              <a:buNone/>
              <a:defRPr/>
            </a:pPr>
            <a:r>
              <a:rPr lang="fr-FR" sz="1700" b="0" i="0" u="none" strike="noStrike" cap="none">
                <a:solidFill>
                  <a:schemeClr val="dk1"/>
                </a:solidFill>
                <a:latin typeface="Calibri"/>
                <a:ea typeface="Calibri"/>
                <a:cs typeface="Calibri"/>
              </a:rPr>
              <a:t> </a:t>
            </a:r>
            <a:r>
              <a:rPr lang="fr-FR" sz="2000" b="1" i="1" u="none" strike="noStrike" cap="none">
                <a:solidFill>
                  <a:srgbClr val="F79646"/>
                </a:solidFill>
                <a:latin typeface="Arial Narrow" panose="020B0606020202030204" pitchFamily="34" charset="0"/>
                <a:ea typeface="Calibri"/>
                <a:cs typeface="Calibri"/>
              </a:rPr>
              <a:t>Statistiques sur le contenu du fichier EAD</a:t>
            </a:r>
            <a:endParaRPr sz="1700" b="1" i="1" u="none" strike="noStrike" cap="none">
              <a:solidFill>
                <a:srgbClr val="F79646"/>
              </a:solidFill>
              <a:latin typeface="Arial Narrow" panose="020B0606020202030204" pitchFamily="34" charset="0"/>
              <a:ea typeface="Calibri"/>
              <a:cs typeface="Calibri"/>
            </a:endParaRPr>
          </a:p>
        </p:txBody>
      </p:sp>
      <p:sp>
        <p:nvSpPr>
          <p:cNvPr id="3" name="Ellipse 2">
            <a:extLst>
              <a:ext uri="{FF2B5EF4-FFF2-40B4-BE49-F238E27FC236}">
                <a16:creationId xmlns:a16="http://schemas.microsoft.com/office/drawing/2014/main" id="{1608883F-D2F5-CAA7-FAE6-6C1AC0B6DE7A}"/>
              </a:ext>
            </a:extLst>
          </p:cNvPr>
          <p:cNvSpPr/>
          <p:nvPr/>
        </p:nvSpPr>
        <p:spPr bwMode="auto">
          <a:xfrm>
            <a:off x="2086588" y="5068405"/>
            <a:ext cx="298765" cy="323687"/>
          </a:xfrm>
          <a:prstGeom prst="ellipse">
            <a:avLst/>
          </a:prstGeom>
          <a:no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l">
              <a:spcBef>
                <a:spcPts val="0"/>
              </a:spcBef>
              <a:spcAft>
                <a:spcPts val="0"/>
              </a:spcAft>
              <a:buSzPct val="25000"/>
              <a:buNone/>
            </a:pPr>
            <a:endParaRPr lang="fr-FR" sz="1200" b="0" i="0" u="none" strike="noStrike" cap="none">
              <a:latin typeface="Arial Narrow" panose="020B0606020202030204" pitchFamily="34" charset="0"/>
              <a:ea typeface="Arial"/>
              <a:cs typeface="Arial"/>
            </a:endParaRPr>
          </a:p>
        </p:txBody>
      </p:sp>
      <p:cxnSp>
        <p:nvCxnSpPr>
          <p:cNvPr id="9" name="Connecteur droit avec flèche 8">
            <a:extLst>
              <a:ext uri="{FF2B5EF4-FFF2-40B4-BE49-F238E27FC236}">
                <a16:creationId xmlns:a16="http://schemas.microsoft.com/office/drawing/2014/main" id="{64CA28FF-6573-50C1-753D-281D434D4903}"/>
              </a:ext>
            </a:extLst>
          </p:cNvPr>
          <p:cNvCxnSpPr>
            <a:cxnSpLocks/>
            <a:stCxn id="12" idx="1"/>
            <a:endCxn id="3" idx="6"/>
          </p:cNvCxnSpPr>
          <p:nvPr/>
        </p:nvCxnSpPr>
        <p:spPr bwMode="auto">
          <a:xfrm flipH="1">
            <a:off x="2385353" y="4535175"/>
            <a:ext cx="1719637" cy="695074"/>
          </a:xfrm>
          <a:prstGeom prst="straightConnector1">
            <a:avLst/>
          </a:prstGeom>
          <a:noFill/>
          <a:ln w="25400" cap="flat" cmpd="sng">
            <a:solidFill>
              <a:srgbClr val="EC6839"/>
            </a:solidFill>
            <a:prstDash val="solid"/>
            <a:round/>
            <a:headEnd type="none" w="med" len="med"/>
            <a:tailEnd type="triangle"/>
          </a:ln>
          <a:effectLst>
            <a:outerShdw blurRad="50800" dist="38100" dir="13500000" algn="br" rotWithShape="0">
              <a:prstClr val="black">
                <a:alpha val="40000"/>
              </a:prstClr>
            </a:outerShdw>
          </a:effectLst>
        </p:spPr>
      </p:cxnSp>
      <p:sp>
        <p:nvSpPr>
          <p:cNvPr id="12" name="Rectangle 11">
            <a:extLst>
              <a:ext uri="{FF2B5EF4-FFF2-40B4-BE49-F238E27FC236}">
                <a16:creationId xmlns:a16="http://schemas.microsoft.com/office/drawing/2014/main" id="{EA5606C2-6F2E-E52A-89C4-C797D453CF23}"/>
              </a:ext>
            </a:extLst>
          </p:cNvPr>
          <p:cNvSpPr/>
          <p:nvPr/>
        </p:nvSpPr>
        <p:spPr bwMode="auto">
          <a:xfrm>
            <a:off x="4104990" y="4097549"/>
            <a:ext cx="3670695" cy="875251"/>
          </a:xfrm>
          <a:prstGeom prst="rect">
            <a:avLst/>
          </a:prstGeom>
          <a:solidFill>
            <a:schemeClr val="lt1"/>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l">
              <a:spcBef>
                <a:spcPts val="0"/>
              </a:spcBef>
              <a:spcAft>
                <a:spcPts val="0"/>
              </a:spcAft>
              <a:buSzPct val="25000"/>
              <a:buNone/>
            </a:pPr>
            <a:r>
              <a:rPr lang="fr-FR" b="0" i="0" u="none" strike="noStrike" cap="none">
                <a:latin typeface="Arial Narrow" panose="020B0606020202030204" pitchFamily="34" charset="0"/>
                <a:ea typeface="Arial"/>
                <a:cs typeface="Arial"/>
              </a:rPr>
              <a:t>A cocher pour voir apparaitre l’ID des composants dans la suite de la page</a:t>
            </a:r>
          </a:p>
        </p:txBody>
      </p:sp>
      <p:sp>
        <p:nvSpPr>
          <p:cNvPr id="23" name="Rectangle : coins arrondis 22">
            <a:extLst>
              <a:ext uri="{FF2B5EF4-FFF2-40B4-BE49-F238E27FC236}">
                <a16:creationId xmlns:a16="http://schemas.microsoft.com/office/drawing/2014/main" id="{90D312F1-17BB-BE15-5DB9-A50E34B24A11}"/>
              </a:ext>
            </a:extLst>
          </p:cNvPr>
          <p:cNvSpPr/>
          <p:nvPr/>
        </p:nvSpPr>
        <p:spPr bwMode="auto">
          <a:xfrm>
            <a:off x="182921" y="4761949"/>
            <a:ext cx="2307019" cy="916258"/>
          </a:xfrm>
          <a:prstGeom prst="roundRect">
            <a:avLst/>
          </a:prstGeom>
          <a:noFill/>
          <a:ln w="25400" cap="flat" cmpd="sng">
            <a:solidFill>
              <a:srgbClr val="FF0000"/>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l">
              <a:spcBef>
                <a:spcPts val="0"/>
              </a:spcBef>
              <a:spcAft>
                <a:spcPts val="0"/>
              </a:spcAft>
              <a:buSzPct val="25000"/>
              <a:buNone/>
            </a:pPr>
            <a:endParaRPr lang="fr-FR" sz="1200" b="0" i="0" u="none" strike="noStrike" cap="none">
              <a:latin typeface="Arial"/>
              <a:ea typeface="Arial"/>
              <a:cs typeface="Arial"/>
            </a:endParaRPr>
          </a:p>
        </p:txBody>
      </p:sp>
    </p:spTree>
    <p:extLst>
      <p:ext uri="{BB962C8B-B14F-4D97-AF65-F5344CB8AC3E}">
        <p14:creationId xmlns:p14="http://schemas.microsoft.com/office/powerpoint/2010/main" val="2767544939"/>
      </p:ext>
    </p:extLst>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Espace réservé du numéro de diapositive 2">
            <a:extLst>
              <a:ext uri="{FF2B5EF4-FFF2-40B4-BE49-F238E27FC236}">
                <a16:creationId xmlns:a16="http://schemas.microsoft.com/office/drawing/2014/main" id="{8AC13E9E-5F09-EDF7-43F8-9994DB679758}"/>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96</a:t>
            </a:fld>
            <a:endParaRPr lang="fr-FR"/>
          </a:p>
        </p:txBody>
      </p:sp>
      <p:sp>
        <p:nvSpPr>
          <p:cNvPr id="3" name="Ellipse 2">
            <a:extLst>
              <a:ext uri="{FF2B5EF4-FFF2-40B4-BE49-F238E27FC236}">
                <a16:creationId xmlns:a16="http://schemas.microsoft.com/office/drawing/2014/main" id="{1608883F-D2F5-CAA7-FAE6-6C1AC0B6DE7A}"/>
              </a:ext>
            </a:extLst>
          </p:cNvPr>
          <p:cNvSpPr/>
          <p:nvPr/>
        </p:nvSpPr>
        <p:spPr bwMode="auto">
          <a:xfrm>
            <a:off x="2086588" y="5068405"/>
            <a:ext cx="298765" cy="323687"/>
          </a:xfrm>
          <a:prstGeom prst="ellipse">
            <a:avLst/>
          </a:prstGeom>
          <a:no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l">
              <a:spcBef>
                <a:spcPts val="0"/>
              </a:spcBef>
              <a:spcAft>
                <a:spcPts val="0"/>
              </a:spcAft>
              <a:buSzPct val="25000"/>
              <a:buNone/>
            </a:pPr>
            <a:endParaRPr lang="fr-FR" sz="1200" b="0" i="0" u="none" strike="noStrike" cap="none">
              <a:latin typeface="Arial Narrow" panose="020B0606020202030204" pitchFamily="34" charset="0"/>
              <a:ea typeface="Arial"/>
              <a:cs typeface="Arial"/>
            </a:endParaRPr>
          </a:p>
        </p:txBody>
      </p:sp>
      <p:cxnSp>
        <p:nvCxnSpPr>
          <p:cNvPr id="9" name="Connecteur droit avec flèche 8">
            <a:extLst>
              <a:ext uri="{FF2B5EF4-FFF2-40B4-BE49-F238E27FC236}">
                <a16:creationId xmlns:a16="http://schemas.microsoft.com/office/drawing/2014/main" id="{64CA28FF-6573-50C1-753D-281D434D4903}"/>
              </a:ext>
            </a:extLst>
          </p:cNvPr>
          <p:cNvCxnSpPr>
            <a:cxnSpLocks/>
            <a:endCxn id="3" idx="6"/>
          </p:cNvCxnSpPr>
          <p:nvPr/>
        </p:nvCxnSpPr>
        <p:spPr bwMode="auto">
          <a:xfrm flipH="1">
            <a:off x="2385353" y="4535175"/>
            <a:ext cx="1719637" cy="695074"/>
          </a:xfrm>
          <a:prstGeom prst="straightConnector1">
            <a:avLst/>
          </a:prstGeom>
          <a:noFill/>
          <a:ln w="25400" cap="flat" cmpd="sng">
            <a:solidFill>
              <a:srgbClr val="EC6839"/>
            </a:solidFill>
            <a:prstDash val="solid"/>
            <a:round/>
            <a:headEnd type="none" w="med" len="med"/>
            <a:tailEnd type="triangle"/>
          </a:ln>
          <a:effectLst>
            <a:outerShdw blurRad="50800" dist="38100" dir="13500000" algn="br" rotWithShape="0">
              <a:prstClr val="black">
                <a:alpha val="40000"/>
              </a:prstClr>
            </a:outerShdw>
          </a:effectLst>
        </p:spPr>
      </p:cxnSp>
      <p:pic>
        <p:nvPicPr>
          <p:cNvPr id="13" name="Image 12">
            <a:extLst>
              <a:ext uri="{FF2B5EF4-FFF2-40B4-BE49-F238E27FC236}">
                <a16:creationId xmlns:a16="http://schemas.microsoft.com/office/drawing/2014/main" id="{8CFB607B-D1C4-1475-E18E-FA5461AB7D7F}"/>
              </a:ext>
            </a:extLst>
          </p:cNvPr>
          <p:cNvPicPr>
            <a:picLocks noChangeAspect="1"/>
          </p:cNvPicPr>
          <p:nvPr/>
        </p:nvPicPr>
        <p:blipFill>
          <a:blip r:embed="rId3"/>
          <a:stretch>
            <a:fillRect/>
          </a:stretch>
        </p:blipFill>
        <p:spPr>
          <a:xfrm>
            <a:off x="0" y="0"/>
            <a:ext cx="4488302" cy="6858000"/>
          </a:xfrm>
          <a:prstGeom prst="rect">
            <a:avLst/>
          </a:prstGeom>
        </p:spPr>
      </p:pic>
      <p:cxnSp>
        <p:nvCxnSpPr>
          <p:cNvPr id="24" name="Connecteur droit avec flèche 23">
            <a:extLst>
              <a:ext uri="{FF2B5EF4-FFF2-40B4-BE49-F238E27FC236}">
                <a16:creationId xmlns:a16="http://schemas.microsoft.com/office/drawing/2014/main" id="{835AD6CC-49BF-1793-D125-DDC7C08DAAA1}"/>
              </a:ext>
            </a:extLst>
          </p:cNvPr>
          <p:cNvCxnSpPr>
            <a:cxnSpLocks/>
            <a:stCxn id="25" idx="1"/>
            <a:endCxn id="7" idx="3"/>
          </p:cNvCxnSpPr>
          <p:nvPr/>
        </p:nvCxnSpPr>
        <p:spPr bwMode="auto">
          <a:xfrm flipH="1">
            <a:off x="3472664" y="4761159"/>
            <a:ext cx="1349269" cy="510358"/>
          </a:xfrm>
          <a:prstGeom prst="straightConnector1">
            <a:avLst/>
          </a:prstGeom>
          <a:noFill/>
          <a:ln w="25400" cap="flat" cmpd="sng">
            <a:solidFill>
              <a:srgbClr val="EC6839"/>
            </a:solidFill>
            <a:prstDash val="solid"/>
            <a:round/>
            <a:headEnd type="none" w="med" len="med"/>
            <a:tailEnd type="triangle"/>
          </a:ln>
          <a:effectLst>
            <a:outerShdw blurRad="50800" dist="38100" dir="13500000" algn="br" rotWithShape="0">
              <a:prstClr val="black">
                <a:alpha val="40000"/>
              </a:prstClr>
            </a:outerShdw>
          </a:effectLst>
        </p:spPr>
      </p:cxnSp>
      <p:sp>
        <p:nvSpPr>
          <p:cNvPr id="25" name="Rectangle 24">
            <a:extLst>
              <a:ext uri="{FF2B5EF4-FFF2-40B4-BE49-F238E27FC236}">
                <a16:creationId xmlns:a16="http://schemas.microsoft.com/office/drawing/2014/main" id="{15CADA2D-C894-8438-DB1B-DF4AB6D91398}"/>
              </a:ext>
            </a:extLst>
          </p:cNvPr>
          <p:cNvSpPr/>
          <p:nvPr/>
        </p:nvSpPr>
        <p:spPr bwMode="auto">
          <a:xfrm>
            <a:off x="4821933" y="4323533"/>
            <a:ext cx="2996250" cy="875251"/>
          </a:xfrm>
          <a:prstGeom prst="rect">
            <a:avLst/>
          </a:prstGeom>
          <a:solidFill>
            <a:schemeClr val="lt1"/>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l">
              <a:spcBef>
                <a:spcPts val="0"/>
              </a:spcBef>
              <a:spcAft>
                <a:spcPts val="0"/>
              </a:spcAft>
              <a:buSzPct val="25000"/>
              <a:buNone/>
            </a:pPr>
            <a:r>
              <a:rPr lang="fr-FR" b="0" i="0" u="none" strike="noStrike" cap="none">
                <a:latin typeface="Arial Narrow" panose="020B0606020202030204" pitchFamily="34" charset="0"/>
                <a:ea typeface="Arial"/>
                <a:cs typeface="Arial"/>
              </a:rPr>
              <a:t>Permet de repérer l'absence de liens aux autorités</a:t>
            </a:r>
          </a:p>
        </p:txBody>
      </p:sp>
      <p:sp>
        <p:nvSpPr>
          <p:cNvPr id="7" name="Rectangle : coins arrondis 6">
            <a:extLst>
              <a:ext uri="{FF2B5EF4-FFF2-40B4-BE49-F238E27FC236}">
                <a16:creationId xmlns:a16="http://schemas.microsoft.com/office/drawing/2014/main" id="{3C607AE3-E372-9177-407D-63A97A04ED4B}"/>
              </a:ext>
            </a:extLst>
          </p:cNvPr>
          <p:cNvSpPr/>
          <p:nvPr/>
        </p:nvSpPr>
        <p:spPr bwMode="auto">
          <a:xfrm>
            <a:off x="118872" y="4626865"/>
            <a:ext cx="3353792" cy="1289304"/>
          </a:xfrm>
          <a:prstGeom prst="roundRect">
            <a:avLst/>
          </a:prstGeom>
          <a:no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l">
              <a:spcBef>
                <a:spcPts val="0"/>
              </a:spcBef>
              <a:spcAft>
                <a:spcPts val="0"/>
              </a:spcAft>
              <a:buSzPct val="25000"/>
              <a:buNone/>
            </a:pPr>
            <a:endParaRPr lang="fr-FR" sz="1200" b="0" i="0" u="none" strike="noStrike" cap="none">
              <a:latin typeface="Arial Narrow" panose="020B0606020202030204" pitchFamily="34" charset="0"/>
              <a:ea typeface="Arial"/>
              <a:cs typeface="Arial"/>
            </a:endParaRPr>
          </a:p>
        </p:txBody>
      </p:sp>
      <p:sp>
        <p:nvSpPr>
          <p:cNvPr id="11" name="Titre 10">
            <a:extLst>
              <a:ext uri="{FF2B5EF4-FFF2-40B4-BE49-F238E27FC236}">
                <a16:creationId xmlns:a16="http://schemas.microsoft.com/office/drawing/2014/main" id="{2575A9DA-10D3-A2FA-B5F7-A0D8C10078EB}"/>
              </a:ext>
            </a:extLst>
          </p:cNvPr>
          <p:cNvSpPr>
            <a:spLocks noGrp="1"/>
          </p:cNvSpPr>
          <p:nvPr>
            <p:ph type="title"/>
          </p:nvPr>
        </p:nvSpPr>
        <p:spPr/>
        <p:txBody>
          <a:bodyPr>
            <a:normAutofit/>
          </a:bodyPr>
          <a:lstStyle/>
          <a:p>
            <a:r>
              <a:rPr lang="fr-FR"/>
              <a:t>Dans le fichier Visio_controle : statistiques</a:t>
            </a:r>
          </a:p>
        </p:txBody>
      </p:sp>
    </p:spTree>
    <p:extLst>
      <p:ext uri="{BB962C8B-B14F-4D97-AF65-F5344CB8AC3E}">
        <p14:creationId xmlns:p14="http://schemas.microsoft.com/office/powerpoint/2010/main" val="2241644184"/>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3C45160-9001-C1ED-EFA2-409BF98A7A06}"/>
              </a:ext>
            </a:extLst>
          </p:cNvPr>
          <p:cNvSpPr>
            <a:spLocks noGrp="1"/>
          </p:cNvSpPr>
          <p:nvPr>
            <p:ph idx="1"/>
          </p:nvPr>
        </p:nvSpPr>
        <p:spPr>
          <a:xfrm>
            <a:off x="361950" y="951570"/>
            <a:ext cx="8229600" cy="5282157"/>
          </a:xfrm>
        </p:spPr>
        <p:txBody>
          <a:bodyPr/>
          <a:lstStyle/>
          <a:p>
            <a:r>
              <a:rPr lang="fr-FR"/>
              <a:t>En cas d’oubli du RCR Calames </a:t>
            </a:r>
          </a:p>
        </p:txBody>
      </p:sp>
      <p:sp>
        <p:nvSpPr>
          <p:cNvPr id="3" name="Espace réservé du numéro de diapositive 2">
            <a:extLst>
              <a:ext uri="{FF2B5EF4-FFF2-40B4-BE49-F238E27FC236}">
                <a16:creationId xmlns:a16="http://schemas.microsoft.com/office/drawing/2014/main" id="{355ADA6A-2EE5-EC2E-7495-2EB78DA21E8F}"/>
              </a:ext>
            </a:extLst>
          </p:cNvPr>
          <p:cNvSpPr>
            <a:spLocks noGrp="1"/>
          </p:cNvSpPr>
          <p:nvPr>
            <p:ph type="sldNum" sz="quarter" idx="11"/>
          </p:nvPr>
        </p:nvSpPr>
        <p:spPr/>
        <p:txBody>
          <a:bodyPr/>
          <a:lstStyle/>
          <a:p>
            <a:fld id="{AD8045ED-DE0C-4527-8264-0379EF2BB254}" type="slidenum">
              <a:rPr lang="fr-FR" smtClean="0"/>
              <a:t>97</a:t>
            </a:fld>
            <a:endParaRPr lang="fr-FR"/>
          </a:p>
        </p:txBody>
      </p:sp>
      <p:sp>
        <p:nvSpPr>
          <p:cNvPr id="4" name="Titre 3">
            <a:extLst>
              <a:ext uri="{FF2B5EF4-FFF2-40B4-BE49-F238E27FC236}">
                <a16:creationId xmlns:a16="http://schemas.microsoft.com/office/drawing/2014/main" id="{6B718831-AC35-5A9D-6484-597FEB3A7C3F}"/>
              </a:ext>
            </a:extLst>
          </p:cNvPr>
          <p:cNvSpPr>
            <a:spLocks noGrp="1"/>
          </p:cNvSpPr>
          <p:nvPr>
            <p:ph type="title"/>
          </p:nvPr>
        </p:nvSpPr>
        <p:spPr/>
        <p:txBody>
          <a:bodyPr/>
          <a:lstStyle/>
          <a:p>
            <a:r>
              <a:rPr lang="fr-FR" err="1"/>
              <a:t>Visio_controle</a:t>
            </a:r>
            <a:r>
              <a:rPr lang="fr-FR"/>
              <a:t> : oubli du RCR</a:t>
            </a:r>
          </a:p>
        </p:txBody>
      </p:sp>
      <p:pic>
        <p:nvPicPr>
          <p:cNvPr id="6" name="Image 5">
            <a:extLst>
              <a:ext uri="{FF2B5EF4-FFF2-40B4-BE49-F238E27FC236}">
                <a16:creationId xmlns:a16="http://schemas.microsoft.com/office/drawing/2014/main" id="{254C548E-975A-1BFE-DF90-6BB1F3B13C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886" y="1323652"/>
            <a:ext cx="8378257" cy="5505284"/>
          </a:xfrm>
          <a:prstGeom prst="rect">
            <a:avLst/>
          </a:prstGeom>
        </p:spPr>
      </p:pic>
      <p:sp>
        <p:nvSpPr>
          <p:cNvPr id="7" name="Rectangle : coins arrondis 6">
            <a:extLst>
              <a:ext uri="{FF2B5EF4-FFF2-40B4-BE49-F238E27FC236}">
                <a16:creationId xmlns:a16="http://schemas.microsoft.com/office/drawing/2014/main" id="{858B8F2E-1B88-542E-F258-83F5F4B70EB6}"/>
              </a:ext>
            </a:extLst>
          </p:cNvPr>
          <p:cNvSpPr/>
          <p:nvPr/>
        </p:nvSpPr>
        <p:spPr bwMode="auto">
          <a:xfrm>
            <a:off x="689146" y="2798870"/>
            <a:ext cx="7902404" cy="1430229"/>
          </a:xfrm>
          <a:prstGeom prst="roundRect">
            <a:avLst/>
          </a:prstGeom>
          <a:noFill/>
          <a:ln w="25400" cap="flat" cmpd="sng">
            <a:solidFill>
              <a:srgbClr val="FF0000"/>
            </a:solidFill>
            <a:prstDash val="solid"/>
            <a:round/>
            <a:headEnd type="none" w="med" len="med"/>
            <a:tailEnd type="none" w="med" len="med"/>
          </a:ln>
          <a:effectLst>
            <a:outerShdw blurRad="50800" dist="38100" dir="13500000" algn="br" rotWithShape="0">
              <a:prstClr val="black">
                <a:alpha val="40000"/>
              </a:prstClr>
            </a:outerShdw>
          </a:effectLst>
        </p:spPr>
        <p:txBody>
          <a:bodyPr lIns="108000" tIns="108000" rIns="108000" bIns="108000" rtlCol="0" anchor="ctr" anchorCtr="0">
            <a:noAutofit/>
          </a:bodyPr>
          <a:lstStyle/>
          <a:p>
            <a:pPr marL="0" marR="0" indent="0" algn="l">
              <a:spcBef>
                <a:spcPts val="0"/>
              </a:spcBef>
              <a:spcAft>
                <a:spcPts val="0"/>
              </a:spcAft>
              <a:buSzPct val="25000"/>
              <a:buNone/>
            </a:pPr>
            <a:endParaRPr lang="fr-FR" sz="1200" b="0" i="0" u="none" strike="noStrike" cap="none">
              <a:latin typeface="Arial"/>
              <a:ea typeface="Arial"/>
              <a:cs typeface="Arial"/>
            </a:endParaRPr>
          </a:p>
        </p:txBody>
      </p:sp>
    </p:spTree>
    <p:extLst>
      <p:ext uri="{BB962C8B-B14F-4D97-AF65-F5344CB8AC3E}">
        <p14:creationId xmlns:p14="http://schemas.microsoft.com/office/powerpoint/2010/main" val="2065734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hape 775"/>
          <p:cNvSpPr>
            <a:spLocks noGrp="1"/>
          </p:cNvSpPr>
          <p:nvPr>
            <p:ph type="body" idx="1"/>
          </p:nvPr>
        </p:nvSpPr>
        <p:spPr bwMode="auto">
          <a:xfrm>
            <a:off x="457200" y="908720"/>
            <a:ext cx="8229600" cy="4525963"/>
          </a:xfrm>
          <a:prstGeom prst="rect">
            <a:avLst/>
          </a:prstGeom>
          <a:noFill/>
          <a:ln>
            <a:noFill/>
          </a:ln>
        </p:spPr>
        <p:txBody>
          <a:bodyPr lIns="84850" tIns="42425" rIns="84850" bIns="42425" anchor="t" anchorCtr="0">
            <a:noAutofit/>
          </a:bodyPr>
          <a:lstStyle/>
          <a:p>
            <a:pPr marL="317500" marR="0" lvl="0" indent="-317500" algn="l">
              <a:spcBef>
                <a:spcPts val="0"/>
              </a:spcBef>
              <a:spcAft>
                <a:spcPts val="0"/>
              </a:spcAft>
              <a:buClr>
                <a:schemeClr val="dk1"/>
              </a:buClr>
              <a:buFont typeface="Arial"/>
              <a:buNone/>
              <a:defRPr/>
            </a:pPr>
            <a:endParaRPr sz="2400" b="0" i="0" u="none" strike="noStrike" cap="none">
              <a:solidFill>
                <a:schemeClr val="dk1"/>
              </a:solidFill>
              <a:latin typeface="Verdana"/>
              <a:ea typeface="Verdana"/>
              <a:cs typeface="Verdana"/>
            </a:endParaRPr>
          </a:p>
          <a:p>
            <a:pPr marL="1060450" marR="0" lvl="2" indent="-222250" algn="l">
              <a:spcBef>
                <a:spcPts val="440"/>
              </a:spcBef>
              <a:spcAft>
                <a:spcPts val="0"/>
              </a:spcAft>
              <a:buClr>
                <a:schemeClr val="dk1"/>
              </a:buClr>
              <a:buFont typeface="Times New Roman"/>
              <a:buNone/>
              <a:defRPr/>
            </a:pPr>
            <a:endParaRPr sz="2200" b="0" i="1" u="none" strike="noStrike" cap="none">
              <a:solidFill>
                <a:schemeClr val="dk1"/>
              </a:solidFill>
              <a:latin typeface="Verdana"/>
              <a:ea typeface="Verdana"/>
              <a:cs typeface="Verdana"/>
            </a:endParaRPr>
          </a:p>
          <a:p>
            <a:pPr marL="317500" marR="0" lvl="0" indent="-317500" algn="l">
              <a:spcBef>
                <a:spcPts val="600"/>
              </a:spcBef>
              <a:spcAft>
                <a:spcPts val="0"/>
              </a:spcAft>
              <a:buClr>
                <a:srgbClr val="000099"/>
              </a:buClr>
              <a:buSzPct val="25000"/>
              <a:buFont typeface="Times New Roman"/>
              <a:buNone/>
              <a:defRPr/>
            </a:pPr>
            <a:r>
              <a:rPr lang="fr-FR" sz="3000" b="0" i="0" u="none" strike="noStrike" cap="none">
                <a:solidFill>
                  <a:srgbClr val="000099"/>
                </a:solidFill>
                <a:latin typeface="Verdana"/>
                <a:ea typeface="Verdana"/>
                <a:cs typeface="Verdana"/>
              </a:rPr>
              <a:t>							</a:t>
            </a:r>
            <a:endParaRPr/>
          </a:p>
        </p:txBody>
      </p:sp>
      <p:pic>
        <p:nvPicPr>
          <p:cNvPr id="6" name="Shape 776"/>
          <p:cNvPicPr/>
          <p:nvPr/>
        </p:nvPicPr>
        <p:blipFill rotWithShape="1">
          <a:blip r:embed="rId3">
            <a:alphaModFix/>
          </a:blip>
          <a:srcRect t="3060" r="32026"/>
          <a:stretch/>
        </p:blipFill>
        <p:spPr bwMode="auto">
          <a:xfrm>
            <a:off x="84080" y="927450"/>
            <a:ext cx="4859338" cy="4525963"/>
          </a:xfrm>
          <a:prstGeom prst="rect">
            <a:avLst/>
          </a:prstGeom>
          <a:noFill/>
          <a:ln>
            <a:noFill/>
          </a:ln>
          <a:effectLst>
            <a:outerShdw blurRad="50800" dist="38100" dir="13500000" algn="br" rotWithShape="0">
              <a:prstClr val="black">
                <a:alpha val="40000"/>
              </a:prstClr>
            </a:outerShdw>
          </a:effectLst>
        </p:spPr>
      </p:pic>
      <p:sp>
        <p:nvSpPr>
          <p:cNvPr id="9" name="Shape 779"/>
          <p:cNvSpPr>
            <a:spLocks/>
          </p:cNvSpPr>
          <p:nvPr/>
        </p:nvSpPr>
        <p:spPr bwMode="auto">
          <a:xfrm>
            <a:off x="7092950" y="1442120"/>
            <a:ext cx="2051050" cy="1016000"/>
          </a:xfrm>
          <a:prstGeom prst="rect">
            <a:avLst/>
          </a:prstGeom>
          <a:noFill/>
          <a:ln>
            <a:noFill/>
          </a:ln>
        </p:spPr>
        <p:txBody>
          <a:bodyPr lIns="91425" tIns="45700" rIns="91425" bIns="45700" anchor="t" anchorCtr="0">
            <a:noAutofit/>
          </a:bodyPr>
          <a:lstStyle/>
          <a:p>
            <a:pPr marL="0" marR="0" lvl="0" indent="0" algn="l">
              <a:spcBef>
                <a:spcPts val="0"/>
              </a:spcBef>
              <a:spcAft>
                <a:spcPts val="0"/>
              </a:spcAft>
              <a:buSzPct val="25000"/>
              <a:buNone/>
              <a:defRPr/>
            </a:pPr>
            <a:endParaRPr/>
          </a:p>
        </p:txBody>
      </p:sp>
      <p:sp>
        <p:nvSpPr>
          <p:cNvPr id="2" name="Espace réservé du numéro de diapositive 2">
            <a:extLst>
              <a:ext uri="{FF2B5EF4-FFF2-40B4-BE49-F238E27FC236}">
                <a16:creationId xmlns:a16="http://schemas.microsoft.com/office/drawing/2014/main" id="{DA4F547A-11FD-84F5-4BE6-A4116BCC227B}"/>
              </a:ext>
            </a:extLst>
          </p:cNvPr>
          <p:cNvSpPr txBox="1">
            <a:spLocks/>
          </p:cNvSpPr>
          <p:nvPr/>
        </p:nvSpPr>
        <p:spPr>
          <a:xfrm>
            <a:off x="8682552" y="6463811"/>
            <a:ext cx="441569"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8045ED-DE0C-4527-8264-0379EF2BB254}" type="slidenum">
              <a:rPr lang="fr-FR" smtClean="0"/>
              <a:pPr/>
              <a:t>98</a:t>
            </a:fld>
            <a:endParaRPr lang="fr-FR"/>
          </a:p>
        </p:txBody>
      </p:sp>
      <p:sp>
        <p:nvSpPr>
          <p:cNvPr id="3" name="Shape 765">
            <a:extLst>
              <a:ext uri="{FF2B5EF4-FFF2-40B4-BE49-F238E27FC236}">
                <a16:creationId xmlns:a16="http://schemas.microsoft.com/office/drawing/2014/main" id="{5D19767A-40B7-9AC9-CC85-1EC8A09963A4}"/>
              </a:ext>
            </a:extLst>
          </p:cNvPr>
          <p:cNvSpPr/>
          <p:nvPr/>
        </p:nvSpPr>
        <p:spPr bwMode="auto">
          <a:xfrm>
            <a:off x="6689724" y="927450"/>
            <a:ext cx="2110131" cy="2371724"/>
          </a:xfrm>
          <a:prstGeom prst="leftArrow">
            <a:avLst>
              <a:gd name="adj1" fmla="val 50000"/>
              <a:gd name="adj2" fmla="val 50068"/>
            </a:avLst>
          </a:prstGeom>
          <a:solidFill>
            <a:schemeClr val="bg1"/>
          </a:solidFill>
          <a:ln w="25400" cap="flat" cmpd="sng">
            <a:solidFill>
              <a:schemeClr val="tx2"/>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l">
              <a:spcBef>
                <a:spcPts val="0"/>
              </a:spcBef>
              <a:spcAft>
                <a:spcPts val="0"/>
              </a:spcAft>
              <a:buNone/>
              <a:defRPr/>
            </a:pPr>
            <a:r>
              <a:rPr lang="fr-FR" sz="2000" b="1" i="1" u="none" strike="noStrike" cap="none">
                <a:solidFill>
                  <a:srgbClr val="F79646"/>
                </a:solidFill>
                <a:latin typeface="Arial Narrow" panose="020B0606020202030204" pitchFamily="34" charset="0"/>
                <a:ea typeface="Calibri"/>
                <a:cs typeface="Calibri"/>
              </a:rPr>
              <a:t>Boîte à outils: problèmes identifiés</a:t>
            </a:r>
            <a:endParaRPr sz="2000" b="1" i="1" u="none" strike="noStrike" cap="none">
              <a:solidFill>
                <a:srgbClr val="F79646"/>
              </a:solidFill>
              <a:latin typeface="Arial Narrow" panose="020B0606020202030204" pitchFamily="34" charset="0"/>
              <a:ea typeface="Calibri"/>
              <a:cs typeface="Calibri"/>
            </a:endParaRPr>
          </a:p>
        </p:txBody>
      </p:sp>
      <p:sp>
        <p:nvSpPr>
          <p:cNvPr id="13" name="Shape 765">
            <a:extLst>
              <a:ext uri="{FF2B5EF4-FFF2-40B4-BE49-F238E27FC236}">
                <a16:creationId xmlns:a16="http://schemas.microsoft.com/office/drawing/2014/main" id="{82C38C89-FE42-6CD1-BCB3-0A1AF18D7A39}"/>
              </a:ext>
            </a:extLst>
          </p:cNvPr>
          <p:cNvSpPr/>
          <p:nvPr/>
        </p:nvSpPr>
        <p:spPr bwMode="auto">
          <a:xfrm>
            <a:off x="6262543" y="4498085"/>
            <a:ext cx="2537312" cy="1421676"/>
          </a:xfrm>
          <a:prstGeom prst="leftArrow">
            <a:avLst>
              <a:gd name="adj1" fmla="val 50000"/>
              <a:gd name="adj2" fmla="val 50068"/>
            </a:avLst>
          </a:prstGeom>
          <a:solidFill>
            <a:schemeClr val="bg1"/>
          </a:solidFill>
          <a:ln w="25400" cap="flat" cmpd="sng">
            <a:solidFill>
              <a:schemeClr val="tx2"/>
            </a:solidFill>
            <a:prstDash val="solid"/>
            <a:round/>
            <a:headEnd type="none" w="med" len="med"/>
            <a:tailEnd type="none" w="med" len="med"/>
          </a:ln>
          <a:effectLst>
            <a:outerShdw blurRad="50800" dist="38100" dir="13500000" algn="br" rotWithShape="0">
              <a:prstClr val="black">
                <a:alpha val="40000"/>
              </a:prstClr>
            </a:outerShdw>
          </a:effectLst>
        </p:spPr>
        <p:txBody>
          <a:bodyPr lIns="91425" tIns="45700" rIns="91425" bIns="45700" anchor="ctr" anchorCtr="0">
            <a:noAutofit/>
          </a:bodyPr>
          <a:lstStyle/>
          <a:p>
            <a:pPr marL="0" marR="0" lvl="0" indent="0" algn="l">
              <a:spcBef>
                <a:spcPts val="0"/>
              </a:spcBef>
              <a:spcAft>
                <a:spcPts val="0"/>
              </a:spcAft>
              <a:buNone/>
              <a:defRPr/>
            </a:pPr>
            <a:r>
              <a:rPr lang="fr-FR" sz="2000" b="1" i="1" u="none" strike="noStrike" cap="none">
                <a:solidFill>
                  <a:srgbClr val="F79646"/>
                </a:solidFill>
                <a:latin typeface="Arial Narrow" panose="020B0606020202030204" pitchFamily="34" charset="0"/>
                <a:ea typeface="Calibri"/>
                <a:cs typeface="Calibri"/>
              </a:rPr>
              <a:t>Structure du fichier</a:t>
            </a:r>
            <a:endParaRPr sz="2000" b="1" i="1" u="none" strike="noStrike" cap="none">
              <a:solidFill>
                <a:srgbClr val="F79646"/>
              </a:solidFill>
              <a:latin typeface="Arial Narrow" panose="020B0606020202030204" pitchFamily="34" charset="0"/>
              <a:ea typeface="Calibri"/>
              <a:cs typeface="Calibri"/>
            </a:endParaRPr>
          </a:p>
        </p:txBody>
      </p:sp>
      <p:sp>
        <p:nvSpPr>
          <p:cNvPr id="16" name="Titre 15">
            <a:extLst>
              <a:ext uri="{FF2B5EF4-FFF2-40B4-BE49-F238E27FC236}">
                <a16:creationId xmlns:a16="http://schemas.microsoft.com/office/drawing/2014/main" id="{C0FCB699-4687-7AB8-CA3C-CD9412B73D8E}"/>
              </a:ext>
            </a:extLst>
          </p:cNvPr>
          <p:cNvSpPr>
            <a:spLocks noGrp="1"/>
          </p:cNvSpPr>
          <p:nvPr>
            <p:ph type="title"/>
          </p:nvPr>
        </p:nvSpPr>
        <p:spPr/>
        <p:txBody>
          <a:bodyPr/>
          <a:lstStyle/>
          <a:p>
            <a:r>
              <a:rPr lang="fr-FR"/>
              <a:t>Dans le fichier </a:t>
            </a:r>
            <a:r>
              <a:rPr lang="fr-FR" err="1"/>
              <a:t>Visio_controle</a:t>
            </a:r>
            <a:r>
              <a:rPr lang="fr-FR"/>
              <a:t> (2)</a:t>
            </a:r>
          </a:p>
        </p:txBody>
      </p:sp>
      <p:pic>
        <p:nvPicPr>
          <p:cNvPr id="22" name="Image 21">
            <a:extLst>
              <a:ext uri="{FF2B5EF4-FFF2-40B4-BE49-F238E27FC236}">
                <a16:creationId xmlns:a16="http://schemas.microsoft.com/office/drawing/2014/main" id="{FF3D1D8A-9A22-35A7-81F9-6BFBEA5F2916}"/>
              </a:ext>
            </a:extLst>
          </p:cNvPr>
          <p:cNvPicPr>
            <a:picLocks noChangeAspect="1"/>
          </p:cNvPicPr>
          <p:nvPr/>
        </p:nvPicPr>
        <p:blipFill>
          <a:blip r:embed="rId4"/>
          <a:stretch>
            <a:fillRect/>
          </a:stretch>
        </p:blipFill>
        <p:spPr>
          <a:xfrm>
            <a:off x="5056473" y="916462"/>
            <a:ext cx="1629002" cy="3458058"/>
          </a:xfrm>
          <a:prstGeom prst="rect">
            <a:avLst/>
          </a:prstGeom>
          <a:effectLst>
            <a:outerShdw blurRad="50800" dist="38100" dir="13500000" algn="br" rotWithShape="0">
              <a:prstClr val="black">
                <a:alpha val="40000"/>
              </a:prstClr>
            </a:outerShdw>
          </a:effectLst>
        </p:spPr>
      </p:pic>
    </p:spTree>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55ADA6A-2EE5-EC2E-7495-2EB78DA21E8F}"/>
              </a:ext>
            </a:extLst>
          </p:cNvPr>
          <p:cNvSpPr>
            <a:spLocks noGrp="1"/>
          </p:cNvSpPr>
          <p:nvPr>
            <p:ph type="sldNum" sz="quarter" idx="11"/>
          </p:nvPr>
        </p:nvSpPr>
        <p:spPr/>
        <p:txBody>
          <a:bodyPr/>
          <a:lstStyle/>
          <a:p>
            <a:fld id="{AD8045ED-DE0C-4527-8264-0379EF2BB254}" type="slidenum">
              <a:rPr lang="fr-FR" smtClean="0"/>
              <a:t>99</a:t>
            </a:fld>
            <a:endParaRPr lang="fr-FR"/>
          </a:p>
        </p:txBody>
      </p:sp>
      <p:sp>
        <p:nvSpPr>
          <p:cNvPr id="4" name="Titre 3">
            <a:extLst>
              <a:ext uri="{FF2B5EF4-FFF2-40B4-BE49-F238E27FC236}">
                <a16:creationId xmlns:a16="http://schemas.microsoft.com/office/drawing/2014/main" id="{6B718831-AC35-5A9D-6484-597FEB3A7C3F}"/>
              </a:ext>
            </a:extLst>
          </p:cNvPr>
          <p:cNvSpPr>
            <a:spLocks noGrp="1"/>
          </p:cNvSpPr>
          <p:nvPr>
            <p:ph type="title"/>
          </p:nvPr>
        </p:nvSpPr>
        <p:spPr/>
        <p:txBody>
          <a:bodyPr/>
          <a:lstStyle/>
          <a:p>
            <a:r>
              <a:rPr lang="fr-FR"/>
              <a:t>Dans le fichier </a:t>
            </a:r>
            <a:r>
              <a:rPr lang="fr-FR" err="1"/>
              <a:t>Visio_controle</a:t>
            </a:r>
            <a:r>
              <a:rPr lang="fr-FR"/>
              <a:t> (3)</a:t>
            </a:r>
          </a:p>
        </p:txBody>
      </p:sp>
      <p:grpSp>
        <p:nvGrpSpPr>
          <p:cNvPr id="26" name="Groupe 25">
            <a:extLst>
              <a:ext uri="{FF2B5EF4-FFF2-40B4-BE49-F238E27FC236}">
                <a16:creationId xmlns:a16="http://schemas.microsoft.com/office/drawing/2014/main" id="{61E0D27E-7F7D-994F-8BC7-3AB536F7FDA2}"/>
              </a:ext>
            </a:extLst>
          </p:cNvPr>
          <p:cNvGrpSpPr/>
          <p:nvPr/>
        </p:nvGrpSpPr>
        <p:grpSpPr>
          <a:xfrm>
            <a:off x="428625" y="274856"/>
            <a:ext cx="8458200" cy="6106894"/>
            <a:chOff x="261487" y="198999"/>
            <a:chExt cx="8129576" cy="5792582"/>
          </a:xfrm>
        </p:grpSpPr>
        <p:pic>
          <p:nvPicPr>
            <p:cNvPr id="15" name="Image 14">
              <a:extLst>
                <a:ext uri="{FF2B5EF4-FFF2-40B4-BE49-F238E27FC236}">
                  <a16:creationId xmlns:a16="http://schemas.microsoft.com/office/drawing/2014/main" id="{49281776-0255-BB15-EB1C-AD9C29A61AEB}"/>
                </a:ext>
              </a:extLst>
            </p:cNvPr>
            <p:cNvPicPr>
              <a:picLocks noChangeAspect="1"/>
            </p:cNvPicPr>
            <p:nvPr/>
          </p:nvPicPr>
          <p:blipFill rotWithShape="1">
            <a:blip r:embed="rId3"/>
            <a:srcRect l="1188" r="365"/>
            <a:stretch/>
          </p:blipFill>
          <p:spPr>
            <a:xfrm>
              <a:off x="813312" y="866416"/>
              <a:ext cx="7577751" cy="5125165"/>
            </a:xfrm>
            <a:prstGeom prst="rect">
              <a:avLst/>
            </a:prstGeom>
            <a:effectLst>
              <a:outerShdw blurRad="50800" dist="38100" dir="13500000" algn="br" rotWithShape="0">
                <a:prstClr val="black">
                  <a:alpha val="40000"/>
                </a:prstClr>
              </a:outerShdw>
            </a:effectLst>
          </p:spPr>
        </p:pic>
        <p:sp>
          <p:nvSpPr>
            <p:cNvPr id="9" name="Rectangle : coins arrondis 8">
              <a:extLst>
                <a:ext uri="{FF2B5EF4-FFF2-40B4-BE49-F238E27FC236}">
                  <a16:creationId xmlns:a16="http://schemas.microsoft.com/office/drawing/2014/main" id="{A1FFB6E1-C16C-E4D7-09AC-CDC33179A598}"/>
                </a:ext>
              </a:extLst>
            </p:cNvPr>
            <p:cNvSpPr/>
            <p:nvPr/>
          </p:nvSpPr>
          <p:spPr bwMode="auto">
            <a:xfrm>
              <a:off x="6726177" y="1765425"/>
              <a:ext cx="1603012" cy="416460"/>
            </a:xfrm>
            <a:prstGeom prst="roundRect">
              <a:avLst/>
            </a:prstGeom>
            <a:noFill/>
            <a:ln w="31750">
              <a:solidFill>
                <a:srgbClr val="FF0000"/>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99C1342D-839F-B329-758F-C6B29749F954}"/>
                </a:ext>
              </a:extLst>
            </p:cNvPr>
            <p:cNvSpPr/>
            <p:nvPr/>
          </p:nvSpPr>
          <p:spPr bwMode="auto">
            <a:xfrm>
              <a:off x="867630" y="5359651"/>
              <a:ext cx="4763625" cy="631930"/>
            </a:xfrm>
            <a:prstGeom prst="roundRect">
              <a:avLst/>
            </a:prstGeom>
            <a:noFill/>
            <a:ln w="15875">
              <a:solidFill>
                <a:srgbClr val="FF0000"/>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21CB53B5-6769-8AE6-1899-E817FF3FFF10}"/>
                </a:ext>
              </a:extLst>
            </p:cNvPr>
            <p:cNvSpPr/>
            <p:nvPr/>
          </p:nvSpPr>
          <p:spPr bwMode="auto">
            <a:xfrm>
              <a:off x="867630" y="2361433"/>
              <a:ext cx="4899427" cy="336499"/>
            </a:xfrm>
            <a:prstGeom prst="roundRect">
              <a:avLst/>
            </a:prstGeom>
            <a:noFill/>
            <a:ln w="15875">
              <a:solidFill>
                <a:srgbClr val="FF0000"/>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51DD6B7C-A8D8-46ED-5DC9-E74D7AD72560}"/>
                </a:ext>
              </a:extLst>
            </p:cNvPr>
            <p:cNvPicPr>
              <a:picLocks noChangeAspect="1"/>
            </p:cNvPicPr>
            <p:nvPr/>
          </p:nvPicPr>
          <p:blipFill>
            <a:blip r:embed="rId4"/>
            <a:stretch>
              <a:fillRect/>
            </a:stretch>
          </p:blipFill>
          <p:spPr>
            <a:xfrm>
              <a:off x="318496" y="288151"/>
              <a:ext cx="3469525" cy="1316027"/>
            </a:xfrm>
            <a:prstGeom prst="rect">
              <a:avLst/>
            </a:prstGeom>
            <a:effectLst>
              <a:outerShdw blurRad="50800" dist="38100" dir="13500000" algn="br" rotWithShape="0">
                <a:prstClr val="black">
                  <a:alpha val="40000"/>
                </a:prstClr>
              </a:outerShdw>
            </a:effectLst>
          </p:spPr>
        </p:pic>
        <p:sp>
          <p:nvSpPr>
            <p:cNvPr id="16" name="Rectangle : coins arrondis 15">
              <a:extLst>
                <a:ext uri="{FF2B5EF4-FFF2-40B4-BE49-F238E27FC236}">
                  <a16:creationId xmlns:a16="http://schemas.microsoft.com/office/drawing/2014/main" id="{6749D03C-8626-31BD-C35D-DFE7B4A779D8}"/>
                </a:ext>
              </a:extLst>
            </p:cNvPr>
            <p:cNvSpPr/>
            <p:nvPr/>
          </p:nvSpPr>
          <p:spPr bwMode="auto">
            <a:xfrm>
              <a:off x="261487" y="198999"/>
              <a:ext cx="3583540" cy="1449016"/>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CD60B21E-682B-9FF0-35F2-F1F9A1DE43E0}"/>
                </a:ext>
              </a:extLst>
            </p:cNvPr>
            <p:cNvSpPr/>
            <p:nvPr/>
          </p:nvSpPr>
          <p:spPr bwMode="auto">
            <a:xfrm>
              <a:off x="749852" y="5205743"/>
              <a:ext cx="3822147" cy="158295"/>
            </a:xfrm>
            <a:prstGeom prst="roundRect">
              <a:avLst/>
            </a:prstGeom>
            <a:noFill/>
            <a:ln w="15875">
              <a:solidFill>
                <a:srgbClr val="F7964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 name="Connecteur : en angle 19">
              <a:extLst>
                <a:ext uri="{FF2B5EF4-FFF2-40B4-BE49-F238E27FC236}">
                  <a16:creationId xmlns:a16="http://schemas.microsoft.com/office/drawing/2014/main" id="{B8E425E7-AFB3-EC68-D090-E10672C2F655}"/>
                </a:ext>
              </a:extLst>
            </p:cNvPr>
            <p:cNvCxnSpPr>
              <a:cxnSpLocks/>
              <a:stCxn id="13" idx="1"/>
              <a:endCxn id="18" idx="1"/>
            </p:cNvCxnSpPr>
            <p:nvPr/>
          </p:nvCxnSpPr>
          <p:spPr bwMode="auto">
            <a:xfrm rot="10800000" flipH="1" flipV="1">
              <a:off x="318496" y="946165"/>
              <a:ext cx="431356" cy="4338726"/>
            </a:xfrm>
            <a:prstGeom prst="bentConnector3">
              <a:avLst>
                <a:gd name="adj1" fmla="val -50009"/>
              </a:avLst>
            </a:prstGeom>
            <a:noFill/>
            <a:ln w="12700" cap="flat" cmpd="sng">
              <a:solidFill>
                <a:srgbClr val="EC6839"/>
              </a:solidFill>
              <a:prstDash val="solid"/>
              <a:round/>
              <a:headEnd type="none" w="med" len="med"/>
              <a:tailEnd type="triangle"/>
            </a:ln>
          </p:spPr>
        </p:cxnSp>
      </p:grpSp>
      <p:cxnSp>
        <p:nvCxnSpPr>
          <p:cNvPr id="23" name="Connecteur droit avec flèche 22">
            <a:extLst>
              <a:ext uri="{FF2B5EF4-FFF2-40B4-BE49-F238E27FC236}">
                <a16:creationId xmlns:a16="http://schemas.microsoft.com/office/drawing/2014/main" id="{C51F3F92-AD8B-A223-05BD-5CDFB85F2CF8}"/>
              </a:ext>
            </a:extLst>
          </p:cNvPr>
          <p:cNvCxnSpPr>
            <a:stCxn id="9" idx="1"/>
            <a:endCxn id="11" idx="3"/>
          </p:cNvCxnSpPr>
          <p:nvPr/>
        </p:nvCxnSpPr>
        <p:spPr bwMode="auto">
          <a:xfrm flipH="1">
            <a:off x="6156748" y="2145807"/>
            <a:ext cx="997891" cy="586198"/>
          </a:xfrm>
          <a:prstGeom prst="straightConnector1">
            <a:avLst/>
          </a:prstGeom>
          <a:noFill/>
          <a:ln w="25400" cap="flat" cmpd="sng">
            <a:solidFill>
              <a:srgbClr val="C00000"/>
            </a:solidFill>
            <a:prstDash val="solid"/>
            <a:round/>
            <a:headEnd type="none" w="med" len="med"/>
            <a:tailEnd type="triangle"/>
          </a:ln>
          <a:effectLst>
            <a:outerShdw blurRad="50800" dist="38100" dir="13500000" algn="br" rotWithShape="0">
              <a:prstClr val="black">
                <a:alpha val="40000"/>
              </a:prstClr>
            </a:outerShdw>
          </a:effectLst>
        </p:spPr>
      </p:cxnSp>
      <p:cxnSp>
        <p:nvCxnSpPr>
          <p:cNvPr id="25" name="Connecteur droit avec flèche 24">
            <a:extLst>
              <a:ext uri="{FF2B5EF4-FFF2-40B4-BE49-F238E27FC236}">
                <a16:creationId xmlns:a16="http://schemas.microsoft.com/office/drawing/2014/main" id="{8247CA31-EB1A-4FE1-21A7-D8AEE742F618}"/>
              </a:ext>
            </a:extLst>
          </p:cNvPr>
          <p:cNvCxnSpPr>
            <a:stCxn id="9" idx="1"/>
          </p:cNvCxnSpPr>
          <p:nvPr/>
        </p:nvCxnSpPr>
        <p:spPr bwMode="auto">
          <a:xfrm flipH="1">
            <a:off x="5634339" y="2145807"/>
            <a:ext cx="1520300" cy="3625023"/>
          </a:xfrm>
          <a:prstGeom prst="straightConnector1">
            <a:avLst/>
          </a:prstGeom>
          <a:noFill/>
          <a:ln w="25400" cap="flat" cmpd="sng">
            <a:solidFill>
              <a:srgbClr val="C00000"/>
            </a:solidFill>
            <a:prstDash val="solid"/>
            <a:round/>
            <a:headEnd type="none" w="med" len="med"/>
            <a:tailEnd type="triangle"/>
          </a:ln>
          <a:effectLst>
            <a:outerShdw blurRad="50800" dist="38100" dir="13500000" algn="br" rotWithShape="0">
              <a:prstClr val="black">
                <a:alpha val="40000"/>
              </a:prstClr>
            </a:outerShdw>
          </a:effectLst>
        </p:spPr>
      </p:cxnSp>
    </p:spTree>
    <p:extLst>
      <p:ext uri="{BB962C8B-B14F-4D97-AF65-F5344CB8AC3E}">
        <p14:creationId xmlns:p14="http://schemas.microsoft.com/office/powerpoint/2010/main" val="4173959501"/>
      </p:ext>
    </p:extLst>
  </p:cSld>
  <p:clrMapOvr>
    <a:masterClrMapping/>
  </p:clrMapOvr>
</p:sld>
</file>

<file path=ppt/theme/theme1.xml><?xml version="1.0" encoding="utf-8"?>
<a:theme xmlns:a="http://schemas.openxmlformats.org/drawingml/2006/main" name="Modele_Star">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lt1"/>
        </a:solidFill>
        <a:ln w="9525" cap="flat" cmpd="sng">
          <a:solidFill>
            <a:srgbClr val="EC6839"/>
          </a:solidFill>
          <a:prstDash val="solid"/>
          <a:round/>
          <a:headEnd type="none" w="med" len="med"/>
          <a:tailEnd type="none" w="med" len="med"/>
        </a:ln>
        <a:effectLst>
          <a:outerShdw blurRad="50800" dist="38100" dir="13500000" algn="br" rotWithShape="0">
            <a:prstClr val="black">
              <a:alpha val="40000"/>
            </a:prstClr>
          </a:outerShdw>
        </a:effectLst>
      </a:spPr>
      <a:bodyPr lIns="108000" tIns="108000" rIns="108000" bIns="108000" anchor="ctr" anchorCtr="0">
        <a:noAutofit/>
      </a:bodyPr>
      <a:lstStyle>
        <a:defPPr marL="0" marR="0" indent="0" algn="l">
          <a:spcBef>
            <a:spcPts val="0"/>
          </a:spcBef>
          <a:spcAft>
            <a:spcPts val="0"/>
          </a:spcAft>
          <a:buSzPct val="25000"/>
          <a:buNone/>
          <a:defRPr sz="1200" b="0" i="0" u="none" strike="noStrike" cap="none" dirty="0">
            <a:latin typeface="Arial Narrow" panose="020B0606020202030204" pitchFamily="34" charset="0"/>
            <a:ea typeface="Arial"/>
            <a:cs typeface="Arial"/>
          </a:defRPr>
        </a:defPPr>
      </a:lstStyle>
    </a:spDef>
    <a:lnDef>
      <a:spPr bwMode="auto">
        <a:noFill/>
        <a:ln w="9525" cap="flat" cmpd="sng">
          <a:solidFill>
            <a:schemeClr val="bg1">
              <a:lumMod val="50000"/>
            </a:schemeClr>
          </a:solidFill>
          <a:prstDash val="solid"/>
          <a:round/>
          <a:headEnd type="none" w="med" len="med"/>
          <a:tailEnd type="none" w="lg" len="lg"/>
        </a:ln>
      </a:spPr>
      <a:bodyPr/>
      <a:lstStyle/>
    </a:lnDef>
  </a:objectDefaults>
  <a:extraClrSchemeLst/>
  <a:extLst>
    <a:ext uri="{05A4C25C-085E-4340-85A3-A5531E510DB2}">
      <thm15:themeFamily xmlns:thm15="http://schemas.microsoft.com/office/thememl/2012/main" name="Modele_Star" id="{8A179661-290A-42F3-BA78-D64016F222C3}" vid="{F6DF9B3B-496E-4D56-9F5C-FE017C34F9F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DCDateCreated xmlns="http://schemas.microsoft.com/sharepoint/v3/fields">2021-09-19T22:00:00+00:00</_DCDateCreated>
    <Type_x0020_spec xmlns="9daed285-81c3-49ff-b705-bbc26c42e2d0">
      <Value>A renseigner</Value>
    </Type_x0020_spec>
    <Type_x0020_de_x0020_document_x0020_technique xmlns="9daed285-81c3-49ff-b705-bbc26c42e2d0">A renseigner</Type_x0020_de_x0020_document_x0020_technique>
    <Etat_x0020_du_x0020_document xmlns="9daed285-81c3-49ff-b705-bbc26c42e2d0">Brouillon</Etat_x0020_du_x0020_document>
    <Nom_x0020_de_x0020_la_x0020_formation xmlns="9daed285-81c3-49ff-b705-bbc26c42e2d0">A renseigner</Nom_x0020_de_x0020_la_x0020_formation>
    <TRI xmlns="9daed285-81c3-49ff-b705-bbc26c42e2d0">ENO</TRI>
    <Tags xmlns="9daed285-81c3-49ff-b705-bbc26c42e2d0" xsi:nil="true"/>
    <Structure xmlns="9daed285-81c3-49ff-b705-bbc26c42e2d0">ABES</Structure>
    <Type_x0020_de_x0020_document_x0020_standard xmlns="9daed285-81c3-49ff-b705-bbc26c42e2d0">Diaporama Formation</Type_x0020_de_x0020_document_x0020_standard>
    <Sujet_x0020_convention xmlns="9daed285-81c3-49ff-b705-bbc26c42e2d0">A renseigner</Sujet_x0020_convention>
    <Exaged_DocName xmlns="9daed285-81c3-49ff-b705-bbc26c42e2d0" xsi:nil="true"/>
    <Nom_x0020_du_x0020_marché xmlns="c31b4d11-3d7a-495d-b2d0-e7eb9c86977d">A renseigner</Nom_x0020_du_x0020_marché>
    <Liste_x0020_machines-serveurs xmlns="c31b4d11-3d7a-495d-b2d0-e7eb9c86977d" xsi:nil="true"/>
    <Liste_x0020_des_x0020_applications xmlns="9daed285-81c3-49ff-b705-bbc26c42e2d0" xsi:nil="true"/>
    <Année xmlns="c31b4d11-3d7a-495d-b2d0-e7eb9c86977d">2022</Année>
    <N_x00b0__x0020_session xmlns="9daed285-81c3-49ff-b705-bbc26c42e2d0" xsi:nil="true"/>
    <Lieu_x0020_de_x0020_la_x0020_formation xmlns="9daed285-81c3-49ff-b705-bbc26c42e2d0">A renseigner</Lieu_x0020_de_x0020_la_x0020_formati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Formation PPT" ma:contentTypeID="0x0101006CB4AB078024F24B9AD5E0923C09BE3901040702020094C897E799916E45A0DA9DB4F4B5B219" ma:contentTypeVersion="14" ma:contentTypeDescription="" ma:contentTypeScope="" ma:versionID="3605528da0c436ed8ee80652c8f8b264">
  <xsd:schema xmlns:xsd="http://www.w3.org/2001/XMLSchema" xmlns:xs="http://www.w3.org/2001/XMLSchema" xmlns:p="http://schemas.microsoft.com/office/2006/metadata/properties" xmlns:ns2="9daed285-81c3-49ff-b705-bbc26c42e2d0" xmlns:ns3="c31b4d11-3d7a-495d-b2d0-e7eb9c86977d" xmlns:ns4="http://schemas.microsoft.com/sharepoint/v3/fields" targetNamespace="http://schemas.microsoft.com/office/2006/metadata/properties" ma:root="true" ma:fieldsID="4a164b4cff16d0968a336941721163e1" ns2:_="" ns3:_="" ns4:_="">
    <xsd:import namespace="9daed285-81c3-49ff-b705-bbc26c42e2d0"/>
    <xsd:import namespace="c31b4d11-3d7a-495d-b2d0-e7eb9c86977d"/>
    <xsd:import namespace="http://schemas.microsoft.com/sharepoint/v3/fields"/>
    <xsd:element name="properties">
      <xsd:complexType>
        <xsd:sequence>
          <xsd:element name="documentManagement">
            <xsd:complexType>
              <xsd:all>
                <xsd:element ref="ns2:Structure" minOccurs="0"/>
                <xsd:element ref="ns2:TRI" minOccurs="0"/>
                <xsd:element ref="ns2:Type_x0020_de_x0020_document_x0020_standard" minOccurs="0"/>
                <xsd:element ref="ns2:Etat_x0020_du_x0020_document" minOccurs="0"/>
                <xsd:element ref="ns3:Année" minOccurs="0"/>
                <xsd:element ref="ns4:_DCDateCreated" minOccurs="0"/>
                <xsd:element ref="ns2:Tags" minOccurs="0"/>
                <xsd:element ref="ns2:Lieu_x0020_de_x0020_la_x0020_formation" minOccurs="0"/>
                <xsd:element ref="ns2:N_x00b0__x0020_session" minOccurs="0"/>
                <xsd:element ref="ns2:Exaged_DocName" minOccurs="0"/>
                <xsd:element ref="ns2:Nom_x0020_de_x0020_la_x0020_formation" minOccurs="0"/>
                <xsd:element ref="ns2:Type_x0020_spec" minOccurs="0"/>
                <xsd:element ref="ns2:Sujet_x0020_convention" minOccurs="0"/>
                <xsd:element ref="ns2:Type_x0020_de_x0020_document_x0020_technique" minOccurs="0"/>
                <xsd:element ref="ns3:Nom_x0020_du_x0020_marché" minOccurs="0"/>
                <xsd:element ref="ns3:Liste_x0020_machines-serveurs" minOccurs="0"/>
                <xsd:element ref="ns2:Liste_x0020_des_x0020_applicat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aed285-81c3-49ff-b705-bbc26c42e2d0" elementFormDefault="qualified">
    <xsd:import namespace="http://schemas.microsoft.com/office/2006/documentManagement/types"/>
    <xsd:import namespace="http://schemas.microsoft.com/office/infopath/2007/PartnerControls"/>
    <xsd:element name="Structure" ma:index="2" nillable="true" ma:displayName="Structure émettrice" ma:default="ABES" ma:format="Dropdown" ma:indexed="true" ma:internalName="Structure" ma:readOnly="false">
      <xsd:simpleType>
        <xsd:restriction base="dms:Choice">
          <xsd:enumeration value="AAF"/>
          <xsd:enumeration value="ABES"/>
          <xsd:enumeration value="ADBU"/>
          <xsd:enumeration value="AMUE"/>
          <xsd:enumeration value="AN"/>
          <xsd:enumeration value="ANR"/>
          <xsd:enumeration value="BNF"/>
          <xsd:enumeration value="CERL"/>
          <xsd:enumeration value="CNRS"/>
          <xsd:enumeration value="CNRS-DIST"/>
          <xsd:enumeration value="Couperin"/>
          <xsd:enumeration value="Cellule budgétaire"/>
          <xsd:enumeration value="Cellule Communication"/>
          <xsd:enumeration value="Cellule Qualité"/>
          <xsd:enumeration value="CINES"/>
          <xsd:enumeration value="CRFCB"/>
          <xsd:enumeration value="CTLes"/>
          <xsd:enumeration value="DART"/>
          <xsd:enumeration value="DEP"/>
          <xsd:enumeration value="Direction"/>
          <xsd:enumeration value="DSG"/>
          <xsd:enumeration value="DSG - PACT"/>
          <xsd:enumeration value="DSG - Finances"/>
          <xsd:enumeration value="DSG - RH"/>
          <xsd:enumeration value="DSG - Secrétariat"/>
          <xsd:enumeration value="Dept ADELE"/>
          <xsd:enumeration value="DSI"/>
          <xsd:enumeration value="DSI - P2I"/>
          <xsd:enumeration value="DSI - PEM"/>
          <xsd:enumeration value="DSI - PSD"/>
          <xsd:enumeration value="DSI - PSIR"/>
          <xsd:enumeration value="DSIN - SSGI"/>
          <xsd:enumeration value="DSR"/>
          <xsd:enumeration value="DSR - Méta"/>
          <xsd:enumeration value="DSR - PFD"/>
          <xsd:enumeration value="DSR - PGC"/>
          <xsd:enumeration value="DSR - PGR"/>
          <xsd:enumeration value="DSR - PIT"/>
          <xsd:enumeration value="EGAD"/>
          <xsd:enumeration value="GT-Calames"/>
          <xsd:enumeration value="GT-EAD"/>
          <xsd:enumeration value="FILL"/>
          <xsd:enumeration value="INIST"/>
          <xsd:enumeration value="ISSN"/>
          <xsd:enumeration value="LIRM"/>
          <xsd:enumeration value="MCC"/>
          <xsd:enumeration value="MESR"/>
          <xsd:enumeration value="Mission évaluation"/>
          <xsd:enumeration value="Mission Normalisation"/>
          <xsd:enumeration value="Mission PEB"/>
          <xsd:enumeration value="Missions Projets Européens"/>
          <xsd:enumeration value="Mission Ressources Electroniques"/>
          <xsd:enumeration value="Mission Rétroconversion"/>
          <xsd:enumeration value="Mission SGB mutualisé"/>
          <xsd:enumeration value="Mission Sudoc PS"/>
          <xsd:enumeration value="Mission Thèses"/>
          <xsd:enumeration value="OCLC"/>
          <xsd:enumeration value="Réseau Calames"/>
          <xsd:enumeration value="Réseau Sudoc"/>
          <xsd:enumeration value="Réseau Sudoc-PS"/>
          <xsd:enumeration value="Réseau thèses"/>
          <xsd:enumeration value="RNSR"/>
          <xsd:enumeration value="SIAF"/>
          <xsd:enumeration value="Autre"/>
        </xsd:restriction>
      </xsd:simpleType>
    </xsd:element>
    <xsd:element name="TRI" ma:index="3" nillable="true" ma:displayName="Trigramme" ma:default="A renseigner" ma:format="Dropdown" ma:internalName="TRI" ma:readOnly="false">
      <xsd:simpleType>
        <xsd:restriction base="dms:Choice">
          <xsd:enumeration value="A renseigner"/>
          <xsd:enumeration value="ABA"/>
          <xsd:enumeration value="ACT"/>
          <xsd:enumeration value="ADS"/>
          <xsd:enumeration value="AFE"/>
          <xsd:enumeration value="AGT"/>
          <xsd:enumeration value="AHE"/>
          <xsd:enumeration value="AJL"/>
          <xsd:enumeration value="ALM"/>
          <xsd:enumeration value="ALP"/>
          <xsd:enumeration value="AMZ"/>
          <xsd:enumeration value="BBR"/>
          <xsd:enumeration value="BCS"/>
          <xsd:enumeration value="BEB"/>
          <xsd:enumeration value="BDE"/>
          <xsd:enumeration value="BML"/>
          <xsd:enumeration value="BTS"/>
          <xsd:enumeration value="CAD"/>
          <xsd:enumeration value="CBD"/>
          <xsd:enumeration value="CCI"/>
          <xsd:enumeration value="CDE"/>
          <xsd:enumeration value="CDT"/>
          <xsd:enumeration value="CFY"/>
          <xsd:enumeration value="CLY"/>
          <xsd:enumeration value="CMC"/>
          <xsd:enumeration value="COU"/>
          <xsd:enumeration value="CPD"/>
          <xsd:enumeration value="CRE"/>
          <xsd:enumeration value="CST"/>
          <xsd:enumeration value="DBZ"/>
          <xsd:enumeration value="DED"/>
          <xsd:enumeration value="DOO"/>
          <xsd:enumeration value="DRY"/>
          <xsd:enumeration value="DSA"/>
          <xsd:enumeration value="DST"/>
          <xsd:enumeration value="ECU"/>
          <xsd:enumeration value="ECT"/>
          <xsd:enumeration value="EHR"/>
          <xsd:enumeration value="ELS"/>
          <xsd:enumeration value="EMS"/>
          <xsd:enumeration value="ENO"/>
          <xsd:enumeration value="ERM"/>
          <xsd:enumeration value="FBE"/>
          <xsd:enumeration value="FBT"/>
          <xsd:enumeration value="FCR"/>
          <xsd:enumeration value="FBR"/>
          <xsd:enumeration value="FML"/>
          <xsd:enumeration value="FPX"/>
          <xsd:enumeration value="FRF"/>
          <xsd:enumeration value="FTA"/>
          <xsd:enumeration value="GLT"/>
          <xsd:enumeration value="GTS"/>
          <xsd:enumeration value="HLE"/>
          <xsd:enumeration value="HST"/>
          <xsd:enumeration value="IAN"/>
          <xsd:enumeration value="ILU"/>
          <xsd:enumeration value="IMN"/>
          <xsd:enumeration value="IMR"/>
          <xsd:enumeration value="JBN"/>
          <xsd:enumeration value="JCE"/>
          <xsd:enumeration value="JFH"/>
          <xsd:enumeration value="JFZ"/>
          <xsd:enumeration value="JGT"/>
          <xsd:enumeration value="JHN"/>
          <xsd:enumeration value="JKN"/>
          <xsd:enumeration value="JLR"/>
          <xsd:enumeration value="JLP"/>
          <xsd:enumeration value="JMF"/>
          <xsd:enumeration value="JML"/>
          <xsd:enumeration value="JNO"/>
          <xsd:enumeration value="JPA"/>
          <xsd:enumeration value="JVK"/>
          <xsd:enumeration value="KGX"/>
          <xsd:enumeration value="KMI"/>
          <xsd:enumeration value="LBA"/>
          <xsd:enumeration value="LBL"/>
          <xsd:enumeration value="LBT"/>
          <xsd:enumeration value="LJZ"/>
          <xsd:enumeration value="LNA"/>
          <xsd:enumeration value="LPL"/>
          <xsd:enumeration value="MBA"/>
          <xsd:enumeration value="MBN"/>
          <xsd:enumeration value="MBT"/>
          <xsd:enumeration value="MCN"/>
          <xsd:enumeration value="MCO"/>
          <xsd:enumeration value="MCR"/>
          <xsd:enumeration value="MCS"/>
          <xsd:enumeration value="MEN"/>
          <xsd:enumeration value="MGD"/>
          <xsd:enumeration value="MGT"/>
          <xsd:enumeration value="MGX"/>
          <xsd:enumeration value="MJN"/>
          <xsd:enumeration value="MLD"/>
          <xsd:enumeration value="MLP"/>
          <xsd:enumeration value="MPA"/>
          <xsd:enumeration value="MPD"/>
          <xsd:enumeration value="MPN"/>
          <xsd:enumeration value="MPR"/>
          <xsd:enumeration value="MPT"/>
          <xsd:enumeration value="MRX"/>
          <xsd:enumeration value="MSO"/>
          <xsd:enumeration value="MSR"/>
          <xsd:enumeration value="MTE"/>
          <xsd:enumeration value="MYG"/>
          <xsd:enumeration value="NBD"/>
          <xsd:enumeration value="NBT"/>
          <xsd:enumeration value="NMN"/>
          <xsd:enumeration value="OCN"/>
          <xsd:enumeration value="OKI"/>
          <xsd:enumeration value="OMZ"/>
          <xsd:enumeration value="ORX"/>
          <xsd:enumeration value="PDZ"/>
          <xsd:enumeration value="PFK"/>
          <xsd:enumeration value="PLP"/>
          <xsd:enumeration value="PMA"/>
          <xsd:enumeration value="PMI"/>
          <xsd:enumeration value="PML"/>
          <xsd:enumeration value="PPN"/>
          <xsd:enumeration value="PPO"/>
          <xsd:enumeration value="PPS"/>
          <xsd:enumeration value="RBD"/>
          <xsd:enumeration value="RJD"/>
          <xsd:enumeration value="ROA"/>
          <xsd:enumeration value="RPA"/>
          <xsd:enumeration value="RPT"/>
          <xsd:enumeration value="SBL"/>
          <xsd:enumeration value="SDT"/>
          <xsd:enumeration value="SGT"/>
          <xsd:enumeration value="SGY"/>
          <xsd:enumeration value="SLK"/>
          <xsd:enumeration value="SLM"/>
          <xsd:enumeration value="SNX"/>
          <xsd:enumeration value="SPE"/>
          <xsd:enumeration value="SPR"/>
          <xsd:enumeration value="SQN"/>
          <xsd:enumeration value="SRY"/>
          <xsd:enumeration value="SSI"/>
          <xsd:enumeration value="TCN"/>
          <xsd:enumeration value="TCS"/>
          <xsd:enumeration value="TDN"/>
          <xsd:enumeration value="TFA"/>
          <xsd:enumeration value="TFU"/>
          <xsd:enumeration value="TMX"/>
          <xsd:enumeration value="TRT"/>
          <xsd:enumeration value="TZA"/>
          <xsd:enumeration value="VGO"/>
          <xsd:enumeration value="VSA"/>
          <xsd:enumeration value="YBN"/>
          <xsd:enumeration value="YDD"/>
          <xsd:enumeration value="YNS"/>
        </xsd:restriction>
      </xsd:simpleType>
    </xsd:element>
    <xsd:element name="Type_x0020_de_x0020_document_x0020_standard" ma:index="4" nillable="true" ma:displayName="Type de document" ma:default="A renseigner" ma:format="Dropdown" ma:internalName="Type_x0020_de_x0020_document_x0020_standard" ma:readOnly="false">
      <xsd:simpleType>
        <xsd:restriction base="dms:Choice">
          <xsd:enumeration value="A renseigner"/>
          <xsd:enumeration value="Acte d'engagement"/>
          <xsd:enumeration value="Affichette porte"/>
          <xsd:enumeration value="Annexe"/>
          <xsd:enumeration value="Annexe 2"/>
          <xsd:enumeration value="Annuaire"/>
          <xsd:enumeration value="Avenant"/>
          <xsd:enumeration value="Avenant au marché"/>
          <xsd:enumeration value="BE"/>
          <xsd:enumeration value="Besoins fonctionnels"/>
          <xsd:enumeration value="Bon de livraison"/>
          <xsd:enumeration value="Brochure commerciale"/>
          <xsd:enumeration value="CCAP"/>
          <xsd:enumeration value="CCTP"/>
          <xsd:enumeration value="Chevalet"/>
          <xsd:enumeration value="Chrono"/>
          <xsd:enumeration value="Compte-rendu réunion"/>
          <xsd:enumeration value="Convention"/>
          <xsd:enumeration value="Courrier"/>
          <xsd:enumeration value="DC 1"/>
          <xsd:enumeration value="DC 2"/>
          <xsd:enumeration value="Déclaration"/>
          <xsd:enumeration value="Demande de précisions"/>
          <xsd:enumeration value="Devis"/>
          <xsd:enumeration value="Diaporama Formation"/>
          <xsd:enumeration value="Documentation fonctionnelle"/>
          <xsd:enumeration value="Documentation technique"/>
          <xsd:enumeration value="Dossier de candidature"/>
          <xsd:enumeration value="Dossier d'exploitation"/>
          <xsd:enumeration value="Dossier de spécifications"/>
          <xsd:enumeration value="Dossier de recette"/>
          <xsd:enumeration value="Enquête"/>
          <xsd:enumeration value="Etiquette"/>
          <xsd:enumeration value="Etude"/>
          <xsd:enumeration value="Fiche application"/>
          <xsd:enumeration value="Fiche formateur"/>
          <xsd:enumeration value="Fiche projet"/>
          <xsd:enumeration value="Licence"/>
          <xsd:enumeration value="Manuel"/>
          <xsd:enumeration value="Norme"/>
          <xsd:enumeration value="Note"/>
          <xsd:enumeration value="Notification"/>
          <xsd:enumeration value="Notification rejet"/>
          <xsd:enumeration value="Ordre du jour réunion"/>
          <xsd:enumeration value="Organigramme"/>
          <xsd:enumeration value="Ouverture de plis"/>
          <xsd:enumeration value="Plan de formation"/>
          <xsd:enumeration value="Plan de communication"/>
          <xsd:enumeration value="Plaquette - brochure"/>
          <xsd:enumeration value="Présentation - Communication"/>
          <xsd:enumeration value="Procédure"/>
          <xsd:enumeration value="Programme (formation)"/>
          <xsd:enumeration value="Prospective"/>
          <xsd:enumeration value="Rapport"/>
          <xsd:enumeration value="Rapport d'activité"/>
          <xsd:enumeration value="Rapport d'analyse"/>
          <xsd:enumeration value="Rapport de présentation"/>
          <xsd:enumeration value="Reconduction"/>
          <xsd:enumeration value="Revue application"/>
          <xsd:enumeration value="Specs développement"/>
          <xsd:enumeration value="Support"/>
          <xsd:enumeration value="Tableau de bord"/>
          <xsd:enumeration value="Tableau de suivi"/>
          <xsd:enumeration value="TP Formation"/>
          <xsd:enumeration value="TP jeu1"/>
          <xsd:enumeration value="TP jeu2"/>
          <xsd:enumeration value="TP jeu3"/>
          <xsd:enumeration value="Tp jeu corsé"/>
          <xsd:enumeration value="Autre"/>
        </xsd:restriction>
      </xsd:simpleType>
    </xsd:element>
    <xsd:element name="Etat_x0020_du_x0020_document" ma:index="5" nillable="true" ma:displayName="Etat du document" ma:format="Dropdown" ma:internalName="Etat_x0020_du_x0020_document" ma:readOnly="false">
      <xsd:simpleType>
        <xsd:restriction base="dms:Choice">
          <xsd:enumeration value="Brouillon"/>
          <xsd:enumeration value="Document de travail"/>
          <xsd:enumeration value="Document préparatoire"/>
          <xsd:enumeration value="A valider"/>
          <xsd:enumeration value="Validé"/>
          <xsd:enumeration value="Diffusé"/>
          <xsd:enumeration value="Applicable"/>
          <xsd:enumeration value="En cours de publication"/>
          <xsd:enumeration value="Prêt à publier"/>
          <xsd:enumeration value="Publié"/>
          <xsd:enumeration value="Périmé"/>
          <xsd:enumeration value="Version finale à conserver"/>
        </xsd:restriction>
      </xsd:simpleType>
    </xsd:element>
    <xsd:element name="Tags" ma:index="10" nillable="true" ma:displayName="Tags" ma:internalName="Tags" ma:readOnly="false">
      <xsd:simpleType>
        <xsd:restriction base="dms:Text">
          <xsd:maxLength value="255"/>
        </xsd:restriction>
      </xsd:simpleType>
    </xsd:element>
    <xsd:element name="Lieu_x0020_de_x0020_la_x0020_formation" ma:index="11" nillable="true" ma:displayName="Lieu de la formation" ma:default="A renseigner" ma:format="Dropdown" ma:internalName="Lieu_x0020_de_x0020_la_x0020_formation" ma:readOnly="false">
      <xsd:simpleType>
        <xsd:restriction base="dms:Choice">
          <xsd:enumeration value="A renseigner"/>
          <xsd:enumeration value="Montpellier"/>
          <xsd:enumeration value="Paris"/>
        </xsd:restriction>
      </xsd:simpleType>
    </xsd:element>
    <xsd:element name="N_x00b0__x0020_session" ma:index="12" nillable="true" ma:displayName="N° session" ma:internalName="N_x00B0__x0020_session" ma:readOnly="false">
      <xsd:simpleType>
        <xsd:restriction base="dms:Text">
          <xsd:maxLength value="250"/>
        </xsd:restriction>
      </xsd:simpleType>
    </xsd:element>
    <xsd:element name="Exaged_DocName" ma:index="14" nillable="true" ma:displayName="Nom du document" ma:hidden="true" ma:internalName="Exaged_DocName" ma:readOnly="false">
      <xsd:simpleType>
        <xsd:restriction base="dms:Text"/>
      </xsd:simpleType>
    </xsd:element>
    <xsd:element name="Nom_x0020_de_x0020_la_x0020_formation" ma:index="20" nillable="true" ma:displayName="Liste des formations" ma:default="A renseigner" ma:format="Dropdown" ma:hidden="true" ma:internalName="Nom_x0020_de_x0020_la_x0020_formation" ma:readOnly="false">
      <xsd:simpleType>
        <xsd:restriction base="dms:Choice">
          <xsd:enumeration value="A renseigner"/>
          <xsd:enumeration value="Calames"/>
          <xsd:enumeration value="Collègues"/>
          <xsd:enumeration value="Coordi"/>
          <xsd:enumeration value="Coraut"/>
          <xsd:enumeration value="Immersion"/>
          <xsd:enumeration value="INIT"/>
          <xsd:enumeration value="Moodle"/>
          <xsd:enumeration value="RespCR"/>
          <xsd:enumeration value="STAR"/>
          <xsd:enumeration value="SUPEB"/>
          <xsd:enumeration value="WebDewey"/>
          <xsd:enumeration value="Webstats"/>
          <xsd:enumeration value="WinIBW"/>
        </xsd:restriction>
      </xsd:simpleType>
    </xsd:element>
    <xsd:element name="Type_x0020_spec" ma:index="21" nillable="true" ma:displayName="Concerne" ma:default="A renseigner" ma:hidden="true" ma:internalName="Type_x0020_spec" ma:readOnly="false">
      <xsd:complexType>
        <xsd:complexContent>
          <xsd:extension base="dms:MultiChoiceFillIn">
            <xsd:sequence>
              <xsd:element name="Value" maxOccurs="unbounded" minOccurs="0" nillable="true">
                <xsd:simpleType>
                  <xsd:union memberTypes="dms:Text">
                    <xsd:simpleType>
                      <xsd:restriction base="dms:Choice">
                        <xsd:enumeration value="A renseigner"/>
                        <xsd:enumeration value="APCC"/>
                        <xsd:enumeration value="CBS"/>
                        <xsd:enumeration value="Exports à la demande"/>
                        <xsd:enumeration value="Exports réguliers"/>
                        <xsd:enumeration value="Exports hors réseaux"/>
                        <xsd:enumeration value="Guide Méthodo"/>
                        <xsd:enumeration value="Imports Sudoc"/>
                        <xsd:enumeration value="PSI"/>
                        <xsd:enumeration value="Scripts"/>
                        <xsd:enumeration value="Self Sudoc"/>
                        <xsd:enumeration value="Site Web"/>
                        <xsd:enumeration value="Supeb"/>
                        <xsd:enumeration value="Webstats"/>
                        <xsd:enumeration value="WinIBW"/>
                        <xsd:enumeration value="Z39-50"/>
                      </xsd:restriction>
                    </xsd:simpleType>
                  </xsd:union>
                </xsd:simpleType>
              </xsd:element>
            </xsd:sequence>
          </xsd:extension>
        </xsd:complexContent>
      </xsd:complexType>
    </xsd:element>
    <xsd:element name="Sujet_x0020_convention" ma:index="22" nillable="true" ma:displayName="Nom de la convention" ma:default="A renseigner" ma:format="Dropdown" ma:hidden="true" ma:internalName="Sujet_x0020_convention" ma:readOnly="false">
      <xsd:simpleType>
        <xsd:restriction base="dms:Choice">
          <xsd:enumeration value="A renseigner"/>
          <xsd:enumeration value="Calames"/>
          <xsd:enumeration value="CERL"/>
          <xsd:enumeration value="Cession de données"/>
          <xsd:enumeration value="Groupement commandes"/>
          <xsd:enumeration value="IdRef"/>
          <xsd:enumeration value="PebWeb"/>
          <xsd:enumeration value="PebWini"/>
          <xsd:enumeration value="RetroCalames"/>
          <xsd:enumeration value="RetroSociétés"/>
          <xsd:enumeration value="Star"/>
          <xsd:enumeration value="Step"/>
          <xsd:enumeration value="Sudoc"/>
          <xsd:enumeration value="Sudoc-PS"/>
          <xsd:enumeration value="Thèses"/>
          <xsd:enumeration value="WebDewey"/>
          <xsd:enumeration value="WorldCat"/>
          <xsd:enumeration value="Autres"/>
        </xsd:restriction>
      </xsd:simpleType>
    </xsd:element>
    <xsd:element name="Type_x0020_de_x0020_document_x0020_technique" ma:index="23" nillable="true" ma:displayName="Type de document technique" ma:default="A renseigner" ma:format="Dropdown" ma:hidden="true" ma:internalName="Type_x0020_de_x0020_document_x0020_technique" ma:readOnly="false">
      <xsd:simpleType>
        <xsd:restriction base="dms:Choice">
          <xsd:enumeration value="A renseigner"/>
          <xsd:enumeration value="Dossier de recette"/>
          <xsd:enumeration value="Fiche exploitation"/>
          <xsd:enumeration value="Fiche application"/>
          <xsd:enumeration value="Procédure"/>
          <xsd:enumeration value="Revue d'application"/>
        </xsd:restriction>
      </xsd:simpleType>
    </xsd:element>
    <xsd:element name="Liste_x0020_des_x0020_applications" ma:index="26" nillable="true" ma:displayName="Liste des applications" ma:default="Autre" ma:format="Dropdown" ma:internalName="Liste_x0020_des_x0020_applications" ma:readOnly="false">
      <xsd:simpleType>
        <xsd:restriction base="dms:Choice">
          <xsd:enumeration value="Autre"/>
          <xsd:enumeration value="ABESstp"/>
          <xsd:enumeration value="APCC"/>
          <xsd:enumeration value="API"/>
          <xsd:enumeration value="Archives Elsevier"/>
          <xsd:enumeration value="Bacon"/>
          <xsd:enumeration value="Bazar"/>
          <xsd:enumeration value="Bibserv"/>
          <xsd:enumeration value="Bifor"/>
          <xsd:enumeration value="Bodet"/>
          <xsd:enumeration value="BOUDA"/>
          <xsd:enumeration value="Calames"/>
          <xsd:enumeration value="CBS"/>
          <xsd:enumeration value="Cidemis"/>
          <xsd:enumeration value="Colodus"/>
          <xsd:enumeration value="Demande exemplarisation"/>
          <xsd:enumeration value="DocBook-Upcast"/>
          <xsd:enumeration value="Export à la demande"/>
          <xsd:enumeration value="Finances"/>
          <xsd:enumeration value="Formulaires"/>
          <xsd:enumeration value="GALA"/>
          <xsd:enumeration value="Girafe"/>
          <xsd:enumeration value="GTD"/>
          <xsd:enumeration value="Guide méthodo"/>
          <xsd:enumeration value="Hub"/>
          <xsd:enumeration value="IdRef"/>
          <xsd:enumeration value="LAGAF"/>
          <xsd:enumeration value="LN"/>
          <xsd:enumeration value="Logiciels Windows"/>
          <xsd:enumeration value="Messagerie - Listes"/>
          <xsd:enumeration value="Micro webservices"/>
          <xsd:enumeration value="Moodle"/>
          <xsd:enumeration value="Numes"/>
          <xsd:enumeration value="Périscope"/>
          <xsd:enumeration value="PRADA"/>
          <xsd:enumeration value="PSI"/>
          <xsd:enumeration value="Qualinca"/>
          <xsd:enumeration value="RAFA"/>
          <xsd:enumeration value="Réseau"/>
          <xsd:enumeration value="Scenari"/>
          <xsd:enumeration value="Sécurité"/>
          <xsd:enumeration value="Self"/>
          <xsd:enumeration value="SGBm"/>
          <xsd:enumeration value="SI interne"/>
          <xsd:enumeration value="Signets Universités"/>
          <xsd:enumeration value="Site de veille"/>
          <xsd:enumeration value="Site ABES"/>
          <xsd:enumeration value="SNEG"/>
          <xsd:enumeration value="SolrTotal"/>
          <xsd:enumeration value="STAR"/>
          <xsd:enumeration value="Stockage"/>
          <xsd:enumeration value="STEP"/>
          <xsd:enumeration value="Sudoc"/>
          <xsd:enumeration value="Sudoc local"/>
          <xsd:enumeration value="SyRHA"/>
          <xsd:enumeration value="Theses.fr"/>
          <xsd:enumeration value="Transition biblio"/>
          <xsd:enumeration value="Upcast"/>
          <xsd:enumeration value="Webex"/>
          <xsd:enumeration value="Webstats"/>
          <xsd:enumeration value="WinIBW"/>
          <xsd:enumeration value="Winniprint"/>
        </xsd:restriction>
      </xsd:simpleType>
    </xsd:element>
  </xsd:schema>
  <xsd:schema xmlns:xsd="http://www.w3.org/2001/XMLSchema" xmlns:xs="http://www.w3.org/2001/XMLSchema" xmlns:dms="http://schemas.microsoft.com/office/2006/documentManagement/types" xmlns:pc="http://schemas.microsoft.com/office/infopath/2007/PartnerControls" targetNamespace="c31b4d11-3d7a-495d-b2d0-e7eb9c86977d" elementFormDefault="qualified">
    <xsd:import namespace="http://schemas.microsoft.com/office/2006/documentManagement/types"/>
    <xsd:import namespace="http://schemas.microsoft.com/office/infopath/2007/PartnerControls"/>
    <xsd:element name="Année" ma:index="6" nillable="true" ma:displayName="Année" ma:default="A renseigner" ma:format="Dropdown" ma:internalName="Ann_x00e9_e" ma:readOnly="false">
      <xsd:simpleType>
        <xsd:restriction base="dms:Choice">
          <xsd:enumeration value="A renseigner"/>
          <xsd:enumeration value="2024"/>
          <xsd:enumeration value="2023"/>
          <xsd:enumeration value="2022"/>
          <xsd:enumeration value="2021"/>
          <xsd:enumeration value="2020"/>
          <xsd:enumeration value="2019"/>
          <xsd:enumeration value="2018"/>
          <xsd:enumeration value="2017"/>
          <xsd:enumeration value="2016"/>
          <xsd:enumeration value="2015"/>
          <xsd:enumeration value="2014"/>
          <xsd:enumeration value="2013"/>
          <xsd:enumeration value="2012"/>
          <xsd:enumeration value="2011"/>
          <xsd:enumeration value="2010"/>
          <xsd:enumeration value="2009"/>
          <xsd:enumeration value="2008"/>
          <xsd:enumeration value="2007"/>
          <xsd:enumeration value="2006"/>
          <xsd:enumeration value="2005"/>
          <xsd:enumeration value="2004"/>
          <xsd:enumeration value="2003"/>
          <xsd:enumeration value="2002"/>
          <xsd:enumeration value="2001"/>
          <xsd:enumeration value="2000"/>
          <xsd:enumeration value="1999"/>
          <xsd:enumeration value="1998"/>
          <xsd:enumeration value="1997"/>
          <xsd:enumeration value="1996"/>
          <xsd:enumeration value="1995"/>
        </xsd:restriction>
      </xsd:simpleType>
    </xsd:element>
    <xsd:element name="Nom_x0020_du_x0020_marché" ma:index="24" nillable="true" ma:displayName="Nom du marché" ma:default="A renseigner" ma:format="Dropdown" ma:hidden="true" ma:internalName="Nom_x0020_du_x0020_march_x00e9_" ma:readOnly="false">
      <xsd:simpleType>
        <xsd:restriction base="dms:Choice">
          <xsd:enumeration value="A renseigner"/>
          <xsd:enumeration value="CAIRN"/>
          <xsd:enumeration value="CAS"/>
          <xsd:enumeration value="Dalloz"/>
          <xsd:enumeration value="Doctrinal plus"/>
          <xsd:enumeration value="EBSCO - Business Source"/>
          <xsd:enumeration value="Elsevier-ScienceDirect"/>
          <xsd:enumeration value="JSTOR"/>
          <xsd:enumeration value="Lamyline"/>
          <xsd:enumeration value="Lexis-Nexis - Jurisclasseur"/>
          <xsd:enumeration value="Proquest - Chadwyck-Healey"/>
        </xsd:restriction>
      </xsd:simpleType>
    </xsd:element>
    <xsd:element name="Liste_x0020_machines-serveurs" ma:index="25" nillable="true" ma:displayName="Liste des machines-serveurs" ma:default="à renseigner" ma:format="Dropdown" ma:internalName="Liste_x0020_machines_x002d_serveurs" ma:readOnly="false">
      <xsd:simpleType>
        <xsd:restriction base="dms:Choice">
          <xsd:enumeration value="à renseigner"/>
          <xsd:enumeration value="actif réseau"/>
          <xsd:enumeration value="antivirus"/>
          <xsd:enumeration value="baie de stockage"/>
          <xsd:enumeration value="imprimantes"/>
          <xsd:enumeration value="messagerie"/>
          <xsd:enumeration value="visioconférence"/>
          <xsd:enumeration value="sauvegarde"/>
          <xsd:enumeration value="téléphone"/>
          <xsd:enumeration value="se linux unix"/>
          <xsd:enumeration value="se linux"/>
          <xsd:enumeration value="se unix"/>
          <xsd:enumeration value="se windows"/>
          <xsd:enumeration value="serveur socle"/>
          <xsd:enumeration value="serveur virtuel"/>
          <xsd:enumeration value="solaris"/>
          <xsd:enumeration value="station de travail"/>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DCDateCreated" ma:index="7" nillable="true" ma:displayName="Date de création" ma:default="[today]" ma:description="Date à laquelle la ressource a été créée" ma:format="DateOnly" ma:internalName="_DCDateCreated" ma:readOnly="fals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Type de contenu"/>
        <xsd:element ref="dc:title" minOccurs="0" maxOccurs="1" ma:index="1" ma:displayName="Titre"/>
        <xsd:element ref="dc:subject" minOccurs="0" maxOccurs="1"/>
        <xsd:element ref="dc:description" minOccurs="0" maxOccurs="1" ma:index="8" ma:displayName="Commentaires"/>
        <xsd:element name="keywords" minOccurs="0" maxOccurs="1" type="xsd:string" ma:index="9" ma:displayName="Mots clé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8EB63F-5D93-45FA-AE61-CA025FAE82ED}">
  <ds:schemaRefs>
    <ds:schemaRef ds:uri="http://purl.org/dc/elements/1.1/"/>
    <ds:schemaRef ds:uri="http://schemas.microsoft.com/sharepoint/v3/fields"/>
    <ds:schemaRef ds:uri="c31b4d11-3d7a-495d-b2d0-e7eb9c86977d"/>
    <ds:schemaRef ds:uri="http://purl.org/dc/terms/"/>
    <ds:schemaRef ds:uri="http://schemas.microsoft.com/office/2006/metadata/properties"/>
    <ds:schemaRef ds:uri="http://www.w3.org/XML/1998/namespace"/>
    <ds:schemaRef ds:uri="http://schemas.microsoft.com/office/2006/documentManagement/types"/>
    <ds:schemaRef ds:uri="9daed285-81c3-49ff-b705-bbc26c42e2d0"/>
    <ds:schemaRef ds:uri="http://purl.org/dc/dcmityp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E23B7F89-6AE4-435C-8312-425E510E5F1E}">
  <ds:schemaRefs>
    <ds:schemaRef ds:uri="http://schemas.microsoft.com/sharepoint/v3/contenttype/forms"/>
  </ds:schemaRefs>
</ds:datastoreItem>
</file>

<file path=customXml/itemProps3.xml><?xml version="1.0" encoding="utf-8"?>
<ds:datastoreItem xmlns:ds="http://schemas.openxmlformats.org/officeDocument/2006/customXml" ds:itemID="{EB53D591-AE6F-40CC-A7D2-FBF873DBAD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aed285-81c3-49ff-b705-bbc26c42e2d0"/>
    <ds:schemaRef ds:uri="c31b4d11-3d7a-495d-b2d0-e7eb9c86977d"/>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Modele_Star</Template>
  <TotalTime>1</TotalTime>
  <Words>14785</Words>
  <Application>Microsoft Office PowerPoint</Application>
  <PresentationFormat>Affichage à l'écran (4:3)</PresentationFormat>
  <Paragraphs>1716</Paragraphs>
  <Slides>160</Slides>
  <Notes>131</Notes>
  <HiddenSlides>0</HiddenSlides>
  <MMClips>0</MMClips>
  <ScaleCrop>false</ScaleCrop>
  <HeadingPairs>
    <vt:vector size="4" baseType="variant">
      <vt:variant>
        <vt:lpstr>Thème</vt:lpstr>
      </vt:variant>
      <vt:variant>
        <vt:i4>1</vt:i4>
      </vt:variant>
      <vt:variant>
        <vt:lpstr>Titres des diapositives</vt:lpstr>
      </vt:variant>
      <vt:variant>
        <vt:i4>160</vt:i4>
      </vt:variant>
    </vt:vector>
  </HeadingPairs>
  <TitlesOfParts>
    <vt:vector size="161" baseType="lpstr">
      <vt:lpstr>Modele_Star</vt:lpstr>
      <vt:lpstr>Présentation PowerPoint</vt:lpstr>
      <vt:lpstr>Tour de table</vt:lpstr>
      <vt:lpstr>Présentation PowerPoint</vt:lpstr>
      <vt:lpstr>1- Rappel archivistique et EAD :  mise en œuvre dans Calames</vt:lpstr>
      <vt:lpstr>Archivistique – définitions (1) </vt:lpstr>
      <vt:lpstr>Archivistique – définitions (2)</vt:lpstr>
      <vt:lpstr>Archivistique – définitions (3)</vt:lpstr>
      <vt:lpstr>Archivistique – définitions (4)</vt:lpstr>
      <vt:lpstr>Principes archivistiques</vt:lpstr>
      <vt:lpstr>Étapes essentielles jusqu’au signalement</vt:lpstr>
      <vt:lpstr>Norme de description archivistique : ISAD(G)</vt:lpstr>
      <vt:lpstr>Une recommandation : DeMArch</vt:lpstr>
      <vt:lpstr>Le vocabulaire XML</vt:lpstr>
      <vt:lpstr>De XML à EAD</vt:lpstr>
      <vt:lpstr>Comment Calames gère l’XML et la DTD (1)</vt:lpstr>
      <vt:lpstr>Comment Calames gère l’XML et la DTD (2)</vt:lpstr>
      <vt:lpstr>              Le choix d'un format de description : EAD</vt:lpstr>
      <vt:lpstr>2- Calames dans son contexte institutionnel</vt:lpstr>
      <vt:lpstr>Aux origines : les données rétroconverties CGM et PALME</vt:lpstr>
      <vt:lpstr>Un outil développé pour et avec les établissements de l’ESR</vt:lpstr>
      <vt:lpstr>Le rôle du GT Calames aujourd’hui</vt:lpstr>
      <vt:lpstr>Des données soumises à un environnement normatif</vt:lpstr>
      <vt:lpstr>Des outils partenaires</vt:lpstr>
      <vt:lpstr>Un outil inséré dans un réseau d'échanges de données</vt:lpstr>
      <vt:lpstr>3- Prise en main de l’interface</vt:lpstr>
      <vt:lpstr>Activation de l’éditeur </vt:lpstr>
      <vt:lpstr>Mettre Calames à jour</vt:lpstr>
      <vt:lpstr>Deux bases de travail disponibles</vt:lpstr>
      <vt:lpstr>Vue générale</vt:lpstr>
      <vt:lpstr>Déplier l’arbre de gauche</vt:lpstr>
      <vt:lpstr>L’arbre de gauche : les menus contextuels</vt:lpstr>
      <vt:lpstr>4 - Créer un nouveau document EAD</vt:lpstr>
      <vt:lpstr>Créer un nouveau document EAD</vt:lpstr>
      <vt:lpstr>Créer un nouveau document EAD ex nihilo</vt:lpstr>
      <vt:lpstr>Créer par export-import d'un document modèle (1)</vt:lpstr>
      <vt:lpstr>Créer par export-import d'un document modèle (2)</vt:lpstr>
      <vt:lpstr>Remplacer par import</vt:lpstr>
      <vt:lpstr>Noms et propriétés des fichiers EAD</vt:lpstr>
      <vt:lpstr>Noms et propriétés des instances EAD</vt:lpstr>
      <vt:lpstr>&lt;repository&gt; &lt;corpname&gt;</vt:lpstr>
      <vt:lpstr>TP1 - Créer un nouveau document  </vt:lpstr>
      <vt:lpstr>5-Voir et éditer un document EAD</vt:lpstr>
      <vt:lpstr>Voir à différents niveaux</vt:lpstr>
      <vt:lpstr>Voir les fichiers des autres établissements</vt:lpstr>
      <vt:lpstr>Afficher les balises en mode 'Voir"</vt:lpstr>
      <vt:lpstr>Editer à différents niveaux</vt:lpstr>
      <vt:lpstr>Édition partielle</vt:lpstr>
      <vt:lpstr>Verrouillage des notices en édition</vt:lpstr>
      <vt:lpstr>Déverrouillage des notices en édition</vt:lpstr>
      <vt:lpstr>Habillage des balises EAD</vt:lpstr>
      <vt:lpstr>Éditer dans XMetal</vt:lpstr>
      <vt:lpstr>Attention</vt:lpstr>
      <vt:lpstr>Aides à la saisie (1) </vt:lpstr>
      <vt:lpstr>Aides à la saisie (2) </vt:lpstr>
      <vt:lpstr>Attributs ID des composants &lt;c&gt; : une donnée essentielle !</vt:lpstr>
      <vt:lpstr>Créer un composant &lt;c&gt;</vt:lpstr>
      <vt:lpstr>Copier/Couper/Coller</vt:lpstr>
      <vt:lpstr>Copier/Couper/Coller : autres possibilités</vt:lpstr>
      <vt:lpstr>TP 2   Editer dans Xmetal </vt:lpstr>
      <vt:lpstr>6- enrichir : référentiels, autorités, liens et points d’accès</vt:lpstr>
      <vt:lpstr>Les différents types de référentiels dans Calames : normes ISO</vt:lpstr>
      <vt:lpstr>Les différents types de référentiels dans Calames : listes fermées (1) </vt:lpstr>
      <vt:lpstr>Les différents types de référentiels dans Calames : listes fermées (2)</vt:lpstr>
      <vt:lpstr>Les différents types de référentiels dans Calames : liens aux autorités</vt:lpstr>
      <vt:lpstr>Des référentiels pourquoi faire ? </vt:lpstr>
      <vt:lpstr>Des autorités pourquoi faire ? (2)</vt:lpstr>
      <vt:lpstr>https://www.idref.fr/  recherche « Annie Birraux »</vt:lpstr>
      <vt:lpstr>https://www.idref.fr/026729679</vt:lpstr>
      <vt:lpstr> Balises EAD et index de recherche correspondants</vt:lpstr>
      <vt:lpstr> Indexation Sujet</vt:lpstr>
      <vt:lpstr>Lier aux autorités : comment ? (1)</vt:lpstr>
      <vt:lpstr>                Lier aux autorités : comment ? (2)</vt:lpstr>
      <vt:lpstr>        Lier aux autorités : résultats dans l’interface professionnelle</vt:lpstr>
      <vt:lpstr>… et dans l’interface publique</vt:lpstr>
      <vt:lpstr>Pas de résultat : importer une autorité BnF</vt:lpstr>
      <vt:lpstr>Pas de résultat : créer une nouvelle notice</vt:lpstr>
      <vt:lpstr>Autorités : pour aller plus loin</vt:lpstr>
      <vt:lpstr>TP 3 – exercice 1 et 2 Enrichir les notices de Calames (autorités)</vt:lpstr>
      <vt:lpstr>Les liens dans Calames </vt:lpstr>
      <vt:lpstr>Les liens dans Calames : bibref et archref</vt:lpstr>
      <vt:lpstr>Les liens dans Calames : extref</vt:lpstr>
      <vt:lpstr>Les liens dans Calames : dao et daogrp (1)</vt:lpstr>
      <vt:lpstr>Les liens dans Calames : dao et daogrp (2) - liens textuels</vt:lpstr>
      <vt:lpstr>Les liens dans Calames : daogrp - lien image</vt:lpstr>
      <vt:lpstr>Vignette en contexte</vt:lpstr>
      <vt:lpstr>Les liens potentiels invisibles</vt:lpstr>
      <vt:lpstr>TP 3 – exercice 3  Enrichir les notices de Calames (liens)</vt:lpstr>
      <vt:lpstr>7- Contrôler et corriger son signalement</vt:lpstr>
      <vt:lpstr>Il y a échec de la publication si…</vt:lpstr>
      <vt:lpstr>Détection de doublons</vt:lpstr>
      <vt:lpstr>Détection de doublons: le fichier traces</vt:lpstr>
      <vt:lpstr>Recherche des composants concernés</vt:lpstr>
      <vt:lpstr>Recherche des composants concernés</vt:lpstr>
      <vt:lpstr>Contrôler avant de publier : Visio_controle</vt:lpstr>
      <vt:lpstr>Dans le fichier Visio_controle</vt:lpstr>
      <vt:lpstr>Dans le fichier Visio_controle : statistiques</vt:lpstr>
      <vt:lpstr>Visio_controle : oubli du RCR</vt:lpstr>
      <vt:lpstr>Dans le fichier Visio_controle (2)</vt:lpstr>
      <vt:lpstr>Dans le fichier Visio_controle (3)</vt:lpstr>
      <vt:lpstr>Ressources pour corriger son signalement dans le cadre du TP 4</vt:lpstr>
      <vt:lpstr>Ressources : Bonnes pratiques EAD en bibliothèque</vt:lpstr>
      <vt:lpstr>Ressources : le manuel de catalogage Calames</vt:lpstr>
      <vt:lpstr>Le manuel de catalogage Calames</vt:lpstr>
      <vt:lpstr>Rechercher dans les manuels Calames</vt:lpstr>
      <vt:lpstr>Présentation PowerPoint</vt:lpstr>
      <vt:lpstr>TP 4 –Préparer sa publication</vt:lpstr>
      <vt:lpstr>8- Retour synthétique sur les bonnes praTiques EAD dans Calames</vt:lpstr>
      <vt:lpstr>Tout EAD n’est pas implémenté à dessein</vt:lpstr>
      <vt:lpstr>Les éléments de structures</vt:lpstr>
      <vt:lpstr>Le haut niveau</vt:lpstr>
      <vt:lpstr>Principes généraux (1)</vt:lpstr>
      <vt:lpstr>Principes généraux (2)</vt:lpstr>
      <vt:lpstr>9- Publier Dans Calames</vt:lpstr>
      <vt:lpstr>Publier</vt:lpstr>
      <vt:lpstr>Publication complète</vt:lpstr>
      <vt:lpstr>Publication immédiate ou différée</vt:lpstr>
      <vt:lpstr>Re-publication partielle</vt:lpstr>
      <vt:lpstr>Résultat de la publication</vt:lpstr>
      <vt:lpstr>Lire les traces : publication impossible</vt:lpstr>
      <vt:lpstr>Historique des modifications et publications</vt:lpstr>
      <vt:lpstr>Connaitre le statut de publication d'un fichier EAD</vt:lpstr>
      <vt:lpstr>Dépublier</vt:lpstr>
      <vt:lpstr>Supprimer</vt:lpstr>
      <vt:lpstr>TP 5 – Publier</vt:lpstr>
      <vt:lpstr>10- Lier et inclure</vt:lpstr>
      <vt:lpstr>Lier et inclure : pourquoi ?</vt:lpstr>
      <vt:lpstr>Lier et inclure : pourquoi ?</vt:lpstr>
      <vt:lpstr>Lier des documents EAD</vt:lpstr>
      <vt:lpstr>Comment connaître la taille de son fichier</vt:lpstr>
      <vt:lpstr>Présentation PowerPoint</vt:lpstr>
      <vt:lpstr>Présentation PowerPoint</vt:lpstr>
      <vt:lpstr>Présentation PowerPoint</vt:lpstr>
      <vt:lpstr>Présentation PowerPoint</vt:lpstr>
      <vt:lpstr>Combinaison de liaisons et d’inclusions</vt:lpstr>
      <vt:lpstr>11- Devenir des données dans l’interface publique</vt:lpstr>
      <vt:lpstr>Principes d'exploitation des données</vt:lpstr>
      <vt:lpstr>Navigation dans l’arborescence</vt:lpstr>
      <vt:lpstr>Navigation dans l’arborescence</vt:lpstr>
      <vt:lpstr>Navigation dans l’arborescence</vt:lpstr>
      <vt:lpstr>Navigation dans l’arborescence</vt:lpstr>
      <vt:lpstr>Navigation dans l’arborescence</vt:lpstr>
      <vt:lpstr>Recherche : le rôle du RCR et du repository</vt:lpstr>
      <vt:lpstr>Repository et contact</vt:lpstr>
      <vt:lpstr>Réserver ou commander le document</vt:lpstr>
      <vt:lpstr>Recherche sur les éléments d'indexation </vt:lpstr>
      <vt:lpstr>Index et points d’accès : &lt;genreform&gt; et documents numérisés</vt:lpstr>
      <vt:lpstr>Index et points d’accès : Types de documents</vt:lpstr>
      <vt:lpstr>Recherche : héritage</vt:lpstr>
      <vt:lpstr>Présentation PowerPoint</vt:lpstr>
      <vt:lpstr>Recherche : héritage standard</vt:lpstr>
      <vt:lpstr>Héritages spécifiques</vt:lpstr>
      <vt:lpstr>Index et points d’accès : Héritage et “ infanticide ”</vt:lpstr>
      <vt:lpstr>CoNclusion</vt:lpstr>
      <vt:lpstr>Travailler en réseau</vt:lpstr>
      <vt:lpstr>Les signets du catalogueur Calames</vt:lpstr>
      <vt:lpstr>Tour de table bilan sur la formation</vt:lpstr>
      <vt:lpstr>Annexe : alertes et astuces</vt:lpstr>
      <vt:lpstr>Astuce : recherche dans les données EAD affichées</vt:lpstr>
      <vt:lpstr>Astuce : annuler des modifications</vt:lpstr>
      <vt:lpstr>Présentation PowerPoint</vt:lpstr>
    </vt:vector>
  </TitlesOfParts>
  <Company>ABES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version de travail du diaporama catalogueur pour mise à jour support </dc:title>
  <dc:creator>Christophe Arnaud</dc:creator>
  <cp:keywords/>
  <dc:description/>
  <cp:lastModifiedBy>Etienne Naddeo</cp:lastModifiedBy>
  <cp:revision>2</cp:revision>
  <dcterms:created xsi:type="dcterms:W3CDTF">2021-07-02T08:01:34Z</dcterms:created>
  <dcterms:modified xsi:type="dcterms:W3CDTF">2024-11-14T14:27:34Z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0x0101006CB4AB078024F24B9AD5E0923C09BE3901040702020094C897E799916E45A0DA9DB4F4B5B219</vt:lpwstr>
  </property>
  <property fmtid="{D5CDD505-2E9C-101B-9397-08002B2CF9AE}" pid="3" name="Order">
    <vt:r8>8300</vt:r8>
  </property>
  <property fmtid="{D5CDD505-2E9C-101B-9397-08002B2CF9AE}" pid="4" name="Lieu de la formation">
    <vt:lpwstr>A renseigner</vt:lpwstr>
  </property>
  <property fmtid="{D5CDD505-2E9C-101B-9397-08002B2CF9AE}" pid="5" name="N° session">
    <vt:lpwstr/>
  </property>
  <property fmtid="{D5CDD505-2E9C-101B-9397-08002B2CF9AE}" pid="6" name="Agent Abes">
    <vt:lpwstr/>
  </property>
</Properties>
</file>