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55"/>
  </p:notesMasterIdLst>
  <p:sldIdLst>
    <p:sldId id="256" r:id="rId2"/>
    <p:sldId id="260" r:id="rId3"/>
    <p:sldId id="263" r:id="rId4"/>
    <p:sldId id="258" r:id="rId5"/>
    <p:sldId id="261" r:id="rId6"/>
    <p:sldId id="331" r:id="rId7"/>
    <p:sldId id="332" r:id="rId8"/>
    <p:sldId id="361" r:id="rId9"/>
    <p:sldId id="362" r:id="rId10"/>
    <p:sldId id="363" r:id="rId11"/>
    <p:sldId id="364" r:id="rId12"/>
    <p:sldId id="334" r:id="rId13"/>
    <p:sldId id="335" r:id="rId14"/>
    <p:sldId id="339" r:id="rId15"/>
    <p:sldId id="337" r:id="rId16"/>
    <p:sldId id="338" r:id="rId17"/>
    <p:sldId id="340" r:id="rId18"/>
    <p:sldId id="341" r:id="rId19"/>
    <p:sldId id="343" r:id="rId20"/>
    <p:sldId id="344" r:id="rId21"/>
    <p:sldId id="348" r:id="rId22"/>
    <p:sldId id="342" r:id="rId23"/>
    <p:sldId id="345" r:id="rId24"/>
    <p:sldId id="346" r:id="rId25"/>
    <p:sldId id="347" r:id="rId26"/>
    <p:sldId id="351" r:id="rId27"/>
    <p:sldId id="353" r:id="rId28"/>
    <p:sldId id="354" r:id="rId29"/>
    <p:sldId id="355" r:id="rId30"/>
    <p:sldId id="336" r:id="rId31"/>
    <p:sldId id="360" r:id="rId32"/>
    <p:sldId id="370" r:id="rId33"/>
    <p:sldId id="365" r:id="rId34"/>
    <p:sldId id="371" r:id="rId35"/>
    <p:sldId id="368" r:id="rId36"/>
    <p:sldId id="367" r:id="rId37"/>
    <p:sldId id="366" r:id="rId38"/>
    <p:sldId id="373" r:id="rId39"/>
    <p:sldId id="374" r:id="rId40"/>
    <p:sldId id="369" r:id="rId41"/>
    <p:sldId id="375" r:id="rId42"/>
    <p:sldId id="376" r:id="rId43"/>
    <p:sldId id="372" r:id="rId44"/>
    <p:sldId id="377" r:id="rId45"/>
    <p:sldId id="379" r:id="rId46"/>
    <p:sldId id="380" r:id="rId47"/>
    <p:sldId id="381" r:id="rId48"/>
    <p:sldId id="382" r:id="rId49"/>
    <p:sldId id="357" r:id="rId50"/>
    <p:sldId id="349" r:id="rId51"/>
    <p:sldId id="356" r:id="rId52"/>
    <p:sldId id="383" r:id="rId53"/>
    <p:sldId id="350" r:id="rId5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ot TURCO" userId="ba0bb4cf-54f5-4766-ad10-478b04642f81" providerId="ADAL" clId="{70518CED-EEAA-4204-96C0-53F4EF3938FD}"/>
    <pc:docChg chg="undo custSel modSld">
      <pc:chgData name="Margot TURCO" userId="ba0bb4cf-54f5-4766-ad10-478b04642f81" providerId="ADAL" clId="{70518CED-EEAA-4204-96C0-53F4EF3938FD}" dt="2025-03-28T11:07:12.307" v="56" actId="20577"/>
      <pc:docMkLst>
        <pc:docMk/>
      </pc:docMkLst>
      <pc:sldChg chg="modSp mod">
        <pc:chgData name="Margot TURCO" userId="ba0bb4cf-54f5-4766-ad10-478b04642f81" providerId="ADAL" clId="{70518CED-EEAA-4204-96C0-53F4EF3938FD}" dt="2025-03-28T11:00:42.980" v="1" actId="20577"/>
        <pc:sldMkLst>
          <pc:docMk/>
          <pc:sldMk cId="1393428881" sldId="331"/>
        </pc:sldMkLst>
        <pc:spChg chg="mod">
          <ac:chgData name="Margot TURCO" userId="ba0bb4cf-54f5-4766-ad10-478b04642f81" providerId="ADAL" clId="{70518CED-EEAA-4204-96C0-53F4EF3938FD}" dt="2025-03-28T11:00:42.980" v="1" actId="20577"/>
          <ac:spMkLst>
            <pc:docMk/>
            <pc:sldMk cId="1393428881" sldId="331"/>
            <ac:spMk id="3" creationId="{89FF482B-BC69-8D05-AAD5-104E58E27437}"/>
          </ac:spMkLst>
        </pc:spChg>
      </pc:sldChg>
      <pc:sldChg chg="modSp mod">
        <pc:chgData name="Margot TURCO" userId="ba0bb4cf-54f5-4766-ad10-478b04642f81" providerId="ADAL" clId="{70518CED-EEAA-4204-96C0-53F4EF3938FD}" dt="2025-03-28T11:02:16.507" v="5" actId="20577"/>
        <pc:sldMkLst>
          <pc:docMk/>
          <pc:sldMk cId="970057558" sldId="339"/>
        </pc:sldMkLst>
        <pc:spChg chg="mod">
          <ac:chgData name="Margot TURCO" userId="ba0bb4cf-54f5-4766-ad10-478b04642f81" providerId="ADAL" clId="{70518CED-EEAA-4204-96C0-53F4EF3938FD}" dt="2025-03-28T11:02:16.507" v="5" actId="20577"/>
          <ac:spMkLst>
            <pc:docMk/>
            <pc:sldMk cId="970057558" sldId="339"/>
            <ac:spMk id="3" creationId="{7E70D92C-FFAE-0FA0-0E4D-CF570DEA01DD}"/>
          </ac:spMkLst>
        </pc:spChg>
      </pc:sldChg>
      <pc:sldChg chg="modSp mod">
        <pc:chgData name="Margot TURCO" userId="ba0bb4cf-54f5-4766-ad10-478b04642f81" providerId="ADAL" clId="{70518CED-EEAA-4204-96C0-53F4EF3938FD}" dt="2025-03-28T11:07:12.307" v="56" actId="20577"/>
        <pc:sldMkLst>
          <pc:docMk/>
          <pc:sldMk cId="3031207518" sldId="357"/>
        </pc:sldMkLst>
        <pc:spChg chg="mod">
          <ac:chgData name="Margot TURCO" userId="ba0bb4cf-54f5-4766-ad10-478b04642f81" providerId="ADAL" clId="{70518CED-EEAA-4204-96C0-53F4EF3938FD}" dt="2025-03-28T11:07:12.307" v="56" actId="20577"/>
          <ac:spMkLst>
            <pc:docMk/>
            <pc:sldMk cId="3031207518" sldId="357"/>
            <ac:spMk id="3" creationId="{0473CC91-E0D7-87D1-F4FB-5E40BD01D11B}"/>
          </ac:spMkLst>
        </pc:spChg>
      </pc:sldChg>
      <pc:sldChg chg="modSp mod">
        <pc:chgData name="Margot TURCO" userId="ba0bb4cf-54f5-4766-ad10-478b04642f81" providerId="ADAL" clId="{70518CED-EEAA-4204-96C0-53F4EF3938FD}" dt="2025-03-28T11:01:12.419" v="3" actId="20577"/>
        <pc:sldMkLst>
          <pc:docMk/>
          <pc:sldMk cId="1422373206" sldId="362"/>
        </pc:sldMkLst>
        <pc:spChg chg="mod">
          <ac:chgData name="Margot TURCO" userId="ba0bb4cf-54f5-4766-ad10-478b04642f81" providerId="ADAL" clId="{70518CED-EEAA-4204-96C0-53F4EF3938FD}" dt="2025-03-28T11:01:12.419" v="3" actId="20577"/>
          <ac:spMkLst>
            <pc:docMk/>
            <pc:sldMk cId="1422373206" sldId="362"/>
            <ac:spMk id="3" creationId="{A2350797-0353-9AFF-51F7-EDA74B0A8855}"/>
          </ac:spMkLst>
        </pc:spChg>
      </pc:sldChg>
      <pc:sldChg chg="modSp mod">
        <pc:chgData name="Margot TURCO" userId="ba0bb4cf-54f5-4766-ad10-478b04642f81" providerId="ADAL" clId="{70518CED-EEAA-4204-96C0-53F4EF3938FD}" dt="2025-03-28T11:05:30.804" v="52" actId="255"/>
        <pc:sldMkLst>
          <pc:docMk/>
          <pc:sldMk cId="3033630308" sldId="367"/>
        </pc:sldMkLst>
        <pc:spChg chg="mod">
          <ac:chgData name="Margot TURCO" userId="ba0bb4cf-54f5-4766-ad10-478b04642f81" providerId="ADAL" clId="{70518CED-EEAA-4204-96C0-53F4EF3938FD}" dt="2025-03-28T11:05:30.804" v="52" actId="255"/>
          <ac:spMkLst>
            <pc:docMk/>
            <pc:sldMk cId="3033630308" sldId="367"/>
            <ac:spMk id="3" creationId="{ACE185D5-EF99-B5A6-8ADC-9848F13224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016E2-3502-4F39-A627-475DC6C34E90}" type="datetimeFigureOut">
              <a:rPr lang="fr-FR" smtClean="0"/>
              <a:t>28/03/2025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E6F1A-B650-4FEF-9CE9-60B086555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38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6F1A-B650-4FEF-9CE9-60B08655513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57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6F1A-B650-4FEF-9CE9-60B0865551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18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9FCE48D-A975-4F6A-A48D-90543EBF9ECB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Rechercher des thèses : formation flash / Margot Turco, BNU de Strasbourg,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19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42FD-4AF7-4FBA-B19B-4FE0645B4647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Rechercher des thèses : formation flash / Margot Turco, BNU de Strasbourg,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1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323C-3123-46BD-A696-B04C345401A4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Rechercher des thèses : formation flash / Margot Turco, BNU de Strasbourg,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91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7E94-DEBF-478E-A372-B7B5333BFC6F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Rechercher des thèses : formation flash / Margot Turco, BNU de Strasbourg,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E330-C9AE-457E-9257-30BD747A7138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Rechercher des thèses : formation flash / Margot Turco, BNU de Strasbourg,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4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F1E7-EBA1-42FD-9F26-C09310F61AB2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Rechercher des thèses : formation flash / Margot Turco, BNU de Strasbourg,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0AFE-07AE-4D08-8D8D-2011C20F2ECF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Rechercher des thèses : formation flash / Margot Turco, BNU de Strasbourg, 2022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8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D5B0-A220-42CB-B9AD-C8D3612C38D5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Rechercher des thèses : formation flash / Margot Turco, BNU de Strasbourg,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8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9274-47EE-4C4F-A9F1-3CA4EFD869FC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Rechercher des thèses : formation flash / Margot Turco, BNU de Strasbourg,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2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7EB8-E473-4EDE-BCBA-D71C235DCC31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Rechercher des thèses : formation flash / Margot Turco, BNU de Strasbourg,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4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819D-CFE9-4782-813E-2500592AE021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Rechercher des thèses : formation flash / Margot Turco, BNU de Strasbourg,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0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A2B66E7-286B-43B6-B96A-D8BD4DEDEF16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r-FR"/>
              <a:t>Rechercher des thèses : formation flash / Margot Turco, BNU de Strasbourg,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2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cumentation.abes.fr/sudoc/formats/unma/index.htm#TO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aprika.idref.fr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abes.fr/aideidrefcatalogueur/index.html" TargetMode="External"/><Relationship Id="rId2" Type="http://schemas.openxmlformats.org/officeDocument/2006/relationships/hyperlink" Target="https://documentation.abes.fr/aideidrefutilisateur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argot.turco@bnu.f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7321" y="4960137"/>
            <a:ext cx="7772400" cy="1463040"/>
          </a:xfrm>
        </p:spPr>
        <p:txBody>
          <a:bodyPr/>
          <a:lstStyle/>
          <a:p>
            <a:r>
              <a:rPr lang="fr-FR" dirty="0"/>
              <a:t>FORMATION </a:t>
            </a:r>
            <a:r>
              <a:rPr lang="fr-FR" dirty="0" err="1"/>
              <a:t>IDREf</a:t>
            </a:r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formation flash BNU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63828" y="6470704"/>
            <a:ext cx="5901459" cy="274320"/>
          </a:xfrm>
        </p:spPr>
        <p:txBody>
          <a:bodyPr/>
          <a:lstStyle/>
          <a:p>
            <a:r>
              <a:rPr lang="fr-FR"/>
              <a:t>FORMATION IDREF / Margot Turco, BNU de Strasbourg, 2025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E15D46-5FC5-3DE5-B3FD-42BE07267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07" y="1011117"/>
            <a:ext cx="7209693" cy="26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5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7267C-20D6-4838-70CF-06B66D2A4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6D430-DE5F-0C65-C9AC-AC8E292F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09500" cy="160591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A7CCF-46AE-9DB4-2129-A027BFAB3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89238"/>
            <a:ext cx="10296130" cy="3544087"/>
          </a:xfrm>
        </p:spPr>
        <p:txBody>
          <a:bodyPr vert="horz" lIns="45720" tIns="45720" rIns="45720" bIns="45720" rtlCol="0" anchor="t">
            <a:normAutofit fontScale="85000" lnSpcReduction="10000"/>
          </a:bodyPr>
          <a:lstStyle/>
          <a:p>
            <a:pPr marL="0" indent="0">
              <a:buNone/>
            </a:pPr>
            <a:endParaRPr lang="fr-FR" sz="3600" b="1" dirty="0">
              <a:solidFill>
                <a:srgbClr val="7030A0"/>
              </a:solidFill>
              <a:ea typeface="Roboto"/>
              <a:cs typeface="Roboto"/>
            </a:endParaRP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b="1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ARK </a:t>
            </a:r>
            <a:r>
              <a:rPr lang="fr-FR" sz="3600" b="1" dirty="0">
                <a:solidFill>
                  <a:srgbClr val="7030A0"/>
                </a:solidFill>
                <a:ea typeface="Roboto"/>
                <a:cs typeface="Roboto"/>
              </a:rPr>
              <a:t>(</a:t>
            </a:r>
            <a:r>
              <a:rPr lang="fr-FR" sz="3600" b="1" dirty="0" err="1">
                <a:solidFill>
                  <a:srgbClr val="7030A0"/>
                </a:solidFill>
                <a:ea typeface="Roboto"/>
                <a:cs typeface="Roboto"/>
              </a:rPr>
              <a:t>Archival</a:t>
            </a:r>
            <a:r>
              <a:rPr lang="fr-FR" sz="3600" b="1" dirty="0">
                <a:solidFill>
                  <a:srgbClr val="7030A0"/>
                </a:solidFill>
                <a:ea typeface="Roboto"/>
                <a:cs typeface="Roboto"/>
              </a:rPr>
              <a:t> Resource Key),</a:t>
            </a:r>
            <a:r>
              <a:rPr lang="fr-FR" sz="3600" dirty="0">
                <a:solidFill>
                  <a:srgbClr val="7030A0"/>
                </a:solidFill>
                <a:ea typeface="Roboto"/>
                <a:cs typeface="Roboto"/>
              </a:rPr>
              <a:t> </a:t>
            </a:r>
            <a:r>
              <a:rPr lang="fr-FR" sz="3600" b="1" dirty="0">
                <a:ea typeface="Roboto"/>
                <a:cs typeface="Roboto"/>
              </a:rPr>
              <a:t>c'est un identifiant attribué par la BnF aux ressources qu’elle crée</a:t>
            </a:r>
            <a:r>
              <a:rPr lang="fr-FR" sz="3600" dirty="0">
                <a:ea typeface="Roboto"/>
                <a:cs typeface="Roboto"/>
              </a:rPr>
              <a:t>.</a:t>
            </a: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b="1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 ISNI </a:t>
            </a:r>
            <a:r>
              <a:rPr lang="fr-FR" sz="3600" b="1" dirty="0">
                <a:solidFill>
                  <a:srgbClr val="7030A0"/>
                </a:solidFill>
                <a:ea typeface="Roboto"/>
                <a:cs typeface="Roboto"/>
              </a:rPr>
              <a:t>(International Standard Name Identifier)</a:t>
            </a:r>
            <a:r>
              <a:rPr lang="fr-FR" sz="3600" dirty="0">
                <a:solidFill>
                  <a:srgbClr val="7030A0"/>
                </a:solidFill>
                <a:ea typeface="Roboto"/>
                <a:cs typeface="Roboto"/>
              </a:rPr>
              <a:t>, </a:t>
            </a:r>
            <a:r>
              <a:rPr lang="fr-FR" sz="3600" b="1" dirty="0">
                <a:ea typeface="Roboto"/>
                <a:cs typeface="Roboto"/>
              </a:rPr>
              <a:t>c'est le code international normalisé des noms</a:t>
            </a:r>
            <a:r>
              <a:rPr lang="fr-FR" sz="3600" dirty="0">
                <a:ea typeface="Roboto"/>
                <a:cs typeface="Roboto"/>
              </a:rPr>
              <a:t>. Il permet d’identifier les identités publiques des personnes ou des organismes impliqués dans la création, la production ou la gestion et la distribution de contenus intellectuels et artistiques. </a:t>
            </a:r>
            <a:endParaRPr lang="fr-FR" sz="1500">
              <a:ea typeface="Roboto"/>
              <a:cs typeface="Roboto"/>
            </a:endParaRPr>
          </a:p>
          <a:p>
            <a:pPr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7030A0"/>
              </a:solidFill>
              <a:latin typeface="Tw Cen MT"/>
              <a:ea typeface="Roboto"/>
              <a:cs typeface="Roboto"/>
            </a:endParaRPr>
          </a:p>
          <a:p>
            <a:pPr marL="0" indent="0">
              <a:buNone/>
            </a:pPr>
            <a:endParaRPr lang="fr-FR" sz="3600" dirty="0">
              <a:ea typeface="Roboto"/>
              <a:cs typeface="Roboto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62795F-3077-CBCF-D3E2-1EB65599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FA8332-F5E0-F843-1FB0-6DFECC92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59E5CE-304D-5343-2B25-3D2F51FB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F8A4A-8AA3-3F11-98E5-5404C8F87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B6385-8002-3BF3-3558-47E9E5266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505138-925B-2E58-8050-35D04B96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89238"/>
            <a:ext cx="10150987" cy="3640849"/>
          </a:xfrm>
        </p:spPr>
        <p:txBody>
          <a:bodyPr vert="horz" lIns="45720" tIns="45720" rIns="4572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fr-FR" sz="3600" b="1" dirty="0">
              <a:solidFill>
                <a:srgbClr val="7030A0"/>
              </a:solidFill>
              <a:ea typeface="Roboto"/>
              <a:cs typeface="Roboto"/>
            </a:endParaRP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b="1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VIAF, (Virtual International </a:t>
            </a:r>
            <a:r>
              <a:rPr lang="fr-FR" sz="3600" b="1" err="1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Authority</a:t>
            </a:r>
            <a:r>
              <a:rPr lang="fr-FR" sz="3600" b="1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 File)</a:t>
            </a:r>
            <a:r>
              <a:rPr lang="fr-FR" sz="3600" dirty="0">
                <a:latin typeface="Tw Cen MT"/>
                <a:ea typeface="Roboto"/>
                <a:cs typeface="Roboto"/>
              </a:rPr>
              <a:t> </a:t>
            </a:r>
            <a:r>
              <a:rPr lang="fr-FR" sz="3600" b="1" dirty="0">
                <a:latin typeface="Tw Cen MT"/>
                <a:ea typeface="Roboto"/>
                <a:cs typeface="Roboto"/>
              </a:rPr>
              <a:t>combine plusieurs fichiers d'autorités de noms en un seul service d'autorités</a:t>
            </a:r>
            <a:r>
              <a:rPr lang="fr-FR" sz="3600" dirty="0">
                <a:latin typeface="Tw Cen MT"/>
                <a:ea typeface="Roboto"/>
                <a:cs typeface="Roboto"/>
              </a:rPr>
              <a:t> hébergé par OCLC.</a:t>
            </a: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 </a:t>
            </a:r>
            <a:r>
              <a:rPr lang="fr-FR" sz="3600" b="1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ORCID</a:t>
            </a:r>
            <a:r>
              <a:rPr lang="fr-FR" sz="3600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,</a:t>
            </a:r>
            <a:r>
              <a:rPr lang="fr-FR" sz="3600" b="1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 c'est un identifiant (PID) gratuit</a:t>
            </a:r>
            <a:r>
              <a:rPr lang="fr-FR" sz="3600" b="1" dirty="0">
                <a:latin typeface="Tw Cen MT"/>
                <a:ea typeface="Roboto"/>
                <a:cs typeface="Roboto"/>
              </a:rPr>
              <a:t>, unique</a:t>
            </a:r>
            <a:r>
              <a:rPr lang="fr-FR" sz="3600" dirty="0">
                <a:latin typeface="Tw Cen MT"/>
                <a:ea typeface="Roboto"/>
                <a:cs typeface="Roboto"/>
              </a:rPr>
              <a:t> et persistant </a:t>
            </a:r>
            <a:r>
              <a:rPr lang="fr-FR" sz="3600" b="1" dirty="0">
                <a:latin typeface="Tw Cen MT"/>
                <a:ea typeface="Roboto"/>
                <a:cs typeface="Roboto"/>
              </a:rPr>
              <a:t>que les individus peuvent utiliser</a:t>
            </a:r>
            <a:r>
              <a:rPr lang="fr-FR" sz="3600" dirty="0">
                <a:latin typeface="Tw Cen MT"/>
                <a:ea typeface="Roboto"/>
                <a:cs typeface="Roboto"/>
              </a:rPr>
              <a:t> lorsqu'ils s'engagent </a:t>
            </a:r>
            <a:r>
              <a:rPr lang="fr-FR" sz="3600" b="1" dirty="0">
                <a:latin typeface="Tw Cen MT"/>
                <a:ea typeface="Roboto"/>
                <a:cs typeface="Roboto"/>
              </a:rPr>
              <a:t>dans des activités </a:t>
            </a:r>
            <a:r>
              <a:rPr lang="fr-FR" sz="3600" b="1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de recherche, d'érudition et d'innovation</a:t>
            </a:r>
            <a:r>
              <a:rPr lang="fr-FR" sz="3600" dirty="0">
                <a:latin typeface="Tw Cen MT"/>
                <a:ea typeface="Roboto"/>
                <a:cs typeface="Roboto"/>
              </a:rPr>
              <a:t>.</a:t>
            </a:r>
            <a:endParaRPr lang="fr-FR">
              <a:latin typeface="Tw Cen MT"/>
              <a:ea typeface="Roboto"/>
              <a:cs typeface="Roboto"/>
            </a:endParaRP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b="1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Wikidata, </a:t>
            </a:r>
            <a:r>
              <a:rPr lang="fr-FR" sz="3600" b="1" dirty="0">
                <a:solidFill>
                  <a:srgbClr val="7030A0"/>
                </a:solidFill>
                <a:ea typeface="Roboto"/>
                <a:cs typeface="Roboto"/>
              </a:rPr>
              <a:t>c'est une base de connaissances libre et ouverte </a:t>
            </a:r>
            <a:r>
              <a:rPr lang="fr-FR" sz="3600" b="1" dirty="0">
                <a:ea typeface="Roboto"/>
                <a:cs typeface="Roboto"/>
              </a:rPr>
              <a:t>qui peut être lue et modifiée par les humains et les machines.</a:t>
            </a:r>
            <a:endParaRPr lang="fr-FR" b="1">
              <a:ea typeface="Roboto"/>
              <a:cs typeface="Roboto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88BD29-DFC4-D5F0-DA51-2B377ECD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D153D8-3C6E-63B0-8908-6EF7794D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5AD517-1155-975D-8534-4544D1E94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0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95190F-23D5-E857-9D9E-315ACC03E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7ECF0-37DB-A564-4F3C-584325D0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7170303" cy="96223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		IDREF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D3AB6C-5FD2-168A-15E9-916ACF530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71259"/>
            <a:ext cx="10429318" cy="361301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/>
              <a:t>Quels types d’entités</a:t>
            </a:r>
          </a:p>
          <a:p>
            <a:pPr marL="0" indent="0">
              <a:buNone/>
            </a:pPr>
            <a:r>
              <a:rPr lang="fr-FR" sz="2800" b="1" dirty="0"/>
              <a:t> ou de notices d’autorités </a:t>
            </a:r>
          </a:p>
          <a:p>
            <a:pPr marL="0" indent="0">
              <a:buNone/>
            </a:pPr>
            <a:r>
              <a:rPr lang="fr-FR" sz="2800" b="1" dirty="0"/>
              <a:t>dans </a:t>
            </a:r>
            <a:r>
              <a:rPr lang="fr-FR" sz="2800" b="1" err="1"/>
              <a:t>IdRef</a:t>
            </a:r>
            <a:r>
              <a:rPr lang="fr-FR" sz="2800" b="1" dirty="0"/>
              <a:t> ?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77AB8B2-19E4-BA97-561C-3D9A8CF33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152" y="1846385"/>
            <a:ext cx="4447910" cy="42378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BD56243-F645-0A74-6B7F-68AA391BE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041" y="585216"/>
            <a:ext cx="2768831" cy="108266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B2DE46-55EE-7D7C-7354-076E1C37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700"/>
              <a:t>FORMATION IDREF / Margot Turco, BNU de Strasbourg, 2025</a:t>
            </a:r>
            <a:endParaRPr lang="en-US" sz="7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7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64E1E3-41C7-47C8-8307-07835406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9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70DBC-2F79-2CE0-2FC9-BCD97F3A3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B51F80-962E-D042-6526-A74FE72A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7"/>
            <a:ext cx="9720072" cy="48744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IDREF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FC3BA1-94C2-1A2F-9D3F-90D55A2A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07477"/>
            <a:ext cx="9957464" cy="4894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7030A0"/>
                </a:solidFill>
              </a:rPr>
              <a:t>Page d’accueil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457596-2104-D4A8-FD08-37C659FD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1B15C8-A32A-ADFA-4B31-E64E581B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8344450-80BA-20BB-EC24-80E75AC6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4" y="1910862"/>
            <a:ext cx="10550769" cy="38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8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B1321-CF8B-F325-88EB-29C583AC9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6530D-01DB-CEB6-1FB7-B1693ADF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70D92C-FFAE-0FA0-0E4D-CF570DEA0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957464" cy="31793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A partir de la page d’accueil, saisir un terme dans l’encart de recherche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l'</a:t>
            </a:r>
            <a:r>
              <a:rPr lang="fr-FR" sz="3600" dirty="0" err="1"/>
              <a:t>auto-complétion</a:t>
            </a:r>
            <a:r>
              <a:rPr lang="fr-FR" sz="3600" dirty="0"/>
              <a:t> se déclenche et les 30 premiers résultats sont affichés dans une liste déroulante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Le bouton vert indique le nombre des résultats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773F8C-37C8-7DEA-29DD-C102548D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024235-2CF4-EEF9-7131-D2B7B056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BEC101-5B60-1707-F3C7-25D3ACA5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5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CE05E-2BF6-48E9-D8CB-0309A2B5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7B6F3-CBD5-B3FC-AC50-F3545CB58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7"/>
            <a:ext cx="9720072" cy="48744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IDREF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8360D5-D2D7-2D7D-1911-6BB286748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07477"/>
            <a:ext cx="9957464" cy="4894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7030A0"/>
                </a:solidFill>
              </a:rPr>
              <a:t>Exemple de recherche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E7E76A-D1DA-6D5B-E092-01BD98B7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1DD6CB-C008-E2A2-3DD6-6FA02BAF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88B4FCE-134F-CCBD-1AE1-A2D861A8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46" y="2051538"/>
            <a:ext cx="9838592" cy="37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0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D65E3-1258-CCAC-1817-5B12CA2C4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3A28C-19D7-2110-E461-9D0987C4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619070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EA9DDC-5FD4-115B-67ED-EAF899BC7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53054"/>
            <a:ext cx="9957464" cy="2743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choisir le résultat dans la liste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cliquer sur le bouton vert « résultat » pour afficher la notice complète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4A0D00-2A33-DD77-6CB5-9872C243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6314F0-D6B0-4FE6-2F2C-57E492A0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E8FFA6-512D-F801-5B38-892B93F1A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6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41E96-1698-DC95-F641-AC0827328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833B4-20CC-4B20-89EB-74C87BF40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7"/>
            <a:ext cx="9720072" cy="48744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IDREF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8AB086-AF2D-16FF-203F-E63FD4FC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07477"/>
            <a:ext cx="9957464" cy="4894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7030A0"/>
                </a:solidFill>
              </a:rPr>
              <a:t>Exemple de recherche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6875D0-514A-B033-0FB7-5E068CFE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E515C0-9483-EDC9-1225-58A9905B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F2F004A-DFB1-A3C6-1D5F-FC7134A0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62" y="2051538"/>
            <a:ext cx="9870830" cy="342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3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24203-6347-E778-D64B-B2A70BD75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CE3B0-EE75-61C5-2A91-07BDFB2C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7"/>
            <a:ext cx="9720072" cy="48744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IDREF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555349-7664-D97F-B1DE-1BA31239E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07477"/>
            <a:ext cx="9957464" cy="4894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7030A0"/>
                </a:solidFill>
              </a:rPr>
              <a:t>Exemple de recherche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6386C5-60A2-EBF2-74B2-2ACB2BD7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BC49DC-F86D-E8A5-2A42-98280230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9CDC77-E54B-0E8A-625A-22E13636B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19300"/>
            <a:ext cx="9957464" cy="35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7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76FC7-A6CF-0DD4-A819-23AE7FC2A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4B10A-F6CF-5E4F-FF11-515A8025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619070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B2281-6DA6-22A4-D81A-5C467ADC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53054"/>
            <a:ext cx="9957464" cy="2743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la notice abrégée s’affiche dans l’encart vert à gauche avec la bibliographie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La notice complète s’affiche dans l’encart bleu à droite.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B99682-144C-D73C-B9EF-DDF4AC53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AEEB5A-B64B-E6B5-4968-E3ABC9C2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215C44B-DD76-050A-CB65-0752F76CC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260" y="585216"/>
            <a:ext cx="9864332" cy="1499616"/>
          </a:xfrm>
        </p:spPr>
        <p:txBody>
          <a:bodyPr/>
          <a:lstStyle/>
          <a:p>
            <a:r>
              <a:rPr lang="fr-FR" dirty="0"/>
              <a:t>Objectifs de la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7260" y="2266088"/>
            <a:ext cx="9720073" cy="225315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/>
              <a:t>La formation flash dédiée à </a:t>
            </a:r>
            <a:r>
              <a:rPr lang="fr-FR" sz="3200" dirty="0" err="1"/>
              <a:t>IdRef</a:t>
            </a:r>
            <a:r>
              <a:rPr lang="fr-FR" sz="3200" dirty="0"/>
              <a:t> vous propose de découvrir les Identifiants et Référentiels pour l’enseignement supérieur et la recherche en 1 heure.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25898" y="6383570"/>
            <a:ext cx="5901459" cy="274320"/>
          </a:xfrm>
        </p:spPr>
        <p:txBody>
          <a:bodyPr/>
          <a:lstStyle/>
          <a:p>
            <a:pPr algn="ctr"/>
            <a:endParaRPr lang="fr-FR" dirty="0"/>
          </a:p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5907DF-39B7-D087-C46D-BD2174950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915" y="752797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3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4C6FD-24FA-A48B-A683-2620329CB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2076B-6A8A-6F78-51DB-C4D9D772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7"/>
            <a:ext cx="9720072" cy="48744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IDREF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16F470-13D8-6875-4AE8-44967FE4F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072663"/>
            <a:ext cx="9957464" cy="533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7030A0"/>
                </a:solidFill>
              </a:rPr>
              <a:t>Exemple de recherche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C6FA37-A16C-5807-F04B-DF64EEBA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40F02F-6FC4-CFED-C1FF-153D1A44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E4979AA-768B-2B81-2808-825F0B9B2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794" y="1892952"/>
            <a:ext cx="8189382" cy="38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61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46FC4-191F-6AD0-6F95-2145FC0FD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EC975-AE85-52A7-6FEB-E336BD54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7"/>
            <a:ext cx="9720072" cy="48744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IDREF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645855-C482-B170-4B64-62CDC459F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072663"/>
            <a:ext cx="9957464" cy="533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7030A0"/>
                </a:solidFill>
              </a:rPr>
              <a:t>Exemple de recherche : rebond vers le </a:t>
            </a:r>
            <a:r>
              <a:rPr lang="fr-FR" sz="3600" b="1" dirty="0" err="1">
                <a:solidFill>
                  <a:srgbClr val="7030A0"/>
                </a:solidFill>
              </a:rPr>
              <a:t>Sudoc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BFCD0C-42E0-6F8F-7661-D145ADDA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E78C0B-84D2-90FB-FC9D-65B43B8F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47778E-C8BD-43DC-5A5F-5921C9E4B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794" y="1817077"/>
            <a:ext cx="9441637" cy="37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19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C8FA27-60B2-D928-50C3-D581C6873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C29E98-BB60-32F0-2AAE-BCCE19C8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IDREF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DF12B-8938-5A69-0378-C12FED910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</a:rPr>
              <a:t>Exemple de recherche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EA4CEA5-9E14-AB3D-0DBE-6078443F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923" y="973014"/>
            <a:ext cx="6986954" cy="5205491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CCA584-BFA2-A758-9ADC-95A5F141B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7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FORMATION IDREF / Margot Turco, BNU de Strasbourg, 2025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700" kern="1200" cap="all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BA548C-E554-5062-C3AF-F1A1BAF8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 smtClean="0"/>
              <a:pPr defTabSz="914400"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34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AB6C0-5F8A-192D-811E-820F4B8C7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26421C9-326F-4118-1315-277C73EC5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13964B54-708C-0B85-8FA0-1064E8D0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9C771A-6899-5A45-5713-7A77D3155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B03CDB2-78C0-36FD-210A-F44A67AF9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DEDC36-93BE-C1F3-174D-FA59C132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IDREF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76F518-69C9-F03A-E71F-8068590A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Exemple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recherche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E94EAA-51CF-6C2F-39E2-A62F97690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698376-46AB-C288-1A5C-DA08339E6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7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FORMATION IDREF / Margot Turco, BNU de Strasbourg, 2025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700" kern="1200" cap="all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F80E7A-D36E-3F4A-303F-EA88EBC9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 smtClean="0"/>
              <a:pPr defTabSz="914400"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9D6374-62E5-109A-F7B7-AEAD1ED33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710" y="984744"/>
            <a:ext cx="6426598" cy="51937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EC9A1B3-0345-F5EF-4904-BD3ECDDD1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82" y="786383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9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6FAD04-BD02-28CB-006B-1B7476F17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5874D6-EA74-825E-790D-B6DF1E878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F105A593-E4A9-1390-D85C-B1C519959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5875D5-3A8E-92FE-EC25-EF3A43AD7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835A43D-376E-189C-9CF8-27F09457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D8432D-5D3C-D880-C6BC-AC2F074F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IDREF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E223E9-1FC5-104C-D2DF-4710B9B8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Exemple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recherche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645F07-E0FD-D7F8-B911-A70C3679D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F238CF-1B42-66EC-C59E-F028997F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7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FORMATION IDREF / Margot Turco, BNU de Strasbourg, 2025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700" kern="1200" cap="all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98DD23-5287-473A-F18E-01DEFBCE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 smtClean="0"/>
              <a:pPr defTabSz="914400">
                <a:spcAft>
                  <a:spcPts val="600"/>
                </a:spcAft>
              </a:pPr>
              <a:t>24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F3291B0-E0E9-44CF-1037-D04C18DCA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82" y="786383"/>
            <a:ext cx="2085418" cy="11644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B9D4A89-7F27-BEBE-AE26-70D2B7D03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795" y="1090248"/>
            <a:ext cx="6889506" cy="49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90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9B3B62-4621-8CD0-25C3-014CCF32E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4253181-48E7-B104-7C3D-FA1C39965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3E429524-12CB-439A-BEAF-2A187A74B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48E6A9-3BE5-8123-8767-D72B8B140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517821D-42B0-63DF-883A-9C08416B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8BF5613-B9D0-F7F9-5252-DB11439A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IDREF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8A7F6B-E4D1-0D56-E0C3-BBFAE89FA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Exemple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recherche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655B4EB-BAA7-69C6-C93C-32EEB8851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E9912A-3A28-7A51-8888-75686176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7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FORMATION IDREF / Margot Turco, BNU de Strasbourg, 2025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700" kern="1200" cap="all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EA3044-5D34-5EB2-C36B-A18DF93A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 smtClean="0"/>
              <a:pPr defTabSz="914400">
                <a:spcAft>
                  <a:spcPts val="600"/>
                </a:spcAft>
              </a:pPr>
              <a:t>25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989406-3E97-0AB5-B992-650C60842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82" y="786383"/>
            <a:ext cx="2085418" cy="11644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D83E4A6-7DB3-234D-A565-B8350AC66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974" y="923192"/>
            <a:ext cx="7156233" cy="50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73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4EB10-E370-0FC0-9C7C-4A3E6716E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F0055-6719-9255-C17C-15B2BE93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619070"/>
            <a:ext cx="10300364" cy="144712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IDREF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A89580-DED8-725B-8062-9E371E801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66192"/>
            <a:ext cx="9957464" cy="32355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7030A0"/>
                </a:solidFill>
              </a:rPr>
              <a:t>Ainsi, l’affichage détaillé fournit un ensemble de ressources liées (1/2)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données sur l'identifiant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auteurs associés dans le </a:t>
            </a:r>
            <a:r>
              <a:rPr lang="fr-FR" sz="3600" dirty="0" err="1"/>
              <a:t>Sudoc</a:t>
            </a:r>
            <a:r>
              <a:rPr lang="fr-FR" sz="3600" dirty="0"/>
              <a:t> ; </a:t>
            </a:r>
          </a:p>
          <a:p>
            <a:pPr marL="0" indent="0">
              <a:buNone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CC67B9-A0E5-39F9-FFCE-67592E5E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42B7DE-8EFA-B0A3-85EF-840A18E3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8FC2AA-DACF-C66E-5F65-74FAF1E1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87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F202A-283A-2AFE-ED66-9F0B8BE07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4E8310-A540-6212-CE35-A340D39C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619070"/>
            <a:ext cx="10300364" cy="144712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IDREF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2CF550-C653-5209-2B84-414907E1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66192"/>
            <a:ext cx="9957464" cy="36576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7030A0"/>
                </a:solidFill>
              </a:rPr>
              <a:t>Ainsi, l’affichage détaillé fournit un ensemble de ressources liées (2/2)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concepts associés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notices bibliographiques liées dans le </a:t>
            </a:r>
            <a:r>
              <a:rPr lang="fr-FR" sz="3600" dirty="0" err="1"/>
              <a:t>Sudoc</a:t>
            </a:r>
            <a:r>
              <a:rPr lang="fr-FR" sz="3600" dirty="0"/>
              <a:t>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articles et références liées dans Persée (nom personne)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identifiants associés.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FB80FE-8112-DF7F-D0F8-66AE67B8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A03D77-96F8-337F-1250-058279F3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9A89610-E7AF-8A3C-93E7-224B75C41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13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50157-7631-DB96-2AE9-E6B036B99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BE00D-40E9-807A-5D59-BE634FB2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619070"/>
            <a:ext cx="10300364" cy="144712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IDREF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7BEB6B-60D5-9BA6-823C-A8BA203F4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66192"/>
            <a:ext cx="9957464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7030A0"/>
                </a:solidFill>
              </a:rPr>
              <a:t>Exemple d’identifiants externes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486511-3982-9A98-205F-8940D6A3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AE73B4-F17B-F1A0-4A06-C5BC1240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D05C51-8FC3-44C9-FDDC-EE326E163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18C332-A13B-FAC7-1267-10788A10C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77" y="3104472"/>
            <a:ext cx="7851531" cy="232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10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FCF80-9F87-47C2-C478-8F8A16D25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BF79B-9511-6090-BC4A-9E5699A1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619070"/>
            <a:ext cx="10300364" cy="144712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IDREF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BAEB09-08F6-0CA1-B6B7-AFBED231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66192"/>
            <a:ext cx="9957464" cy="365760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7030A0"/>
                </a:solidFill>
              </a:rPr>
              <a:t>Ainsi, à partir d’une recherche sur une personne, par exemple, il est possible de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voir les références bibliographiques dans le </a:t>
            </a:r>
            <a:r>
              <a:rPr lang="fr-FR" sz="3600" dirty="0" err="1"/>
              <a:t>Sudoc</a:t>
            </a:r>
            <a:r>
              <a:rPr lang="fr-FR" sz="3600" dirty="0"/>
              <a:t>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voir les références bibliographiques dans d’autres bases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connaître les domaines de recherche.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81790F-B4E2-A6C0-E9B2-F9649F42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D2E292-0ECA-83E6-33B8-91A19D4F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F58AFB-172D-1F0C-56D9-1F28259E5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4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71022"/>
          </a:xfrm>
        </p:spPr>
        <p:txBody>
          <a:bodyPr/>
          <a:lstStyle/>
          <a:p>
            <a:pPr algn="ctr"/>
            <a:r>
              <a:rPr lang="fr-FR" dirty="0"/>
              <a:t>PLAN de la formation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767254"/>
            <a:ext cx="10071764" cy="450553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fr-FR" sz="2900" dirty="0"/>
              <a:t>Partie A, Consultation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900" dirty="0"/>
              <a:t>Définition de </a:t>
            </a:r>
            <a:r>
              <a:rPr lang="fr-FR" sz="2900" dirty="0" err="1"/>
              <a:t>IdRef</a:t>
            </a:r>
            <a:endParaRPr lang="fr-FR" sz="2900" dirty="0"/>
          </a:p>
          <a:p>
            <a:pPr marL="457200" indent="-457200" algn="just">
              <a:buFont typeface="+mj-lt"/>
              <a:buAutoNum type="arabicPeriod"/>
            </a:pPr>
            <a:r>
              <a:rPr lang="fr-FR" sz="2900" dirty="0"/>
              <a:t>Objectifs de </a:t>
            </a:r>
            <a:r>
              <a:rPr lang="fr-FR" sz="2900" dirty="0" err="1"/>
              <a:t>IdRef</a:t>
            </a:r>
            <a:endParaRPr lang="fr-FR" sz="2900" dirty="0"/>
          </a:p>
          <a:p>
            <a:pPr marL="457200" indent="-457200" algn="just">
              <a:buFont typeface="+mj-lt"/>
              <a:buAutoNum type="arabicPeriod"/>
            </a:pPr>
            <a:r>
              <a:rPr lang="fr-FR" sz="2900" dirty="0"/>
              <a:t>Comment rechercher dans </a:t>
            </a:r>
            <a:r>
              <a:rPr lang="fr-FR" sz="2900" dirty="0" err="1"/>
              <a:t>IdRef</a:t>
            </a:r>
            <a:r>
              <a:rPr lang="fr-FR" sz="2900" dirty="0"/>
              <a:t> 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900" dirty="0"/>
              <a:t>Exemples de recherches</a:t>
            </a:r>
          </a:p>
          <a:p>
            <a:pPr marL="0" indent="0" algn="just">
              <a:buNone/>
            </a:pPr>
            <a:r>
              <a:rPr lang="fr-FR" sz="2900" dirty="0"/>
              <a:t>Partie B, Actions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900" dirty="0"/>
              <a:t>Comment agir dans </a:t>
            </a:r>
            <a:r>
              <a:rPr lang="fr-FR" sz="2900" dirty="0" err="1"/>
              <a:t>IdRef</a:t>
            </a:r>
            <a:r>
              <a:rPr lang="fr-FR" sz="2900" dirty="0"/>
              <a:t> 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900" dirty="0"/>
              <a:t>Créer et enrichir des autorités des catalogues Calames, theses.fr et </a:t>
            </a:r>
            <a:r>
              <a:rPr lang="fr-FR" sz="2900" dirty="0" err="1"/>
              <a:t>Sudoc</a:t>
            </a:r>
            <a:endParaRPr lang="fr-FR" sz="2900" dirty="0"/>
          </a:p>
          <a:p>
            <a:pPr marL="457200" indent="-457200" algn="just">
              <a:buFont typeface="+mj-lt"/>
              <a:buAutoNum type="arabicPeriod"/>
            </a:pPr>
            <a:r>
              <a:rPr lang="fr-FR" sz="2900" dirty="0"/>
              <a:t>Créer par formulaire dans </a:t>
            </a:r>
            <a:r>
              <a:rPr lang="fr-FR" sz="2900" dirty="0" err="1"/>
              <a:t>IdRef</a:t>
            </a:r>
            <a:endParaRPr lang="fr-FR" sz="2900" dirty="0"/>
          </a:p>
          <a:p>
            <a:pPr marL="457200" indent="-457200" algn="just">
              <a:buFont typeface="+mj-lt"/>
              <a:buAutoNum type="arabicPeriod"/>
            </a:pPr>
            <a:r>
              <a:rPr lang="fr-FR" sz="2900" dirty="0"/>
              <a:t>Créer par dérivation dans </a:t>
            </a:r>
            <a:r>
              <a:rPr lang="fr-FR" sz="2900" dirty="0" err="1"/>
              <a:t>IdRef</a:t>
            </a:r>
            <a:endParaRPr lang="fr-FR" sz="2900" dirty="0"/>
          </a:p>
          <a:p>
            <a:pPr marL="457200" indent="-457200" algn="just">
              <a:buFont typeface="+mj-lt"/>
              <a:buAutoNum type="arabicPeriod"/>
            </a:pPr>
            <a:r>
              <a:rPr lang="fr-FR" sz="2900" dirty="0"/>
              <a:t>Démonstration d’actions dans </a:t>
            </a:r>
            <a:r>
              <a:rPr lang="fr-FR" sz="2900" dirty="0" err="1"/>
              <a:t>IdRef</a:t>
            </a:r>
            <a:endParaRPr lang="fr-FR" sz="2900" dirty="0"/>
          </a:p>
          <a:p>
            <a:pPr marL="0" indent="0" algn="just">
              <a:buNone/>
            </a:pPr>
            <a:r>
              <a:rPr lang="fr-FR" sz="2900" dirty="0"/>
              <a:t>Documentation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212915" y="6393509"/>
            <a:ext cx="5901459" cy="27432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4B56AB-6766-1625-C7EB-9A1830867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454" y="482077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77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5B1F5-CF32-3777-A230-E34B4C0F7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4963C8-FD21-AFDA-FD6A-48A1A1BE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213339"/>
          </a:xfrm>
        </p:spPr>
        <p:txBody>
          <a:bodyPr/>
          <a:lstStyle/>
          <a:p>
            <a:r>
              <a:rPr lang="fr-FR" dirty="0"/>
              <a:t>FORMATION IDREF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F4A3D9-C02A-6ADC-0F4C-8E32FECA5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Partie B, ACTIONS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D9CE1A-05E6-A6FF-BCE5-7AC5432D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1846" y="6277708"/>
            <a:ext cx="6013939" cy="369278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49B2BB-9DE3-6A3D-097D-9AF9B3A6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F00C02-E3B6-396A-6EE2-426961995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64368"/>
            <a:ext cx="2576146" cy="12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667FE-9BF5-CEB0-6970-84221396E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77197-5F42-08BE-2214-06683E05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AAD402-1DCA-E6E6-477B-D2C1A3877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96130" cy="3711587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C00000"/>
                </a:solidFill>
              </a:rPr>
              <a:t>Quelles actions dans </a:t>
            </a:r>
            <a:r>
              <a:rPr lang="fr-FR" sz="3600" b="1" dirty="0" err="1">
                <a:solidFill>
                  <a:srgbClr val="C00000"/>
                </a:solidFill>
              </a:rPr>
              <a:t>IdRef</a:t>
            </a:r>
            <a:r>
              <a:rPr lang="fr-FR" sz="3600" b="1" dirty="0">
                <a:solidFill>
                  <a:srgbClr val="C00000"/>
                </a:solidFill>
              </a:rPr>
              <a:t> ?</a:t>
            </a:r>
            <a:endParaRPr lang="fr-FR" dirty="0">
              <a:latin typeface="Tw Cen MT" panose="020B0602020104020603"/>
            </a:endParaRPr>
          </a:p>
          <a:p>
            <a:pPr marL="0" indent="0">
              <a:buNone/>
            </a:pPr>
            <a:r>
              <a:rPr lang="fr-FR" sz="3600" b="1" dirty="0" err="1">
                <a:solidFill>
                  <a:srgbClr val="7030A0"/>
                </a:solidFill>
              </a:rPr>
              <a:t>IdRef</a:t>
            </a:r>
            <a:r>
              <a:rPr lang="fr-FR" sz="3600" b="1" dirty="0">
                <a:solidFill>
                  <a:srgbClr val="7030A0"/>
                </a:solidFill>
              </a:rPr>
              <a:t> public,</a:t>
            </a:r>
            <a:r>
              <a:rPr lang="fr-FR" sz="3600" dirty="0"/>
              <a:t> interface de recherche et de consultation des données d’autorité,</a:t>
            </a:r>
            <a:r>
              <a:rPr lang="fr-FR" sz="3600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fr-FR" sz="3600" b="1" dirty="0">
                <a:solidFill>
                  <a:srgbClr val="7030A0"/>
                </a:solidFill>
              </a:rPr>
              <a:t>permet aussi de :</a:t>
            </a:r>
            <a:endParaRPr lang="fr-FR" b="1" dirty="0">
              <a:solidFill>
                <a:srgbClr val="7030A0"/>
              </a:solidFill>
            </a:endParaRP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dirty="0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signaler une erreur  (à partir de la notice affichée) ;</a:t>
            </a:r>
          </a:p>
          <a:p>
            <a:pPr marL="0" indent="0">
              <a:buNone/>
            </a:pPr>
            <a:endParaRPr lang="fr-FR" sz="3600" dirty="0">
              <a:solidFill>
                <a:srgbClr val="000000"/>
              </a:solidFill>
              <a:latin typeface="Tw Cen MT"/>
              <a:ea typeface="Roboto"/>
              <a:cs typeface="Roboto"/>
            </a:endParaRPr>
          </a:p>
          <a:p>
            <a:pPr marL="0" indent="0">
              <a:buNone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966B2E-240C-D5CA-EB92-922990F5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5A5AD5-C40C-F2E5-525A-E0D76EDC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A8500D-E763-2920-B86A-467D2C6C1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  <p:pic>
        <p:nvPicPr>
          <p:cNvPr id="8" name="Image 7" descr="Une image contenant texte, symbole, logo, Police&#10;&#10;Le contenu généré par l’IA peut être incorrect.">
            <a:extLst>
              <a:ext uri="{FF2B5EF4-FFF2-40B4-BE49-F238E27FC236}">
                <a16:creationId xmlns:a16="http://schemas.microsoft.com/office/drawing/2014/main" id="{5B3DAD3F-5851-11D2-4BF6-6CC6C4458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027" y="4738386"/>
            <a:ext cx="1980139" cy="109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12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FA77-3409-3F6B-68CF-79881A50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7D155-18E3-0FB1-2CBF-36647222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B2C8DB-5D94-3BD9-0D17-33D2185D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96130" cy="3704647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latin typeface="TW Cen MT"/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8ADB29-2897-951D-BC52-24187277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9C1F69-6FC6-58D1-FBF8-62FA2CE2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04EB0D-D473-30FD-5AEE-E2316B8F3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031" y="582214"/>
            <a:ext cx="2171681" cy="833773"/>
          </a:xfrm>
          <a:prstGeom prst="rect">
            <a:avLst/>
          </a:prstGeom>
        </p:spPr>
      </p:pic>
      <p:pic>
        <p:nvPicPr>
          <p:cNvPr id="11" name="Image 10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B1AD0119-DE48-14ED-7651-98EE7391B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653" y="1653867"/>
            <a:ext cx="9716760" cy="41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22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DF3E6-3EF0-4FCF-8FD7-C4655A0BE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E90BBA-26A3-1199-FCE7-038F7350E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613451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92530B-E749-8310-CAB4-4777ED13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96130" cy="3704647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C00000"/>
                </a:solidFill>
              </a:rPr>
              <a:t>Quelles actions dans </a:t>
            </a:r>
            <a:r>
              <a:rPr lang="fr-FR" sz="3600" b="1" dirty="0" err="1">
                <a:solidFill>
                  <a:srgbClr val="C00000"/>
                </a:solidFill>
              </a:rPr>
              <a:t>IdRef</a:t>
            </a:r>
            <a:r>
              <a:rPr lang="fr-FR" sz="3600" b="1" dirty="0">
                <a:solidFill>
                  <a:srgbClr val="C00000"/>
                </a:solidFill>
              </a:rPr>
              <a:t> ?</a:t>
            </a:r>
            <a:endParaRPr lang="fr-FR" dirty="0">
              <a:latin typeface="Tw Cen MT" panose="020B0602020104020603"/>
            </a:endParaRPr>
          </a:p>
          <a:p>
            <a:pPr marL="0" indent="0">
              <a:buNone/>
            </a:pPr>
            <a:r>
              <a:rPr lang="fr-FR" sz="3600" b="1" dirty="0" err="1">
                <a:solidFill>
                  <a:srgbClr val="7030A0"/>
                </a:solidFill>
              </a:rPr>
              <a:t>IdRef</a:t>
            </a:r>
            <a:r>
              <a:rPr lang="fr-FR" sz="3600" b="1" dirty="0">
                <a:solidFill>
                  <a:srgbClr val="7030A0"/>
                </a:solidFill>
              </a:rPr>
              <a:t> public,</a:t>
            </a:r>
            <a:r>
              <a:rPr lang="fr-FR" sz="3600" dirty="0"/>
              <a:t> interface de recherche et de consultation des données d’autorité,</a:t>
            </a:r>
            <a:r>
              <a:rPr lang="fr-FR" sz="3600" b="1" dirty="0">
                <a:solidFill>
                  <a:srgbClr val="7030A0"/>
                </a:solidFill>
              </a:rPr>
              <a:t> permet aussi de :</a:t>
            </a:r>
            <a:endParaRPr lang="fr-FR" b="1" dirty="0">
              <a:solidFill>
                <a:srgbClr val="7030A0"/>
              </a:solidFill>
            </a:endParaRP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dirty="0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proposer une amélioration de la notice </a:t>
            </a:r>
            <a:r>
              <a:rPr lang="fr-FR" sz="3600" dirty="0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(à partir de la notice affichée) ;</a:t>
            </a:r>
            <a:endParaRPr lang="fr-FR" sz="3600" dirty="0">
              <a:solidFill>
                <a:srgbClr val="000000"/>
              </a:solidFill>
              <a:latin typeface="Tw Cen MT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DA752E-813B-D506-A286-56FFD835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4E52F8-B8EC-A687-0B23-7D8FEC88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B502AA-5214-176F-7E3F-9E6C44CCB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  <p:pic>
        <p:nvPicPr>
          <p:cNvPr id="7" name="Image 6" descr="Une image contenant symbole, Police, logo, capture d’écran&#10;&#10;Le contenu généré par l’IA peut être incorrect.">
            <a:extLst>
              <a:ext uri="{FF2B5EF4-FFF2-40B4-BE49-F238E27FC236}">
                <a16:creationId xmlns:a16="http://schemas.microsoft.com/office/drawing/2014/main" id="{D2AF8547-8482-F8F4-DE6C-D7B405D52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619" y="4680289"/>
            <a:ext cx="2077543" cy="10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52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2DDA6-36F0-7ABA-F940-7E1A8CD59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E93E4-7462-F628-8C0A-43E59FE4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FFD096-F251-F416-2943-B4ED232B3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96130" cy="3704647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latin typeface="TW Cen MT"/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687987-0AE6-0881-74C5-19E56169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87648A-2773-BA4D-5F85-CDC99CDA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258F6C-5EB9-0E00-2170-F269D4D3A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556" y="582214"/>
            <a:ext cx="2171681" cy="833773"/>
          </a:xfrm>
          <a:prstGeom prst="rect">
            <a:avLst/>
          </a:prstGeom>
        </p:spPr>
      </p:pic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AD59F28B-7334-3062-BBB7-B270B1C9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12" y="1714674"/>
            <a:ext cx="10283963" cy="41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927B5-5609-1C32-C47B-7458EF922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E68B1-7872-85F7-57C2-5DADAA2C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41D69E-351B-4FBF-71C4-D0D547B2F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96130" cy="3365981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C00000"/>
                </a:solidFill>
              </a:rPr>
              <a:t>Quelles actions dans </a:t>
            </a:r>
            <a:r>
              <a:rPr lang="fr-FR" sz="3600" b="1" dirty="0" err="1">
                <a:solidFill>
                  <a:srgbClr val="C00000"/>
                </a:solidFill>
              </a:rPr>
              <a:t>IdRef</a:t>
            </a:r>
            <a:r>
              <a:rPr lang="fr-FR" sz="3600" b="1" dirty="0">
                <a:solidFill>
                  <a:srgbClr val="C00000"/>
                </a:solidFill>
              </a:rPr>
              <a:t> ?</a:t>
            </a:r>
            <a:endParaRPr lang="fr-FR" dirty="0">
              <a:latin typeface="Tw Cen MT" panose="020B0602020104020603"/>
            </a:endParaRPr>
          </a:p>
          <a:p>
            <a:pPr marL="0" indent="0">
              <a:buNone/>
            </a:pPr>
            <a:r>
              <a:rPr lang="fr-FR" sz="3600" b="1" err="1">
                <a:solidFill>
                  <a:srgbClr val="7030A0"/>
                </a:solidFill>
              </a:rPr>
              <a:t>IdRef</a:t>
            </a:r>
            <a:r>
              <a:rPr lang="fr-FR" sz="3600" b="1" dirty="0">
                <a:solidFill>
                  <a:srgbClr val="7030A0"/>
                </a:solidFill>
              </a:rPr>
              <a:t> professionnel</a:t>
            </a:r>
            <a:r>
              <a:rPr lang="fr-FR" sz="3600" b="1" dirty="0">
                <a:solidFill>
                  <a:srgbClr val="7030A0"/>
                </a:solidFill>
                <a:ea typeface="Roboto"/>
                <a:cs typeface="Roboto"/>
              </a:rPr>
              <a:t>,</a:t>
            </a:r>
            <a:r>
              <a:rPr lang="fr-FR" sz="3600" dirty="0">
                <a:solidFill>
                  <a:srgbClr val="7030A0"/>
                </a:solidFill>
                <a:ea typeface="Roboto"/>
                <a:cs typeface="Roboto"/>
              </a:rPr>
              <a:t> </a:t>
            </a:r>
            <a:r>
              <a:rPr lang="fr-FR" sz="3600" dirty="0">
                <a:solidFill>
                  <a:srgbClr val="C00000"/>
                </a:solidFill>
                <a:ea typeface="Roboto"/>
                <a:cs typeface="Roboto"/>
              </a:rPr>
              <a:t>accessible</a:t>
            </a:r>
            <a:r>
              <a:rPr lang="fr-FR" sz="3600" dirty="0">
                <a:solidFill>
                  <a:srgbClr val="C00000"/>
                </a:solidFill>
                <a:latin typeface="Tw Cen MT"/>
                <a:ea typeface="Roboto"/>
                <a:cs typeface="Roboto"/>
              </a:rPr>
              <a:t> sous authentification,</a:t>
            </a:r>
            <a:r>
              <a:rPr lang="fr-FR" sz="3600" b="1" dirty="0">
                <a:solidFill>
                  <a:srgbClr val="00B050"/>
                </a:solidFill>
                <a:latin typeface="Tw Cen MT"/>
                <a:ea typeface="Roboto"/>
                <a:cs typeface="Roboto"/>
              </a:rPr>
              <a:t> </a:t>
            </a:r>
            <a:r>
              <a:rPr lang="fr-FR" sz="3600" dirty="0">
                <a:latin typeface="Tw Cen MT"/>
                <a:ea typeface="Roboto"/>
                <a:cs typeface="Roboto"/>
              </a:rPr>
              <a:t>est un </a:t>
            </a:r>
            <a:r>
              <a:rPr lang="fr-FR" sz="3600" dirty="0">
                <a:solidFill>
                  <a:srgbClr val="000000"/>
                </a:solidFill>
                <a:ea typeface="Roboto"/>
                <a:cs typeface="Roboto"/>
              </a:rPr>
              <a:t>outil </a:t>
            </a:r>
            <a:r>
              <a:rPr lang="fr-FR" sz="3600" dirty="0">
                <a:solidFill>
                  <a:srgbClr val="00B050"/>
                </a:solidFill>
                <a:ea typeface="Roboto"/>
                <a:cs typeface="Roboto"/>
              </a:rPr>
              <a:t>de catalogage des notices d’autorité</a:t>
            </a:r>
            <a:r>
              <a:rPr lang="fr-FR" sz="3600" dirty="0">
                <a:ea typeface="Roboto"/>
                <a:cs typeface="Roboto"/>
              </a:rPr>
              <a:t> </a:t>
            </a:r>
            <a:r>
              <a:rPr lang="fr-FR" sz="3600" dirty="0">
                <a:solidFill>
                  <a:srgbClr val="0070C0"/>
                </a:solidFill>
                <a:ea typeface="Roboto"/>
                <a:cs typeface="Roboto"/>
              </a:rPr>
              <a:t>autonome, </a:t>
            </a:r>
            <a:r>
              <a:rPr lang="fr-FR" sz="3600" dirty="0">
                <a:solidFill>
                  <a:srgbClr val="0070C0"/>
                </a:solidFill>
                <a:latin typeface="Tw Cen MT"/>
                <a:ea typeface="Roboto"/>
                <a:cs typeface="Roboto"/>
              </a:rPr>
              <a:t>ou interconnecté </a:t>
            </a:r>
            <a:r>
              <a:rPr lang="fr-FR" sz="3600" dirty="0">
                <a:latin typeface="Tw Cen MT"/>
                <a:ea typeface="Roboto"/>
                <a:cs typeface="Roboto"/>
              </a:rPr>
              <a:t>à différents environnements de production de données de l’ESR.</a:t>
            </a:r>
            <a:endParaRPr lang="fr-FR" sz="3600" dirty="0">
              <a:solidFill>
                <a:srgbClr val="00B050"/>
              </a:solidFill>
              <a:ea typeface="Roboto"/>
              <a:cs typeface="Roboto"/>
            </a:endParaRPr>
          </a:p>
          <a:p>
            <a:pPr marL="0" indent="0">
              <a:buNone/>
            </a:pPr>
            <a:endParaRPr lang="fr-FR" sz="3600" b="1" dirty="0">
              <a:solidFill>
                <a:srgbClr val="00B050"/>
              </a:solidFill>
              <a:latin typeface="Tw Cen MT"/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latin typeface="Tw Cen MT"/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C2D8EF-A702-DDC7-0AD2-5B3A4748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21D077-72CB-932C-C531-772F6E74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201AD0-ADCE-55E2-5C70-F44C267E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99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82677-B2C3-162A-D5E9-2942E70C2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84C62-FC4A-A2EA-4300-2C554173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46551"/>
            <a:ext cx="10409500" cy="1243059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E185D5-EF99-B5A6-8ADC-9848F1322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87715"/>
            <a:ext cx="10296130" cy="4508881"/>
          </a:xfrm>
        </p:spPr>
        <p:txBody>
          <a:bodyPr vert="horz" lIns="45720" tIns="45720" rIns="4572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4600" b="1" dirty="0">
                <a:solidFill>
                  <a:srgbClr val="C00000"/>
                </a:solidFill>
                <a:latin typeface="TW Cen MT"/>
                <a:ea typeface="Roboto"/>
                <a:cs typeface="Roboto"/>
              </a:rPr>
              <a:t>Quelles actions dans </a:t>
            </a:r>
            <a:r>
              <a:rPr lang="fr-FR" sz="4600" b="1" dirty="0" err="1">
                <a:solidFill>
                  <a:srgbClr val="C00000"/>
                </a:solidFill>
                <a:latin typeface="TW Cen MT"/>
                <a:ea typeface="Roboto"/>
                <a:cs typeface="Roboto"/>
              </a:rPr>
              <a:t>IdRef</a:t>
            </a:r>
            <a:r>
              <a:rPr lang="fr-FR" sz="4600" b="1" dirty="0">
                <a:solidFill>
                  <a:srgbClr val="C00000"/>
                </a:solidFill>
                <a:latin typeface="TW Cen MT"/>
                <a:ea typeface="Roboto"/>
                <a:cs typeface="Roboto"/>
              </a:rPr>
              <a:t> ?</a:t>
            </a:r>
            <a:endParaRPr lang="fr-FR" sz="4600" dirty="0">
              <a:solidFill>
                <a:srgbClr val="000000"/>
              </a:solidFill>
              <a:latin typeface="TW Cen MT"/>
              <a:ea typeface="Roboto"/>
              <a:cs typeface="Roboto"/>
            </a:endParaRPr>
          </a:p>
          <a:p>
            <a:pPr marL="0" indent="0">
              <a:buNone/>
            </a:pPr>
            <a:r>
              <a:rPr lang="fr-FR" sz="3300" b="1" dirty="0" err="1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IdRef</a:t>
            </a:r>
            <a:r>
              <a:rPr lang="fr-FR" sz="3300" b="1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 professionnel </a:t>
            </a:r>
            <a:r>
              <a:rPr lang="fr-FR" sz="3300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permet de </a:t>
            </a:r>
            <a:r>
              <a:rPr lang="fr-FR" sz="3300" b="1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créer les notices d’autorité requises</a:t>
            </a:r>
            <a:r>
              <a:rPr lang="fr-FR" sz="3300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 pour le signalement des ressources dans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600" dirty="0">
                <a:ea typeface="Roboto"/>
                <a:cs typeface="Roboto"/>
              </a:rPr>
              <a:t>Calames ;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3600" dirty="0">
                <a:ea typeface="Roboto"/>
                <a:cs typeface="Roboto"/>
              </a:rPr>
              <a:t>STAR et STEP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600" dirty="0">
                <a:ea typeface="Roboto"/>
                <a:cs typeface="Roboto"/>
              </a:rPr>
              <a:t>Persée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600" dirty="0">
                <a:ea typeface="Roboto"/>
                <a:cs typeface="Roboto"/>
              </a:rPr>
              <a:t>archive institutionnelle </a:t>
            </a:r>
            <a:r>
              <a:rPr lang="fr-FR" sz="3600" dirty="0" err="1">
                <a:ea typeface="Roboto"/>
                <a:cs typeface="Roboto"/>
              </a:rPr>
              <a:t>univOAK</a:t>
            </a:r>
            <a:r>
              <a:rPr lang="fr-FR" sz="3600" dirty="0">
                <a:ea typeface="Roboto"/>
                <a:cs typeface="Roboto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600" dirty="0">
                <a:ea typeface="Roboto"/>
                <a:cs typeface="Roboto"/>
              </a:rPr>
              <a:t>CAIRN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600" dirty="0">
                <a:ea typeface="Roboto"/>
                <a:cs typeface="Roboto"/>
              </a:rPr>
              <a:t>plateforme Canal-U.</a:t>
            </a:r>
            <a:endParaRPr lang="fr-FR" dirty="0"/>
          </a:p>
          <a:p>
            <a:pPr marL="0" indent="0">
              <a:buNone/>
            </a:pPr>
            <a:endParaRPr lang="fr-FR" sz="3600" b="1" dirty="0">
              <a:solidFill>
                <a:srgbClr val="00B050"/>
              </a:solidFill>
              <a:ea typeface="Roboto"/>
              <a:cs typeface="Roboto"/>
            </a:endParaRPr>
          </a:p>
          <a:p>
            <a:pPr marL="0" indent="0">
              <a:buNone/>
            </a:pPr>
            <a:endParaRPr lang="fr-FR" sz="3600" b="1" dirty="0">
              <a:solidFill>
                <a:srgbClr val="00B050"/>
              </a:solidFill>
              <a:latin typeface="Tw Cen MT"/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latin typeface="Tw Cen MT"/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DE090D-009E-80B8-759D-6B0028F5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EFBDB8-538F-EA20-9E78-084E327D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25B665-F509-0039-7B02-DF2C8199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210" y="241721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30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1EC92-D76D-E26F-F7E9-9BD8BA737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D0B03-5AD9-FFF4-2E1B-56750005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0B8504-17E0-14A7-6287-0173063BD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08225" cy="3716742"/>
          </a:xfrm>
        </p:spPr>
        <p:txBody>
          <a:bodyPr vert="horz" lIns="45720" tIns="45720" rIns="4572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C00000"/>
                </a:solidFill>
              </a:rPr>
              <a:t>Quelles actions dans </a:t>
            </a:r>
            <a:r>
              <a:rPr lang="fr-FR" sz="3600" b="1" dirty="0" err="1">
                <a:solidFill>
                  <a:srgbClr val="C00000"/>
                </a:solidFill>
              </a:rPr>
              <a:t>IdRef</a:t>
            </a:r>
            <a:r>
              <a:rPr lang="fr-FR" sz="3600" b="1" dirty="0">
                <a:solidFill>
                  <a:srgbClr val="C00000"/>
                </a:solidFill>
              </a:rPr>
              <a:t> ?</a:t>
            </a:r>
            <a:endParaRPr lang="fr-FR" dirty="0">
              <a:latin typeface="Tw Cen MT" panose="020B0602020104020603"/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00B050"/>
                </a:solidFill>
              </a:rPr>
              <a:t>Les logins de catalogage du </a:t>
            </a:r>
            <a:r>
              <a:rPr lang="fr-FR" sz="3200" b="1" dirty="0" err="1">
                <a:solidFill>
                  <a:srgbClr val="00B050"/>
                </a:solidFill>
              </a:rPr>
              <a:t>Sudoc</a:t>
            </a:r>
            <a:r>
              <a:rPr lang="fr-FR" sz="3200" b="1" dirty="0">
                <a:solidFill>
                  <a:srgbClr val="00B050"/>
                </a:solidFill>
              </a:rPr>
              <a:t> permettent d’intervenir dans </a:t>
            </a:r>
            <a:r>
              <a:rPr lang="fr-FR" sz="3200" b="1" dirty="0" err="1">
                <a:solidFill>
                  <a:srgbClr val="00B050"/>
                </a:solidFill>
              </a:rPr>
              <a:t>IdRef</a:t>
            </a:r>
            <a:r>
              <a:rPr lang="fr-FR" sz="3200" b="1" dirty="0">
                <a:solidFill>
                  <a:srgbClr val="00B050"/>
                </a:solidFill>
              </a:rPr>
              <a:t> professionnel pour :</a:t>
            </a:r>
            <a:endParaRPr lang="fr-FR" sz="3200" b="1" dirty="0">
              <a:solidFill>
                <a:srgbClr val="00B050"/>
              </a:solidFill>
              <a:latin typeface="Tw Cen MT"/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r>
              <a:rPr lang="fr-FR" sz="3600" dirty="0">
                <a:latin typeface="Tw Cen MT"/>
                <a:ea typeface="Roboto"/>
                <a:cs typeface="Roboto"/>
              </a:rPr>
              <a:t>enrichir les données d'autorité </a:t>
            </a:r>
            <a:r>
              <a:rPr lang="fr-FR" sz="3600" dirty="0">
                <a:latin typeface="TW Cen MT"/>
                <a:ea typeface="Roboto"/>
                <a:cs typeface="Roboto"/>
              </a:rPr>
              <a:t>(selon les règles du GM du </a:t>
            </a:r>
            <a:r>
              <a:rPr lang="fr-FR" sz="3600" dirty="0" err="1">
                <a:latin typeface="TW Cen MT"/>
                <a:ea typeface="Roboto"/>
                <a:cs typeface="Roboto"/>
              </a:rPr>
              <a:t>Sudoc</a:t>
            </a:r>
            <a:r>
              <a:rPr lang="fr-FR" sz="3600" dirty="0">
                <a:latin typeface="TW Cen MT"/>
                <a:ea typeface="Roboto"/>
                <a:cs typeface="Roboto"/>
              </a:rPr>
              <a:t>)</a:t>
            </a:r>
            <a:r>
              <a:rPr lang="fr-FR" sz="3600" dirty="0">
                <a:latin typeface="Tw Cen MT"/>
                <a:ea typeface="Roboto"/>
                <a:cs typeface="Roboto"/>
              </a:rPr>
              <a:t> ;</a:t>
            </a:r>
          </a:p>
          <a:p>
            <a:pPr marL="571500" indent="-571500">
              <a:buFont typeface="Wingdings" panose="020B0602020104020603" pitchFamily="34" charset="0"/>
              <a:buChar char="Ø"/>
            </a:pPr>
            <a:r>
              <a:rPr lang="fr-FR" sz="3600" dirty="0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agir sur la qualité des liens entre notices d’autorité et notices bibliographiques ;</a:t>
            </a:r>
          </a:p>
          <a:p>
            <a:pPr marL="571500" indent="-571500">
              <a:buFont typeface="Wingdings" panose="020B0602020104020603" pitchFamily="34" charset="0"/>
              <a:buChar char="Ø"/>
            </a:pPr>
            <a:r>
              <a:rPr lang="fr-FR" sz="3600" dirty="0">
                <a:solidFill>
                  <a:srgbClr val="000000"/>
                </a:solidFill>
                <a:ea typeface="Roboto"/>
                <a:cs typeface="Roboto"/>
              </a:rPr>
              <a:t>créer des notices d'autorités.</a:t>
            </a:r>
          </a:p>
          <a:p>
            <a:pPr marL="0" indent="0">
              <a:buNone/>
            </a:pPr>
            <a:endParaRPr lang="fr-FR" sz="3600" dirty="0">
              <a:solidFill>
                <a:srgbClr val="00B050"/>
              </a:solidFill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0FDE93-5634-4400-F4BB-421BC016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777E8D-44A2-4497-26A0-6A65C99F9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1CACD4-5EBA-424D-76D9-CA81BF3EF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98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4C3BE-7E0F-93D0-E0A4-8445F55CB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E2F53C-899D-02F9-6AF0-B29EF738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81527D-5774-E9C0-71E6-C4E60CF64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95734" cy="286730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sz="4000" b="1" dirty="0">
                <a:solidFill>
                  <a:srgbClr val="C00000"/>
                </a:solidFill>
                <a:latin typeface="TW Cen MT"/>
              </a:rPr>
              <a:t>Quelles actions dans </a:t>
            </a:r>
            <a:r>
              <a:rPr lang="fr-FR" sz="4000" b="1" dirty="0" err="1">
                <a:solidFill>
                  <a:srgbClr val="C00000"/>
                </a:solidFill>
                <a:latin typeface="TW Cen MT"/>
              </a:rPr>
              <a:t>IdRef</a:t>
            </a:r>
            <a:r>
              <a:rPr lang="fr-FR" sz="4000" b="1" dirty="0">
                <a:solidFill>
                  <a:srgbClr val="C00000"/>
                </a:solidFill>
                <a:latin typeface="TW Cen MT"/>
              </a:rPr>
              <a:t> ?</a:t>
            </a: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b="1" dirty="0">
                <a:latin typeface="Tw Cen MT"/>
                <a:ea typeface="Roboto"/>
                <a:cs typeface="Roboto"/>
              </a:rPr>
              <a:t>La recherche dans </a:t>
            </a:r>
            <a:r>
              <a:rPr lang="fr-FR" sz="3600" b="1" dirty="0" err="1">
                <a:latin typeface="Tw Cen MT"/>
                <a:ea typeface="Roboto"/>
                <a:cs typeface="Roboto"/>
              </a:rPr>
              <a:t>IdRef</a:t>
            </a:r>
            <a:r>
              <a:rPr lang="fr-FR" sz="3600" b="1" dirty="0">
                <a:latin typeface="Tw Cen MT"/>
                <a:ea typeface="Roboto"/>
                <a:cs typeface="Roboto"/>
              </a:rPr>
              <a:t> est indispensable avant toute création d'une notice d'autorité dans </a:t>
            </a:r>
            <a:r>
              <a:rPr lang="fr-FR" sz="3600" b="1" dirty="0" err="1">
                <a:latin typeface="Tw Cen MT"/>
                <a:ea typeface="Roboto"/>
                <a:cs typeface="Roboto"/>
              </a:rPr>
              <a:t>IdRef</a:t>
            </a:r>
            <a:r>
              <a:rPr lang="fr-FR" sz="3600" b="1" dirty="0">
                <a:latin typeface="Tw Cen MT"/>
                <a:ea typeface="Roboto"/>
                <a:cs typeface="Roboto"/>
              </a:rPr>
              <a:t>.</a:t>
            </a:r>
            <a:endParaRPr lang="fr-FR" b="1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>
              <a:buNone/>
            </a:pPr>
            <a:endParaRPr lang="fr-FR" sz="3600" dirty="0">
              <a:solidFill>
                <a:srgbClr val="00B050"/>
              </a:solidFill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496034-96B9-C4DD-C082-6A6C4033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97B6DA-1DCA-5597-E160-3A5C6D17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56ECA7-6578-0CE8-D951-B0F2E05A7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7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A1E06-C923-7EB7-FE98-3A6C821CE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A4DB4-E639-BC39-DB69-D5DD4C45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8407BC-15D0-F14A-F6E6-80249E7D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92495" cy="3411584"/>
          </a:xfrm>
        </p:spPr>
        <p:txBody>
          <a:bodyPr vert="horz" lIns="45720" tIns="45720" rIns="4572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4000" b="1" dirty="0">
                <a:solidFill>
                  <a:srgbClr val="C00000"/>
                </a:solidFill>
                <a:latin typeface="TW Cen MT"/>
              </a:rPr>
              <a:t>Quelles actions dans </a:t>
            </a:r>
            <a:r>
              <a:rPr lang="fr-FR" sz="4000" b="1" dirty="0" err="1">
                <a:solidFill>
                  <a:srgbClr val="C00000"/>
                </a:solidFill>
                <a:latin typeface="TW Cen MT"/>
              </a:rPr>
              <a:t>IdRef</a:t>
            </a:r>
            <a:r>
              <a:rPr lang="fr-FR" sz="4000" b="1" dirty="0">
                <a:solidFill>
                  <a:srgbClr val="C00000"/>
                </a:solidFill>
                <a:latin typeface="TW Cen MT"/>
              </a:rPr>
              <a:t> ?</a:t>
            </a: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b="1" dirty="0">
                <a:latin typeface="Tw Cen MT"/>
                <a:ea typeface="Roboto"/>
                <a:cs typeface="Roboto"/>
              </a:rPr>
              <a:t>Faire plusieurs types de recherches (surtout pour des noms composés ou translittérés), </a:t>
            </a:r>
            <a:r>
              <a:rPr lang="fr-FR" sz="3600" b="1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avant toute création</a:t>
            </a:r>
            <a:r>
              <a:rPr lang="fr-FR" sz="3600" dirty="0">
                <a:latin typeface="Tw Cen MT"/>
                <a:ea typeface="Roboto"/>
                <a:cs typeface="Roboto"/>
              </a:rPr>
              <a:t> d'une notice d'autorité dans </a:t>
            </a:r>
            <a:r>
              <a:rPr lang="fr-FR" sz="3600" err="1">
                <a:latin typeface="Tw Cen MT"/>
                <a:ea typeface="Roboto"/>
                <a:cs typeface="Roboto"/>
              </a:rPr>
              <a:t>IdRef</a:t>
            </a:r>
            <a:r>
              <a:rPr lang="fr-FR" sz="3600" dirty="0">
                <a:latin typeface="Tw Cen MT"/>
                <a:ea typeface="Roboto"/>
                <a:cs typeface="Roboto"/>
              </a:rPr>
              <a:t>.</a:t>
            </a:r>
            <a:endParaRPr lang="fr-FR" sz="3600" b="1" dirty="0">
              <a:solidFill>
                <a:srgbClr val="000000"/>
              </a:solidFill>
              <a:latin typeface="Tw Cen MT"/>
              <a:ea typeface="Roboto"/>
              <a:cs typeface="Roboto"/>
            </a:endParaRP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b="1" dirty="0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 La notice créée doit être conforme au format de catalogage des notices d'autorité dans le </a:t>
            </a:r>
            <a:r>
              <a:rPr lang="fr-FR" sz="3600" b="1" dirty="0" err="1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Sudoc</a:t>
            </a:r>
            <a:r>
              <a:rPr lang="fr-FR" sz="3600" b="1" dirty="0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.</a:t>
            </a:r>
          </a:p>
          <a:p>
            <a:pPr marL="0" indent="0">
              <a:buNone/>
            </a:pPr>
            <a:r>
              <a:rPr lang="fr-FR" sz="3600" dirty="0">
                <a:solidFill>
                  <a:srgbClr val="00B05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https://documentation.abes.fr/sudoc/formats/unma/index.htm#TOP</a:t>
            </a:r>
            <a:r>
              <a:rPr lang="fr-FR" sz="3600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endParaRPr lang="fr-FR" dirty="0">
              <a:solidFill>
                <a:srgbClr val="00B050"/>
              </a:solidFill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E4BDD0-511F-009C-D6BF-48486B11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6D345E-18FE-FF44-C862-A627ACEF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39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DF6C924-F72A-BE92-DACD-E7B68F64B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3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IDREF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Partie A, CONSULTATION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61846" y="6277708"/>
            <a:ext cx="6013939" cy="369278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B6BE67-4B1B-9F4B-0F8B-B996EC08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64368"/>
            <a:ext cx="2576146" cy="12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24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9CA73-9363-35F8-B71F-BF8369123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E1000-9FC8-68EB-E291-D19B1C30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2BB456-144F-CA51-0EEC-1A10175D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95734" cy="286730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sz="4000" b="1" dirty="0">
                <a:solidFill>
                  <a:srgbClr val="C00000"/>
                </a:solidFill>
                <a:latin typeface="TW Cen MT"/>
              </a:rPr>
              <a:t>Quelles actions dans </a:t>
            </a:r>
            <a:r>
              <a:rPr lang="fr-FR" sz="4000" b="1" dirty="0" err="1">
                <a:solidFill>
                  <a:srgbClr val="C00000"/>
                </a:solidFill>
                <a:latin typeface="TW Cen MT"/>
              </a:rPr>
              <a:t>IdRef</a:t>
            </a:r>
            <a:r>
              <a:rPr lang="fr-FR" sz="4000" b="1" dirty="0">
                <a:solidFill>
                  <a:srgbClr val="C00000"/>
                </a:solidFill>
                <a:latin typeface="TW Cen MT"/>
              </a:rPr>
              <a:t> ?</a:t>
            </a: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b="1" dirty="0">
                <a:latin typeface="Tw Cen MT"/>
                <a:ea typeface="Roboto"/>
                <a:cs typeface="Roboto"/>
              </a:rPr>
              <a:t>Création d'une notice d'autorité </a:t>
            </a:r>
            <a:r>
              <a:rPr lang="fr-FR" sz="3600" b="1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par formulaire à compléter : </a:t>
            </a:r>
            <a:r>
              <a:rPr lang="fr-FR" sz="3600" b="1" dirty="0">
                <a:latin typeface="Tw Cen MT"/>
                <a:ea typeface="Roboto"/>
                <a:cs typeface="Roboto"/>
              </a:rPr>
              <a:t>types d'autorités et exemple de formulaire.</a:t>
            </a:r>
            <a:endParaRPr lang="fr-FR" b="1" dirty="0"/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>
              <a:buNone/>
            </a:pPr>
            <a:endParaRPr lang="fr-FR" sz="3600" dirty="0">
              <a:solidFill>
                <a:srgbClr val="00B050"/>
              </a:solidFill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6CF5FF-0745-C738-AAE6-40386DAF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254A59-3049-7B34-C395-7462BA6A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40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407260C-77FE-E304-39F0-FB993A6EF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69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E8543-0CA0-8876-B8C3-A496557F6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6786B-21AB-5CF1-2390-4CA3E4A3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76238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04D1AE-BA61-874A-FFAF-0AEE97BB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11115"/>
            <a:ext cx="10295734" cy="3042185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sz="4000" b="1" dirty="0">
                <a:solidFill>
                  <a:srgbClr val="C00000"/>
                </a:solidFill>
                <a:latin typeface="TW Cen MT"/>
              </a:rPr>
              <a:t>Formulaires de création par type d'autorité</a:t>
            </a:r>
          </a:p>
          <a:p>
            <a:pPr marL="0" indent="0">
              <a:buNone/>
            </a:pPr>
            <a:endParaRPr lang="fr-FR" sz="3600" b="1" dirty="0">
              <a:solidFill>
                <a:srgbClr val="7030A0"/>
              </a:solidFill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>
              <a:buNone/>
            </a:pPr>
            <a:endParaRPr lang="fr-FR" sz="3600" dirty="0">
              <a:solidFill>
                <a:srgbClr val="00B050"/>
              </a:solidFill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4F5356-FF4C-5087-B3CA-9B4C9760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07F735-0B2D-2328-0839-0C266AD4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41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64F05D-A8D3-F30F-E404-2B9255384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405" y="590699"/>
            <a:ext cx="2085418" cy="1164453"/>
          </a:xfrm>
          <a:prstGeom prst="rect">
            <a:avLst/>
          </a:prstGeom>
        </p:spPr>
      </p:pic>
      <p:pic>
        <p:nvPicPr>
          <p:cNvPr id="7" name="Image 6" descr="Une image contenant texte, Appareils électroniques, capture d’écran, affichage&#10;&#10;Le contenu généré par l’IA peut être incorrect.">
            <a:extLst>
              <a:ext uri="{FF2B5EF4-FFF2-40B4-BE49-F238E27FC236}">
                <a16:creationId xmlns:a16="http://schemas.microsoft.com/office/drawing/2014/main" id="{E70E8097-F958-BC9B-4F21-63A57B793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35" y="2962713"/>
            <a:ext cx="10432218" cy="28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86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C854B-3FFD-03EC-DD61-F2B2EC894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3EBDFE-95E1-DEFA-0A4A-592C97FA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76238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762218-7A8B-6097-ABC3-CEC268450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11378"/>
            <a:ext cx="10295734" cy="3441922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sz="4000" b="1" dirty="0">
                <a:solidFill>
                  <a:srgbClr val="C00000"/>
                </a:solidFill>
                <a:latin typeface="TW Cen MT"/>
              </a:rPr>
              <a:t>Exemple de formulaire de création</a:t>
            </a:r>
          </a:p>
          <a:p>
            <a:pPr marL="0" indent="0">
              <a:buNone/>
            </a:pPr>
            <a:endParaRPr lang="fr-FR" sz="3600" b="1" dirty="0">
              <a:solidFill>
                <a:srgbClr val="7030A0"/>
              </a:solidFill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>
              <a:buNone/>
            </a:pPr>
            <a:endParaRPr lang="fr-FR" sz="3600" dirty="0">
              <a:solidFill>
                <a:srgbClr val="00B050"/>
              </a:solidFill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257EBB-06C2-1877-8A5C-46C91049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56A36C-A56F-003D-A1A7-4AE0A45D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3FF6E6-F6E5-2706-C7F2-FCB4DB5C1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405" y="590699"/>
            <a:ext cx="2085418" cy="1164453"/>
          </a:xfrm>
          <a:prstGeom prst="rect">
            <a:avLst/>
          </a:prstGeom>
        </p:spPr>
      </p:pic>
      <p:pic>
        <p:nvPicPr>
          <p:cNvPr id="8" name="Image 7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B76E3832-C047-2B43-504D-750A6C99D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33" y="2376385"/>
            <a:ext cx="10445369" cy="36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40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7FACD-3016-05B3-1181-D75A1BC3A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EA571-7E1A-630C-DF61-E4C4BE33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76A151-285C-A449-FEBE-5ACB29592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95734" cy="3541857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sz="4000" b="1" dirty="0">
                <a:solidFill>
                  <a:srgbClr val="C00000"/>
                </a:solidFill>
                <a:latin typeface="TW Cen MT"/>
              </a:rPr>
              <a:t>Quelles actions dans </a:t>
            </a:r>
            <a:r>
              <a:rPr lang="fr-FR" sz="4000" b="1" dirty="0" err="1">
                <a:solidFill>
                  <a:srgbClr val="C00000"/>
                </a:solidFill>
                <a:latin typeface="TW Cen MT"/>
              </a:rPr>
              <a:t>IdRef</a:t>
            </a:r>
            <a:r>
              <a:rPr lang="fr-FR" sz="4000" b="1" dirty="0">
                <a:solidFill>
                  <a:srgbClr val="C00000"/>
                </a:solidFill>
                <a:latin typeface="TW Cen MT"/>
              </a:rPr>
              <a:t> ?</a:t>
            </a: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b="1" dirty="0">
                <a:latin typeface="Tw Cen MT"/>
                <a:ea typeface="Roboto"/>
                <a:cs typeface="Roboto"/>
              </a:rPr>
              <a:t>Création d'une notice d'autorité </a:t>
            </a:r>
            <a:r>
              <a:rPr lang="fr-FR" sz="3600" b="1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par dérivation d'une notice présente dans BNF ou dans VIAF.</a:t>
            </a:r>
            <a:endParaRPr lang="fr-FR" b="1" dirty="0">
              <a:solidFill>
                <a:srgbClr val="7030A0"/>
              </a:solidFill>
              <a:latin typeface="Tw Cen MT"/>
              <a:ea typeface="Roboto"/>
              <a:cs typeface="Roboto"/>
            </a:endParaRPr>
          </a:p>
          <a:p>
            <a:pPr marL="0" indent="0">
              <a:buNone/>
            </a:pPr>
            <a:endParaRPr lang="fr-FR" sz="3600" b="1" dirty="0"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>
              <a:buNone/>
            </a:pPr>
            <a:endParaRPr lang="fr-FR" sz="3600" dirty="0">
              <a:solidFill>
                <a:srgbClr val="00B050"/>
              </a:solidFill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DEE1B0-9DA5-A546-24F4-4794B39A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5DA86-F179-8D77-58DC-CE8D7D92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1124DD-EDF2-A762-FD9E-77C8384F1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75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01297-EC43-DD11-DF39-C64810D22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9F273-8AC7-4CE5-32F8-BF4F0A33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E9C3B-F9C4-D7B2-7F8F-6D0B9314A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95734" cy="3541857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sz="4000" b="1" dirty="0">
                <a:solidFill>
                  <a:srgbClr val="C00000"/>
                </a:solidFill>
                <a:latin typeface="TW Cen MT"/>
              </a:rPr>
              <a:t>Exemple de formulaire de dérivation</a:t>
            </a:r>
          </a:p>
          <a:p>
            <a:pPr marL="0" indent="0">
              <a:buNone/>
            </a:pPr>
            <a:endParaRPr lang="fr-FR" sz="3600" b="1" dirty="0">
              <a:solidFill>
                <a:srgbClr val="7030A0"/>
              </a:solidFill>
              <a:latin typeface="TW Cen MT"/>
              <a:ea typeface="Roboto"/>
              <a:cs typeface="Roboto"/>
            </a:endParaRPr>
          </a:p>
          <a:p>
            <a:pPr marL="0" indent="0">
              <a:buNone/>
            </a:pPr>
            <a:endParaRPr lang="fr-FR" sz="3600" b="1" dirty="0"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>
              <a:buNone/>
            </a:pPr>
            <a:endParaRPr lang="fr-FR" sz="3600" dirty="0">
              <a:solidFill>
                <a:srgbClr val="00B050"/>
              </a:solidFill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ACFADE-1228-26E4-2509-9F8308AD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5A6D64-2F9A-4E8D-79B2-B4061BBD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BB4D9E-0E32-43B1-D181-E7542DA31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  <p:pic>
        <p:nvPicPr>
          <p:cNvPr id="7" name="Image 6" descr="Une image contenant texte, Appareils électroniques, capture d’écran, affichage&#10;&#10;Le contenu généré par l’IA peut être incorrect.">
            <a:extLst>
              <a:ext uri="{FF2B5EF4-FFF2-40B4-BE49-F238E27FC236}">
                <a16:creationId xmlns:a16="http://schemas.microsoft.com/office/drawing/2014/main" id="{7F7665DC-B57E-D61C-F6EF-4E121EBE5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02" y="3018097"/>
            <a:ext cx="10599296" cy="282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16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CF10E-21F1-1B61-1DF3-CB63765D3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9B4F3-826D-3E0D-6F02-772A4E58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BD39F5-96FC-64D8-1B33-E5E29032A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92495" cy="3713964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4300" b="1" dirty="0">
                <a:solidFill>
                  <a:srgbClr val="FFC000"/>
                </a:solidFill>
                <a:latin typeface="TW Cen MT"/>
              </a:rPr>
              <a:t>Astuces dans </a:t>
            </a:r>
            <a:r>
              <a:rPr lang="fr-FR" sz="4300" b="1" dirty="0" err="1">
                <a:solidFill>
                  <a:srgbClr val="FFC000"/>
                </a:solidFill>
                <a:latin typeface="TW Cen MT"/>
              </a:rPr>
              <a:t>IdRef</a:t>
            </a:r>
            <a:endParaRPr lang="fr-FR" sz="4300" dirty="0" err="1"/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b="1" dirty="0">
                <a:latin typeface="Tw Cen MT"/>
                <a:ea typeface="Roboto"/>
                <a:cs typeface="Roboto"/>
              </a:rPr>
              <a:t>Le filtre</a:t>
            </a:r>
            <a:r>
              <a:rPr lang="fr-FR" sz="3600" dirty="0">
                <a:latin typeface="Tw Cen MT"/>
                <a:ea typeface="Roboto"/>
                <a:cs typeface="Roboto"/>
              </a:rPr>
              <a:t> </a:t>
            </a:r>
            <a:r>
              <a:rPr lang="fr-FR" sz="3600" b="1" dirty="0">
                <a:latin typeface="Tw Cen MT"/>
                <a:ea typeface="Roboto"/>
                <a:cs typeface="Roboto"/>
              </a:rPr>
              <a:t>"tri ESR"</a:t>
            </a:r>
            <a:r>
              <a:rPr lang="fr-FR" sz="3600" dirty="0">
                <a:latin typeface="Tw Cen MT"/>
                <a:ea typeface="Roboto"/>
                <a:cs typeface="Roboto"/>
              </a:rPr>
              <a:t> des listes de résultats permet de prioriser les personnes ou collectivités ayant des rôles dans l’Enseignement supérieur et la Recherche.</a:t>
            </a: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b="1" dirty="0">
                <a:latin typeface="Tw Cen MT"/>
                <a:ea typeface="Roboto"/>
                <a:cs typeface="Roboto"/>
              </a:rPr>
              <a:t> La fonction Recherche exacte</a:t>
            </a:r>
            <a:r>
              <a:rPr lang="fr-FR" sz="3600" dirty="0">
                <a:latin typeface="Tw Cen MT"/>
                <a:ea typeface="Roboto"/>
                <a:cs typeface="Roboto"/>
              </a:rPr>
              <a:t> (ou "phrase", disponible dans presque tous les index sauf Noms de personne), est combinable avec la fonction </a:t>
            </a:r>
            <a:r>
              <a:rPr lang="fr-FR" sz="3600" b="1" dirty="0">
                <a:latin typeface="Tw Cen MT"/>
                <a:ea typeface="Roboto"/>
                <a:cs typeface="Roboto"/>
              </a:rPr>
              <a:t>"Troncature automatique"</a:t>
            </a:r>
            <a:r>
              <a:rPr lang="fr-FR" sz="3600" dirty="0">
                <a:latin typeface="Tw Cen MT"/>
                <a:ea typeface="Roboto"/>
                <a:cs typeface="Roboto"/>
              </a:rPr>
              <a:t>. </a:t>
            </a:r>
            <a:endParaRPr lang="fr-FR" sz="3600">
              <a:solidFill>
                <a:srgbClr val="000000"/>
              </a:solidFill>
              <a:latin typeface="Tw Cen MT"/>
              <a:ea typeface="Roboto"/>
              <a:cs typeface="Roboto"/>
            </a:endParaRPr>
          </a:p>
          <a:p>
            <a:pPr>
              <a:buFont typeface="Wingdings" panose="020B0602020104020603" pitchFamily="34" charset="0"/>
              <a:buChar char="Ø"/>
            </a:pPr>
            <a:endParaRPr lang="fr-FR" sz="3600" b="1">
              <a:solidFill>
                <a:srgbClr val="000000"/>
              </a:solidFill>
              <a:latin typeface="Tw Cen MT"/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AC8314-B578-77F2-41C0-91089F6E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1BE53E-9071-100D-B113-F5E38A2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19946E-A7B7-3404-D999-C1622D0B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531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194F2-E792-68E7-F13B-763C603A4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A524A-34C5-AA15-8277-C36FD4ED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82000E-969C-4070-7D9D-9F9E9658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92495" cy="3544631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sz="4000" b="1" dirty="0">
                <a:solidFill>
                  <a:srgbClr val="FFC000"/>
                </a:solidFill>
                <a:latin typeface="TW Cen MT"/>
              </a:rPr>
              <a:t>Astuces dans </a:t>
            </a:r>
            <a:r>
              <a:rPr lang="fr-FR" sz="4000" b="1" dirty="0" err="1">
                <a:solidFill>
                  <a:srgbClr val="FFC000"/>
                </a:solidFill>
                <a:latin typeface="TW Cen MT"/>
              </a:rPr>
              <a:t>IdRef</a:t>
            </a: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b="1" dirty="0" err="1">
                <a:ea typeface="Roboto"/>
                <a:cs typeface="Roboto"/>
              </a:rPr>
              <a:t>WinIBW</a:t>
            </a:r>
            <a:r>
              <a:rPr lang="fr-FR" sz="3600" dirty="0">
                <a:ea typeface="Roboto"/>
                <a:cs typeface="Roboto"/>
              </a:rPr>
              <a:t> propose quelques index sans équivalent dans les modes d’interrogation d’</a:t>
            </a:r>
            <a:r>
              <a:rPr lang="fr-FR" sz="3600" dirty="0" err="1">
                <a:ea typeface="Roboto"/>
                <a:cs typeface="Roboto"/>
              </a:rPr>
              <a:t>IdRef</a:t>
            </a:r>
            <a:r>
              <a:rPr lang="fr-FR" sz="3600" dirty="0">
                <a:ea typeface="Roboto"/>
                <a:cs typeface="Roboto"/>
              </a:rPr>
              <a:t> : </a:t>
            </a:r>
            <a:r>
              <a:rPr lang="fr-FR" sz="3600" b="1" dirty="0">
                <a:ea typeface="Roboto"/>
                <a:cs typeface="Roboto"/>
              </a:rPr>
              <a:t>AUT</a:t>
            </a:r>
            <a:r>
              <a:rPr lang="fr-FR" sz="3600" dirty="0">
                <a:ea typeface="Roboto"/>
                <a:cs typeface="Roboto"/>
              </a:rPr>
              <a:t> (rassemblant personnes, collectivités et familles), </a:t>
            </a:r>
            <a:r>
              <a:rPr lang="fr-FR" sz="3600" b="1" dirty="0">
                <a:ea typeface="Roboto"/>
                <a:cs typeface="Roboto"/>
              </a:rPr>
              <a:t>VMA </a:t>
            </a:r>
            <a:r>
              <a:rPr lang="fr-FR" sz="3600" dirty="0">
                <a:ea typeface="Roboto"/>
                <a:cs typeface="Roboto"/>
              </a:rPr>
              <a:t>ou</a:t>
            </a:r>
            <a:r>
              <a:rPr lang="fr-FR" sz="3600" b="1" dirty="0">
                <a:ea typeface="Roboto"/>
                <a:cs typeface="Roboto"/>
              </a:rPr>
              <a:t> MSU</a:t>
            </a:r>
            <a:r>
              <a:rPr lang="fr-FR" sz="3600" dirty="0">
                <a:ea typeface="Roboto"/>
                <a:cs typeface="Roboto"/>
              </a:rPr>
              <a:t> (ciblant les points d’accès sujet).</a:t>
            </a:r>
          </a:p>
          <a:p>
            <a:pPr marL="0" indent="0">
              <a:buNone/>
            </a:pPr>
            <a:endParaRPr lang="fr-FR" sz="3600" dirty="0">
              <a:solidFill>
                <a:srgbClr val="000000"/>
              </a:solidFill>
              <a:latin typeface="Tw Cen MT"/>
              <a:ea typeface="Roboto"/>
              <a:cs typeface="Roboto"/>
            </a:endParaRPr>
          </a:p>
          <a:p>
            <a:pPr>
              <a:buFont typeface="Wingdings" panose="020B0602020104020603" pitchFamily="34" charset="0"/>
              <a:buChar char="Ø"/>
            </a:pPr>
            <a:endParaRPr lang="fr-FR" sz="3600" b="1">
              <a:solidFill>
                <a:srgbClr val="000000"/>
              </a:solidFill>
              <a:latin typeface="Tw Cen MT"/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3F9C4A-379A-B82D-15F8-566F9558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230A9C-11B4-F8C5-BFBC-FAD0AC63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46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ECE257-6082-BCC6-38AD-060E6E0FD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36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AEBB3-E263-2C89-EE79-D17834F24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17E27-D960-B097-61DB-84BAE3E0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F85B96-B39C-C592-195B-A57D66E1F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07828" cy="3544631"/>
          </a:xfrm>
        </p:spPr>
        <p:txBody>
          <a:bodyPr vert="horz" lIns="45720" tIns="45720" rIns="4572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4000" b="1" dirty="0">
                <a:solidFill>
                  <a:srgbClr val="FFC000"/>
                </a:solidFill>
                <a:latin typeface="TW Cen MT"/>
              </a:rPr>
              <a:t>Astuces dans </a:t>
            </a:r>
            <a:r>
              <a:rPr lang="fr-FR" sz="4000" b="1" dirty="0" err="1">
                <a:solidFill>
                  <a:srgbClr val="FFC000"/>
                </a:solidFill>
                <a:latin typeface="TW Cen MT"/>
              </a:rPr>
              <a:t>IdRef</a:t>
            </a:r>
            <a:endParaRPr lang="fr-FR" sz="4000" b="1" dirty="0">
              <a:solidFill>
                <a:srgbClr val="FFC000"/>
              </a:solidFill>
              <a:latin typeface="TW Cen MT"/>
            </a:endParaRPr>
          </a:p>
          <a:p>
            <a:pPr marL="0" indent="0">
              <a:buNone/>
            </a:pPr>
            <a:r>
              <a:rPr lang="fr-FR" sz="3600" b="1" dirty="0">
                <a:ea typeface="Roboto"/>
                <a:cs typeface="Roboto"/>
              </a:rPr>
              <a:t>Le script </a:t>
            </a:r>
            <a:r>
              <a:rPr lang="fr-FR" sz="3600" b="1" dirty="0" err="1">
                <a:ea typeface="Roboto"/>
                <a:cs typeface="Roboto"/>
              </a:rPr>
              <a:t>IdRef</a:t>
            </a:r>
            <a:r>
              <a:rPr lang="fr-FR" sz="3600" dirty="0">
                <a:ea typeface="Roboto"/>
                <a:cs typeface="Roboto"/>
              </a:rPr>
              <a:t> [à installer] permet d’articuler </a:t>
            </a:r>
            <a:r>
              <a:rPr lang="fr-FR" sz="3600" dirty="0" err="1">
                <a:ea typeface="Roboto"/>
                <a:cs typeface="Roboto"/>
              </a:rPr>
              <a:t>IdRef</a:t>
            </a:r>
            <a:r>
              <a:rPr lang="fr-FR" sz="3600" dirty="0">
                <a:ea typeface="Roboto"/>
                <a:cs typeface="Roboto"/>
              </a:rPr>
              <a:t> à </a:t>
            </a:r>
            <a:r>
              <a:rPr lang="fr-FR" sz="3600" dirty="0" err="1">
                <a:ea typeface="Roboto"/>
                <a:cs typeface="Roboto"/>
              </a:rPr>
              <a:t>WinIBW</a:t>
            </a:r>
            <a:r>
              <a:rPr lang="fr-FR" sz="3600" dirty="0">
                <a:ea typeface="Roboto"/>
                <a:cs typeface="Roboto"/>
              </a:rPr>
              <a:t> :</a:t>
            </a: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dirty="0">
                <a:ea typeface="Roboto"/>
                <a:cs typeface="Roboto"/>
              </a:rPr>
              <a:t>positionner le curseur sur la ligne et la sous-zone qui doit déclencher la recherche, et cliquer sur le script. </a:t>
            </a:r>
            <a:r>
              <a:rPr lang="fr-FR" sz="3600" dirty="0" err="1">
                <a:ea typeface="Roboto"/>
                <a:cs typeface="Roboto"/>
              </a:rPr>
              <a:t>IdRef</a:t>
            </a:r>
            <a:r>
              <a:rPr lang="fr-FR" sz="3600" dirty="0">
                <a:ea typeface="Roboto"/>
                <a:cs typeface="Roboto"/>
              </a:rPr>
              <a:t> s’ouvre en arrière-plan dans le navigateur Internet Explorer ;</a:t>
            </a:r>
            <a:endParaRPr lang="fr-FR" dirty="0">
              <a:ea typeface="Roboto"/>
              <a:cs typeface="Roboto"/>
            </a:endParaRPr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dirty="0">
                <a:ea typeface="Roboto"/>
                <a:cs typeface="Roboto"/>
              </a:rPr>
              <a:t>si la notice n’existe pas, la créer après s’être authentifié et cliquer "Lier la notice". </a:t>
            </a:r>
          </a:p>
          <a:p>
            <a:pPr marL="0" indent="0">
              <a:buNone/>
            </a:pPr>
            <a:endParaRPr lang="fr-FR" sz="3600" dirty="0">
              <a:solidFill>
                <a:srgbClr val="000000"/>
              </a:solidFill>
              <a:latin typeface="Tw Cen MT"/>
              <a:ea typeface="Roboto"/>
              <a:cs typeface="Roboto"/>
            </a:endParaRPr>
          </a:p>
          <a:p>
            <a:pPr>
              <a:buFont typeface="Wingdings" panose="020B0602020104020603" pitchFamily="34" charset="0"/>
              <a:buChar char="Ø"/>
            </a:pPr>
            <a:endParaRPr lang="fr-FR" sz="3600" b="1">
              <a:solidFill>
                <a:srgbClr val="000000"/>
              </a:solidFill>
              <a:latin typeface="Tw Cen MT"/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442D90-2310-B34E-C976-8A48EC8E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49625C-AF96-6C2C-218A-291743FE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47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A2A253-AB5D-9AB4-10FE-D77FFDD8F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66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5BD93-07FB-336F-4828-5AC208A7E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DE9EB-3821-D34D-5AC5-EE3EA37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1542C6-9741-A9AB-6CDE-96AD33B0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07828" cy="3544631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sz="4000" b="1" dirty="0">
                <a:solidFill>
                  <a:srgbClr val="FFC000"/>
                </a:solidFill>
                <a:latin typeface="TW Cen MT"/>
              </a:rPr>
              <a:t>Voir aussi :</a:t>
            </a: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  <a:ea typeface="Roboto"/>
                <a:cs typeface="Roboto"/>
              </a:rPr>
              <a:t>Paprika</a:t>
            </a:r>
            <a:r>
              <a:rPr lang="fr-FR" sz="3600" dirty="0">
                <a:ea typeface="Roboto"/>
                <a:cs typeface="Roboto"/>
              </a:rPr>
              <a:t> </a:t>
            </a:r>
            <a:r>
              <a:rPr lang="fr-FR" sz="3600" dirty="0">
                <a:ea typeface="Roboto"/>
                <a:cs typeface="Roboto"/>
                <a:hlinkClick r:id="rId2"/>
              </a:rPr>
              <a:t>https://paprika.idref.fr</a:t>
            </a:r>
            <a:r>
              <a:rPr lang="fr-FR" sz="3600" dirty="0">
                <a:ea typeface="Roboto"/>
                <a:cs typeface="Roboto"/>
              </a:rPr>
              <a:t> , </a:t>
            </a:r>
            <a:r>
              <a:rPr lang="fr-FR" sz="3600" dirty="0">
                <a:solidFill>
                  <a:srgbClr val="7030A0"/>
                </a:solidFill>
                <a:ea typeface="Roboto"/>
                <a:cs typeface="Roboto"/>
              </a:rPr>
              <a:t>application web liée à </a:t>
            </a:r>
            <a:r>
              <a:rPr lang="fr-FR" sz="3600" dirty="0" err="1">
                <a:solidFill>
                  <a:srgbClr val="7030A0"/>
                </a:solidFill>
                <a:ea typeface="Roboto"/>
                <a:cs typeface="Roboto"/>
              </a:rPr>
              <a:t>IdRef</a:t>
            </a:r>
            <a:r>
              <a:rPr lang="fr-FR" sz="3600" dirty="0">
                <a:ea typeface="Roboto"/>
                <a:cs typeface="Roboto"/>
              </a:rPr>
              <a:t>, est dédiée au contrôle de la qualité des liens entre notices bibliographiques et notices d’autorité de type « personne physique » (Tp5).</a:t>
            </a:r>
            <a:endParaRPr lang="fr-FR" sz="3600" dirty="0">
              <a:solidFill>
                <a:srgbClr val="000000"/>
              </a:solidFill>
              <a:latin typeface="Tw Cen MT"/>
              <a:ea typeface="Roboto"/>
              <a:cs typeface="Roboto"/>
            </a:endParaRPr>
          </a:p>
          <a:p>
            <a:pPr marL="0" indent="0">
              <a:buNone/>
            </a:pPr>
            <a:endParaRPr lang="fr-FR" sz="3600" b="1">
              <a:solidFill>
                <a:srgbClr val="000000"/>
              </a:solidFill>
              <a:latin typeface="Tw Cen MT"/>
              <a:ea typeface="Roboto"/>
              <a:cs typeface="Roboto"/>
            </a:endParaRPr>
          </a:p>
          <a:p>
            <a:pPr marL="571500" indent="-571500">
              <a:buFont typeface="Wingdings" panose="020B0602020104020603" pitchFamily="34" charset="0"/>
              <a:buChar char="Ø"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dirty="0">
              <a:solidFill>
                <a:srgbClr val="0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  <a:ea typeface="Roboto"/>
              <a:cs typeface="Roboto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7AA329-A226-925A-9E53-C7729457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763D52-EFF8-FB9A-C6BD-3625F190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78B9B8-2F6C-6718-40A4-7A09FDAF0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23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DC201-2967-C5E5-73C7-F13B40BAB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AD0C0-F41C-629E-DA50-3090C770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619070"/>
            <a:ext cx="10212441" cy="1508668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CONCLUSION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73CC91-E0D7-87D1-F4FB-5E40BD01D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609" y="2205956"/>
            <a:ext cx="10014534" cy="3786525"/>
          </a:xfrm>
        </p:spPr>
        <p:txBody>
          <a:bodyPr vert="horz" lIns="45720" tIns="45720" rIns="4572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fr-FR" sz="3600" b="1" dirty="0" err="1">
                <a:solidFill>
                  <a:srgbClr val="7030A0"/>
                </a:solidFill>
              </a:rPr>
              <a:t>IdRef</a:t>
            </a:r>
            <a:r>
              <a:rPr lang="fr-FR" sz="3600" b="1" dirty="0">
                <a:solidFill>
                  <a:srgbClr val="7030A0"/>
                </a:solidFill>
              </a:rPr>
              <a:t>,</a:t>
            </a:r>
            <a:r>
              <a:rPr lang="fr-FR" sz="3600" dirty="0">
                <a:solidFill>
                  <a:srgbClr val="7030A0"/>
                </a:solidFill>
              </a:rPr>
              <a:t> Identifiants et référentiels pour l’enseignement supérieur et la recherche </a:t>
            </a:r>
            <a:r>
              <a:rPr lang="fr-FR" sz="3600" dirty="0"/>
              <a:t>permet de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explorer les autorités ou entités sur le web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identifier les auteurs et autrices, chercheurs et chercheuses ESR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répondre aux certaines questions de lecteurs et lectrices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enrichir les données et </a:t>
            </a:r>
            <a:r>
              <a:rPr lang="fr-FR" sz="3400" dirty="0">
                <a:latin typeface="TW Cen MT"/>
              </a:rPr>
              <a:t>créer des notices d’autorités </a:t>
            </a:r>
            <a:r>
              <a:rPr lang="fr-FR" sz="3600" dirty="0"/>
              <a:t>(sur authentification).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b="1" i="0" dirty="0">
              <a:effectLst/>
              <a:latin typeface="Roboto" pitchFamily="2" charset="0"/>
            </a:endParaRPr>
          </a:p>
          <a:p>
            <a:pPr marL="0" indent="0">
              <a:buNone/>
            </a:pPr>
            <a:endParaRPr lang="fr-FR" sz="2800" b="1" i="0" dirty="0">
              <a:effectLst/>
              <a:latin typeface="Roboto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774AE8-2FBD-6FDD-9FAA-E54049E49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453664-1357-24FB-224E-72762E46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FC0784E-E0F9-D97B-6ABC-7E6A87811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0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2444262"/>
            <a:ext cx="9720073" cy="3021135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 marL="0" indent="0">
              <a:buNone/>
            </a:pPr>
            <a:endParaRPr lang="fr-FR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200" b="1" dirty="0" err="1"/>
              <a:t>IdRef</a:t>
            </a:r>
            <a:r>
              <a:rPr lang="fr-FR" sz="3200" b="1" dirty="0"/>
              <a:t> (Identifiants et Référentiels) </a:t>
            </a:r>
            <a:r>
              <a:rPr lang="fr-FR" sz="3200" b="1" dirty="0">
                <a:solidFill>
                  <a:srgbClr val="C00000"/>
                </a:solidFill>
              </a:rPr>
              <a:t>https://www.idref.fr </a:t>
            </a:r>
            <a:r>
              <a:rPr lang="fr-FR" sz="3200" b="1" dirty="0"/>
              <a:t>est une application web gérée par l’</a:t>
            </a:r>
            <a:r>
              <a:rPr lang="fr-FR" sz="3200" b="1" dirty="0" err="1"/>
              <a:t>Abes</a:t>
            </a:r>
            <a:r>
              <a:rPr lang="fr-FR" sz="3200" b="1" dirty="0"/>
              <a:t> </a:t>
            </a:r>
            <a:r>
              <a:rPr lang="fr-FR" sz="3200" dirty="0"/>
              <a:t>(Agence bibliographique de l’enseignement supérieur) </a:t>
            </a:r>
            <a:r>
              <a:rPr lang="fr-FR" sz="3200" b="1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b="1" dirty="0" err="1"/>
              <a:t>IdRef</a:t>
            </a:r>
            <a:r>
              <a:rPr lang="fr-FR" sz="3200" b="1" dirty="0"/>
              <a:t> est synchronisée avec le </a:t>
            </a:r>
            <a:r>
              <a:rPr lang="fr-FR" sz="3200" b="1" dirty="0" err="1"/>
              <a:t>Sudoc</a:t>
            </a:r>
            <a:r>
              <a:rPr lang="fr-FR" sz="3200" b="1" dirty="0"/>
              <a:t> </a:t>
            </a:r>
            <a:r>
              <a:rPr lang="fr-FR" sz="3200" dirty="0"/>
              <a:t>(Système universitaire de documentation).</a:t>
            </a:r>
            <a:endParaRPr lang="fr-FR" sz="32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6AC18A-646A-0092-1C12-071D2E3F7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F1F52-8D4D-4CE6-A1EF-74524F0AB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32863-EF4C-726B-1973-28C09B42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619070"/>
            <a:ext cx="10212441" cy="1508668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DOCUMENTATION</a:t>
            </a:r>
            <a:r>
              <a:rPr lang="fr-FR" dirty="0"/>
              <a:t>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513720-CEB3-1E1A-D638-A4121FEDA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609" y="2453054"/>
            <a:ext cx="10489222" cy="30245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200" b="1" i="0" dirty="0" err="1">
                <a:effectLst/>
              </a:rPr>
              <a:t>IdRef</a:t>
            </a:r>
            <a:r>
              <a:rPr lang="fr-FR" sz="3200" b="1" i="0" dirty="0">
                <a:effectLst/>
              </a:rPr>
              <a:t> pour les utilisateurs et les utilisatrices </a:t>
            </a:r>
            <a:r>
              <a:rPr lang="fr-FR" sz="3200" b="1" i="0" dirty="0">
                <a:effectLst/>
                <a:hlinkClick r:id="rId2"/>
              </a:rPr>
              <a:t>https://documentation.abes.fr/aideidrefutilisateur/index.html</a:t>
            </a:r>
            <a:endParaRPr lang="fr-F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i="0" dirty="0" err="1">
                <a:effectLst/>
                <a:latin typeface="Roboto" pitchFamily="2" charset="0"/>
              </a:rPr>
              <a:t>IdRef</a:t>
            </a:r>
            <a:r>
              <a:rPr lang="fr-FR" sz="2800" b="1" i="0" dirty="0">
                <a:effectLst/>
                <a:latin typeface="Roboto" pitchFamily="2" charset="0"/>
              </a:rPr>
              <a:t> pour les catalogueurs et les catalogueuses</a:t>
            </a:r>
          </a:p>
          <a:p>
            <a:pPr marL="0" indent="0">
              <a:buNone/>
            </a:pPr>
            <a:r>
              <a:rPr lang="fr-FR" sz="2800" b="1" i="0" dirty="0">
                <a:effectLst/>
                <a:latin typeface="Roboto" pitchFamily="2" charset="0"/>
                <a:hlinkClick r:id="rId3"/>
              </a:rPr>
              <a:t>https://documentation.abes.fr/aideidrefcatalogueur/index.html</a:t>
            </a:r>
            <a:endParaRPr lang="fr-FR" sz="2800" b="1" dirty="0">
              <a:latin typeface="Roboto" pitchFamily="2" charset="0"/>
            </a:endParaRPr>
          </a:p>
          <a:p>
            <a:pPr marL="0" indent="0">
              <a:buNone/>
            </a:pPr>
            <a:endParaRPr lang="fr-FR" sz="2800" b="1" i="0" dirty="0">
              <a:effectLst/>
              <a:latin typeface="Roboto" pitchFamily="2" charset="0"/>
            </a:endParaRPr>
          </a:p>
          <a:p>
            <a:pPr marL="0" indent="0">
              <a:buNone/>
            </a:pPr>
            <a:endParaRPr lang="fr-FR" sz="2800" b="1" i="0" dirty="0">
              <a:effectLst/>
              <a:latin typeface="Roboto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E3EF26-81A7-664C-A54B-917AD2A5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12474C-0D6F-9F77-3493-EF2C6CCF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50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398B27-1156-D8B5-59B6-5CC18A34C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73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97B97-DCC3-3B19-AE01-50973E145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5AF22-F81B-BDAD-CB84-8F2DA4BD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619070"/>
            <a:ext cx="10089350" cy="1403161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Exercices</a:t>
            </a:r>
            <a:r>
              <a:rPr lang="fr-FR" dirty="0"/>
              <a:t>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312C62-0C93-083D-972C-8C621AC64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609" y="2127737"/>
            <a:ext cx="10489222" cy="3698483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/>
              <a:t>Dans </a:t>
            </a:r>
            <a:r>
              <a:rPr lang="fr-FR" sz="2800" i="0" dirty="0" err="1">
                <a:effectLst/>
              </a:rPr>
              <a:t>IdRef</a:t>
            </a:r>
            <a:r>
              <a:rPr lang="fr-FR" sz="2800" dirty="0"/>
              <a:t>, faire une recherche sur un Nom et Prénom de votre choix.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Dans </a:t>
            </a:r>
            <a:r>
              <a:rPr lang="fr-FR" sz="2800" i="0" dirty="0" err="1">
                <a:effectLst/>
              </a:rPr>
              <a:t>IdRef</a:t>
            </a:r>
            <a:r>
              <a:rPr lang="fr-FR" sz="2800" dirty="0"/>
              <a:t>, faire une recherche sur Hugo, Victor (1802-1885) dans l’index Auteur-Titre.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Dans </a:t>
            </a:r>
            <a:r>
              <a:rPr lang="fr-FR" sz="2800" i="0" dirty="0" err="1">
                <a:effectLst/>
              </a:rPr>
              <a:t>IdRef</a:t>
            </a:r>
            <a:r>
              <a:rPr lang="fr-FR" sz="2800" dirty="0"/>
              <a:t>, faire une recherche sur Jardins France dans l’index Nom commun.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Dans </a:t>
            </a:r>
            <a:r>
              <a:rPr lang="fr-FR" sz="2800" i="0" dirty="0" err="1">
                <a:effectLst/>
              </a:rPr>
              <a:t>IdRef</a:t>
            </a:r>
            <a:r>
              <a:rPr lang="fr-FR" sz="2800" dirty="0"/>
              <a:t>, faire une recherche dans tous les index « roman rose ».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Filtrer la recherche numéro 4 par « type de notice » et explorer les résultats.</a:t>
            </a:r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 marL="514350" indent="-514350">
              <a:buFont typeface="+mj-lt"/>
              <a:buAutoNum type="arabicPeriod"/>
            </a:pPr>
            <a:endParaRPr lang="fr-FR" sz="2800" dirty="0"/>
          </a:p>
          <a:p>
            <a:pPr marL="0" indent="0">
              <a:buNone/>
            </a:pPr>
            <a:endParaRPr lang="fr-FR" sz="2800" b="1" i="0" dirty="0">
              <a:effectLst/>
              <a:latin typeface="Roboto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4063CE-4D9E-7F6E-3A25-855F30DD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702C23-05E1-3A29-03A2-0EC22ECC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51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E50861-72EE-FE23-55B2-800F4421B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8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683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96FDD-E69B-6493-166D-33B3348AE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EEC35-2398-18E5-871C-6F803695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619070"/>
            <a:ext cx="10089350" cy="1403161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Exercices</a:t>
            </a:r>
            <a:r>
              <a:rPr lang="fr-FR" dirty="0"/>
              <a:t>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00114-2304-CCF9-F8C3-C02464BB4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609" y="2465014"/>
            <a:ext cx="10414272" cy="2711632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rgbClr val="00B0F0"/>
                </a:solidFill>
              </a:rPr>
              <a:t>6.</a:t>
            </a:r>
            <a:r>
              <a:rPr lang="fr-FR" sz="2800" dirty="0"/>
              <a:t> Dans </a:t>
            </a:r>
            <a:r>
              <a:rPr lang="fr-FR" sz="2800" i="0" dirty="0" err="1">
                <a:effectLst/>
              </a:rPr>
              <a:t>IdRef</a:t>
            </a:r>
            <a:r>
              <a:rPr lang="fr-FR" sz="2800" dirty="0"/>
              <a:t>, faire une recherche sur un sujet de votre choix.</a:t>
            </a:r>
            <a:endParaRPr lang="fr-FR" sz="2800" dirty="0">
              <a:latin typeface="Tw Cen MT"/>
            </a:endParaRPr>
          </a:p>
          <a:p>
            <a:pPr marL="0" indent="0">
              <a:buNone/>
            </a:pPr>
            <a:r>
              <a:rPr lang="fr-FR" sz="2800" dirty="0">
                <a:solidFill>
                  <a:srgbClr val="00B0F0"/>
                </a:solidFill>
                <a:latin typeface="TW Cen MT"/>
              </a:rPr>
              <a:t>7.</a:t>
            </a:r>
            <a:r>
              <a:rPr lang="fr-FR" sz="2800" dirty="0">
                <a:latin typeface="TW Cen MT"/>
              </a:rPr>
              <a:t> Comme la base de test et d'exercice d'</a:t>
            </a:r>
            <a:r>
              <a:rPr lang="fr-FR" sz="2800" dirty="0" err="1">
                <a:latin typeface="TW Cen MT"/>
              </a:rPr>
              <a:t>IdRef</a:t>
            </a:r>
            <a:r>
              <a:rPr lang="fr-FR" sz="2800" dirty="0">
                <a:latin typeface="TW Cen MT"/>
              </a:rPr>
              <a:t> n'existe pas et que les données sont visibles en temps réel sur le Web, les exercices de création ne sont pas proposés.</a:t>
            </a:r>
            <a:endParaRPr lang="fr-FR" sz="2800" dirty="0">
              <a:latin typeface="TW Cen MT"/>
              <a:ea typeface="Roboto"/>
              <a:cs typeface="Roboto"/>
            </a:endParaRPr>
          </a:p>
          <a:p>
            <a:pPr marL="0" indent="0">
              <a:buNone/>
            </a:pPr>
            <a:endParaRPr lang="fr-FR" sz="2800" dirty="0">
              <a:solidFill>
                <a:srgbClr val="00B0F0"/>
              </a:solidFill>
              <a:latin typeface="TW Cen MT"/>
              <a:ea typeface="Roboto"/>
              <a:cs typeface="Roboto"/>
            </a:endParaRPr>
          </a:p>
          <a:p>
            <a:pPr marL="514350" indent="-514350">
              <a:buFont typeface="Tw Cen MT Condensed" panose="020B0606020104020203"/>
              <a:buAutoNum type="arabicPeriod"/>
            </a:pPr>
            <a:endParaRPr lang="fr-FR" sz="2800" i="0" dirty="0">
              <a:effectLst/>
              <a:latin typeface="Tw Cen MT" panose="020B0602020104020603"/>
              <a:ea typeface="Roboto" pitchFamily="2" charset="0"/>
              <a:cs typeface="Roboto" pitchFamily="2" charset="0"/>
            </a:endParaRPr>
          </a:p>
          <a:p>
            <a:pPr marL="514350" indent="-514350">
              <a:buFont typeface="Tw Cen MT Condensed" panose="020B0606020104020203"/>
              <a:buAutoNum type="arabicPeriod"/>
            </a:pPr>
            <a:endParaRPr lang="fr-FR" sz="2800" dirty="0">
              <a:latin typeface="Tw Cen MT" panose="020B0602020104020603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>
              <a:buAutoNum type="arabicPeriod"/>
            </a:pPr>
            <a:endParaRPr lang="fr-FR" sz="3600" dirty="0">
              <a:ea typeface="Roboto" pitchFamily="2" charset="0"/>
              <a:cs typeface="Roboto" pitchFamily="2" charset="0"/>
            </a:endParaRPr>
          </a:p>
          <a:p>
            <a:pPr>
              <a:buAutoNum type="arabicPeriod"/>
            </a:pPr>
            <a:endParaRPr lang="fr-FR" sz="3600" dirty="0">
              <a:ea typeface="Roboto" pitchFamily="2" charset="0"/>
              <a:cs typeface="Roboto" pitchFamily="2" charset="0"/>
            </a:endParaRPr>
          </a:p>
          <a:p>
            <a:pPr>
              <a:buAutoNum type="arabicPeriod"/>
            </a:pPr>
            <a:endParaRPr lang="fr-FR" sz="3600" dirty="0"/>
          </a:p>
          <a:p>
            <a:pPr>
              <a:buAutoNum type="arabicPeriod"/>
            </a:pPr>
            <a:endParaRPr lang="fr-FR" sz="3600" dirty="0"/>
          </a:p>
          <a:p>
            <a:pPr>
              <a:buAutoNum type="arabicPeriod"/>
            </a:pP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5A9DE8-3250-65E4-72C3-19AD8A20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194AB4-3EEE-C027-1F67-E13DABD8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52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BAC452-6742-D52F-ECBF-ACAC0B7F4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316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03AE9-133F-FC42-096D-84C635141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A7BFC-F70D-265D-0D54-EA4CB83F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619070"/>
            <a:ext cx="10212441" cy="1508668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QUESTIONS ?</a:t>
            </a:r>
            <a:r>
              <a:rPr lang="fr-FR" dirty="0"/>
              <a:t>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4F6FCE-65EF-E194-9272-0732B1A9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609" y="2203218"/>
            <a:ext cx="10414272" cy="36241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Merci pour votre participation à la formation Flash BNU « </a:t>
            </a:r>
            <a:r>
              <a:rPr lang="fr-FR" sz="3600" i="0" dirty="0" err="1">
                <a:effectLst/>
              </a:rPr>
              <a:t>IdRef</a:t>
            </a:r>
            <a:r>
              <a:rPr lang="fr-FR" sz="3600" i="0" dirty="0">
                <a:effectLst/>
              </a:rPr>
              <a:t> » </a:t>
            </a:r>
            <a:r>
              <a:rPr lang="fr-FR" sz="3600" dirty="0"/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>
                <a:latin typeface="Tw Cen MT"/>
              </a:rPr>
              <a:t>Vous pouvez contacter votre correspondante catalogage,  autorités et Rameau à la BNU </a:t>
            </a:r>
            <a:r>
              <a:rPr lang="fr-FR" sz="3600" dirty="0">
                <a:latin typeface="Tw Cen MT"/>
                <a:hlinkClick r:id="rId2"/>
              </a:rPr>
              <a:t>margot.turco@bnu.fr</a:t>
            </a:r>
            <a:r>
              <a:rPr lang="fr-FR" sz="3600" dirty="0">
                <a:latin typeface="Tw Cen MT"/>
              </a:rPr>
              <a:t> </a:t>
            </a:r>
            <a:endParaRPr lang="fr-FR" sz="3600" i="0" dirty="0">
              <a:effectLst/>
              <a:latin typeface="Tw Cen M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3600" i="0" dirty="0">
              <a:effectLst/>
              <a:latin typeface="Tw Cen MT"/>
              <a:ea typeface="Roboto" pitchFamily="2" charset="0"/>
              <a:cs typeface="Roboto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indent="0">
              <a:buNone/>
            </a:pPr>
            <a:endParaRPr lang="fr-FR" sz="2800" b="1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4D66CE-5AA8-FCF8-6637-69ECC85D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F35D44-BA2B-BB37-14A1-E0328F9F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53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893866-F0D7-CC98-385E-5BAD44482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9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47B45-9230-9666-770B-FAFEAB16C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28D0E-2FAE-83B2-0E3C-E42D4B57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FF482B-BC69-8D05-AAD5-104E58E27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957464" cy="354408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200" b="1" dirty="0"/>
              <a:t>Application web </a:t>
            </a:r>
            <a:r>
              <a:rPr lang="fr-FR" sz="3200" b="1" dirty="0" err="1"/>
              <a:t>IdRef</a:t>
            </a:r>
            <a:r>
              <a:rPr lang="fr-FR" sz="3200" b="1" dirty="0"/>
              <a:t> permet de consulter, valoriser, créer et enrichir des notices d’autorité (= entités) pour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b="1" dirty="0"/>
              <a:t>Calames</a:t>
            </a:r>
            <a:r>
              <a:rPr lang="fr-FR" sz="3200" dirty="0"/>
              <a:t> (Catalogue en ligne des archives et des manuscrits de l’enseignement supérieur);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b="1" dirty="0"/>
              <a:t>Star </a:t>
            </a:r>
            <a:r>
              <a:rPr lang="fr-FR" sz="3200" dirty="0"/>
              <a:t>- Signalement des Thèses et Archivage;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b="1" dirty="0" err="1"/>
              <a:t>Sudoc</a:t>
            </a:r>
            <a:r>
              <a:rPr lang="fr-FR" sz="3200" dirty="0"/>
              <a:t> (Système universitaire de documentation)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2B1DF0-ECCC-5F38-77C4-BFA4347D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560F88-681F-238F-FCD8-1D292536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84499C-381E-1465-F5D5-A7A440863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1BBCA-98A4-7C3B-5F9E-F1C587271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CA5CF-92BA-1D2B-8B72-1B657A1E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60615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IDREF   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5292E82B-882C-9249-DBCD-30B79411B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393" y="3624544"/>
            <a:ext cx="2124850" cy="2022230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BF076C-340F-F843-AD01-89FDC05C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C67F0B-E0CB-4DB8-7A5A-2EAB22AF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A0B4A1-7EF0-46CA-157C-37B130827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538" y="1645830"/>
            <a:ext cx="2567354" cy="11644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02145BF-291F-B390-FF0E-0E07EA0FE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086" y="3624544"/>
            <a:ext cx="2892669" cy="20222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A983AFA-F89F-94CE-5923-8B19A3EE2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0108" y="1645830"/>
            <a:ext cx="2479430" cy="15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9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FED14-2A74-F2D5-C3D0-107392278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F67DB-2857-01B2-3A93-87B0E2AF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489" y="597707"/>
            <a:ext cx="9745055" cy="1351124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FA9DD8-E6E2-DA51-7AB4-3122C650E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957464" cy="341104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Plateforme </a:t>
            </a:r>
            <a:r>
              <a:rPr lang="fr-FR" sz="3600" b="1" err="1"/>
              <a:t>IdRef</a:t>
            </a:r>
            <a:r>
              <a:rPr lang="fr-FR" sz="3600" b="1" dirty="0"/>
              <a:t> permet à tous les utilisateurs en accès libre et gratuit </a:t>
            </a:r>
            <a:r>
              <a:rPr lang="fr-FR" sz="3600" dirty="0"/>
              <a:t>de consulter </a:t>
            </a:r>
            <a:r>
              <a:rPr lang="fr-FR" sz="3600" dirty="0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 les données d’autorité pour</a:t>
            </a:r>
            <a:r>
              <a:rPr lang="fr-FR" sz="3600" b="1" dirty="0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  identifier</a:t>
            </a:r>
            <a:r>
              <a:rPr lang="fr-FR" sz="3600" dirty="0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 les personnes, les lieux, les concepts et les œuvres liés aux ressources bibliographiques</a:t>
            </a:r>
            <a:r>
              <a:rPr lang="fr-FR" sz="3600" dirty="0"/>
              <a:t> signalés </a:t>
            </a:r>
            <a:r>
              <a:rPr lang="fr-FR" sz="3600" b="1" dirty="0"/>
              <a:t>dans Calames, Star et </a:t>
            </a:r>
            <a:r>
              <a:rPr lang="fr-FR" sz="3600" b="1" err="1"/>
              <a:t>Sudoc</a:t>
            </a:r>
            <a:r>
              <a:rPr lang="fr-FR" sz="3600" b="1" dirty="0"/>
              <a:t>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BFFBFC-D92D-3142-3E4E-E9BE3085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E8EA4F-A542-84AF-4E8F-C88EAD34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819B2B-FB24-E86B-08FE-6A7630442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2688C-3E4D-3BF6-87A1-9E3A99E4B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5B4E25-48C7-BB08-ECD6-A6FE99BD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38106"/>
          </a:xfrm>
        </p:spPr>
        <p:txBody>
          <a:bodyPr>
            <a:normAutofit/>
          </a:bodyPr>
          <a:lstStyle/>
          <a:p>
            <a:pPr algn="ctr"/>
            <a:r>
              <a:rPr lang="fr-FR"/>
              <a:t>IDREF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350797-0353-9AFF-51F7-EDA74B0A8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89238"/>
            <a:ext cx="9957464" cy="3386849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Chaque notice d’autorité (= entité) est dotée d’un identifiant </a:t>
            </a:r>
            <a:r>
              <a:rPr lang="fr-FR" sz="3600" b="1" dirty="0" err="1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IdRef</a:t>
            </a:r>
            <a:r>
              <a:rPr lang="fr-FR" sz="3600" b="1" dirty="0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 </a:t>
            </a:r>
            <a:r>
              <a:rPr lang="fr-FR" sz="3600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construit sur l’identifiant de la notice </a:t>
            </a:r>
            <a:r>
              <a:rPr lang="fr-FR" sz="3600" dirty="0" err="1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Sudoc</a:t>
            </a:r>
            <a:r>
              <a:rPr lang="fr-FR" sz="3600" dirty="0">
                <a:solidFill>
                  <a:srgbClr val="7030A0"/>
                </a:solidFill>
                <a:latin typeface="Tw Cen MT"/>
                <a:ea typeface="Roboto"/>
                <a:cs typeface="Roboto"/>
              </a:rPr>
              <a:t> (PPN)</a:t>
            </a:r>
            <a:r>
              <a:rPr lang="fr-FR" sz="3600" dirty="0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. </a:t>
            </a:r>
            <a:r>
              <a:rPr lang="fr-FR" sz="3600" dirty="0" err="1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IdRef</a:t>
            </a:r>
            <a:r>
              <a:rPr lang="fr-FR" sz="3600" dirty="0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 est interopérable avec les principaux identifiants :</a:t>
            </a:r>
            <a:endParaRPr lang="fr-FR" dirty="0"/>
          </a:p>
          <a:p>
            <a:pPr>
              <a:buFont typeface="Wingdings" panose="020B0602020104020603" pitchFamily="34" charset="0"/>
              <a:buChar char="Ø"/>
            </a:pPr>
            <a:r>
              <a:rPr lang="fr-FR" sz="3600" dirty="0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ARK de la </a:t>
            </a:r>
            <a:r>
              <a:rPr lang="fr-FR" sz="3600" dirty="0" err="1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Bnf</a:t>
            </a:r>
            <a:r>
              <a:rPr lang="fr-FR" sz="3600" dirty="0">
                <a:solidFill>
                  <a:srgbClr val="000000"/>
                </a:solidFill>
                <a:latin typeface="Tw Cen MT"/>
                <a:ea typeface="Roboto"/>
                <a:cs typeface="Roboto"/>
              </a:rPr>
              <a:t>, ISNI, VIAF, ORCID, Wikidata.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E5C68F-AAA6-C0CC-294C-1F962B97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0794" y="5996354"/>
            <a:ext cx="8837899" cy="474350"/>
          </a:xfrm>
        </p:spPr>
        <p:txBody>
          <a:bodyPr/>
          <a:lstStyle/>
          <a:p>
            <a:pPr algn="ctr"/>
            <a:r>
              <a:rPr lang="fr-FR" dirty="0"/>
              <a:t>FORMATION IDREF / Margot Turco, BNU de Strasbourg, 2025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803670-181A-3EE0-EB38-70C6CB25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3EAB38-001B-C53E-2E86-35422B007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82" y="1027912"/>
            <a:ext cx="2085418" cy="11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73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1386</TotalTime>
  <Words>2126</Words>
  <Application>Microsoft Office PowerPoint</Application>
  <PresentationFormat>Grand écran</PresentationFormat>
  <Paragraphs>458</Paragraphs>
  <Slides>53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2" baseType="lpstr">
      <vt:lpstr>Arial</vt:lpstr>
      <vt:lpstr>Calibri</vt:lpstr>
      <vt:lpstr>Roboto</vt:lpstr>
      <vt:lpstr>Tw Cen MT</vt:lpstr>
      <vt:lpstr>Tw Cen MT</vt:lpstr>
      <vt:lpstr>Tw Cen MT Condensed</vt:lpstr>
      <vt:lpstr>Wingdings</vt:lpstr>
      <vt:lpstr>Wingdings 3</vt:lpstr>
      <vt:lpstr>Intégral</vt:lpstr>
      <vt:lpstr>FORMATION IDREf </vt:lpstr>
      <vt:lpstr>Objectifs de la formation</vt:lpstr>
      <vt:lpstr>PLAN de la formation </vt:lpstr>
      <vt:lpstr>FORMATION IDREF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  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FORMATION IDREF</vt:lpstr>
      <vt:lpstr>IDREF   </vt:lpstr>
      <vt:lpstr>   </vt:lpstr>
      <vt:lpstr>IDREF   </vt:lpstr>
      <vt:lpstr>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IDREF   </vt:lpstr>
      <vt:lpstr>CONCLUSION</vt:lpstr>
      <vt:lpstr>DOCUMENTATION  </vt:lpstr>
      <vt:lpstr>Exercices  </vt:lpstr>
      <vt:lpstr>Exercices  </vt:lpstr>
      <vt:lpstr>QUESTIONS ?  </vt:lpstr>
    </vt:vector>
  </TitlesOfParts>
  <Company>Bnu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Rechercher des thèses françaises</dc:title>
  <dc:creator>Margot TURCO</dc:creator>
  <cp:lastModifiedBy>Margot TURCO</cp:lastModifiedBy>
  <cp:revision>1367</cp:revision>
  <cp:lastPrinted>2022-01-06T07:23:58Z</cp:lastPrinted>
  <dcterms:created xsi:type="dcterms:W3CDTF">2021-11-29T11:54:48Z</dcterms:created>
  <dcterms:modified xsi:type="dcterms:W3CDTF">2025-03-28T11:07:20Z</dcterms:modified>
</cp:coreProperties>
</file>