
<file path=[Content_Types].xml><?xml version="1.0" encoding="utf-8"?>
<Types xmlns="http://schemas.openxmlformats.org/package/2006/content-types">
  <Default Extension="jpeg" ContentType="image/jpeg"/>
  <Default Extension="mov" ContentType="video/quicktime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4" r:id="rId6"/>
    <p:sldId id="275" r:id="rId7"/>
    <p:sldId id="262" r:id="rId8"/>
    <p:sldId id="271" r:id="rId9"/>
    <p:sldId id="284" r:id="rId10"/>
    <p:sldId id="272" r:id="rId11"/>
    <p:sldId id="285" r:id="rId12"/>
    <p:sldId id="270" r:id="rId13"/>
    <p:sldId id="282" r:id="rId14"/>
    <p:sldId id="286" r:id="rId15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32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ABB3C3-FE1B-1C46-6DDA-260CC3485880}" v="127" dt="2024-01-26T11:46:09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eurtet\AppData\Local\Temp\7zO0B7E2F02\Evaluation%20Formation%20ABE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feurtet\Desktop\Evaluation%20sessions%20par%20formateurs-relais%20Sudoc%20Automne%20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fr-FR"/>
              <a:t>Indiquez spontanément votre appréciation en cochant la case correspondante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15'!$B$3</c:f>
              <c:strCache>
                <c:ptCount val="1"/>
                <c:pt idx="0">
                  <c:v>Excellent (4/4)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15'!$A$4:$A$10</c:f>
              <c:strCache>
                <c:ptCount val="7"/>
                <c:pt idx="0">
                  <c:v>Environnement (locaux, accueil, horaires)</c:v>
                </c:pt>
                <c:pt idx="1">
                  <c:v>Horaires</c:v>
                </c:pt>
                <c:pt idx="2">
                  <c:v>Pédagogie (démarche, progression, écoute, moyens audio-visuels)</c:v>
                </c:pt>
                <c:pt idx="3">
                  <c:v>Documents de stage</c:v>
                </c:pt>
                <c:pt idx="4">
                  <c:v>Apport de connaissances (en référence à l'objectif)</c:v>
                </c:pt>
                <c:pt idx="5">
                  <c:v>Travaux pratiques (thèmes, assistance du formateur)</c:v>
                </c:pt>
                <c:pt idx="6">
                  <c:v>Appréciation générale</c:v>
                </c:pt>
              </c:strCache>
            </c:strRef>
          </c:cat>
          <c:val>
            <c:numRef>
              <c:f>'Question 15'!$B$4:$B$10</c:f>
              <c:numCache>
                <c:formatCode>0.00%</c:formatCode>
                <c:ptCount val="7"/>
                <c:pt idx="0">
                  <c:v>0.53039999999999998</c:v>
                </c:pt>
                <c:pt idx="1">
                  <c:v>0.46489999999999998</c:v>
                </c:pt>
                <c:pt idx="2">
                  <c:v>0.69299999999999995</c:v>
                </c:pt>
                <c:pt idx="3">
                  <c:v>0.73909999999999998</c:v>
                </c:pt>
                <c:pt idx="4">
                  <c:v>0.64349999999999996</c:v>
                </c:pt>
                <c:pt idx="5">
                  <c:v>0.73040000000000005</c:v>
                </c:pt>
                <c:pt idx="6">
                  <c:v>0.65790000000000004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A7-4A18-BD94-F2947F027DE0}"/>
            </c:ext>
          </c:extLst>
        </c:ser>
        <c:ser>
          <c:idx val="1"/>
          <c:order val="1"/>
          <c:tx>
            <c:strRef>
              <c:f>'Question 15'!$D$3</c:f>
              <c:strCache>
                <c:ptCount val="1"/>
                <c:pt idx="0">
                  <c:v>Bon (3/4)</c:v>
                </c:pt>
              </c:strCache>
            </c:strRef>
          </c:tx>
          <c:spPr>
            <a:solidFill>
              <a:srgbClr val="507CB6"/>
            </a:solidFill>
            <a:ln>
              <a:prstDash val="solid"/>
            </a:ln>
          </c:spPr>
          <c:invertIfNegative val="0"/>
          <c:cat>
            <c:strRef>
              <c:f>'Question 15'!$A$4:$A$10</c:f>
              <c:strCache>
                <c:ptCount val="7"/>
                <c:pt idx="0">
                  <c:v>Environnement (locaux, accueil, horaires)</c:v>
                </c:pt>
                <c:pt idx="1">
                  <c:v>Horaires</c:v>
                </c:pt>
                <c:pt idx="2">
                  <c:v>Pédagogie (démarche, progression, écoute, moyens audio-visuels)</c:v>
                </c:pt>
                <c:pt idx="3">
                  <c:v>Documents de stage</c:v>
                </c:pt>
                <c:pt idx="4">
                  <c:v>Apport de connaissances (en référence à l'objectif)</c:v>
                </c:pt>
                <c:pt idx="5">
                  <c:v>Travaux pratiques (thèmes, assistance du formateur)</c:v>
                </c:pt>
                <c:pt idx="6">
                  <c:v>Appréciation générale</c:v>
                </c:pt>
              </c:strCache>
            </c:strRef>
          </c:cat>
          <c:val>
            <c:numRef>
              <c:f>'Question 15'!$D$4:$D$10</c:f>
              <c:numCache>
                <c:formatCode>0.00%</c:formatCode>
                <c:ptCount val="7"/>
                <c:pt idx="0">
                  <c:v>0.43480000000000002</c:v>
                </c:pt>
                <c:pt idx="1">
                  <c:v>0.46489999999999998</c:v>
                </c:pt>
                <c:pt idx="2">
                  <c:v>0.26319999999999999</c:v>
                </c:pt>
                <c:pt idx="3">
                  <c:v>0.24349999999999999</c:v>
                </c:pt>
                <c:pt idx="4">
                  <c:v>0.32169999999999999</c:v>
                </c:pt>
                <c:pt idx="5">
                  <c:v>0.2087</c:v>
                </c:pt>
                <c:pt idx="6">
                  <c:v>0.28070000000000001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A7-4A18-BD94-F2947F027DE0}"/>
            </c:ext>
          </c:extLst>
        </c:ser>
        <c:ser>
          <c:idx val="2"/>
          <c:order val="2"/>
          <c:tx>
            <c:strRef>
              <c:f>'Question 15'!$F$3</c:f>
              <c:strCache>
                <c:ptCount val="1"/>
                <c:pt idx="0">
                  <c:v>Passable (2/4)</c:v>
                </c:pt>
              </c:strCache>
            </c:strRef>
          </c:tx>
          <c:spPr>
            <a:solidFill>
              <a:srgbClr val="F9BE00"/>
            </a:solidFill>
            <a:ln>
              <a:prstDash val="solid"/>
            </a:ln>
          </c:spPr>
          <c:invertIfNegative val="0"/>
          <c:cat>
            <c:strRef>
              <c:f>'Question 15'!$A$4:$A$10</c:f>
              <c:strCache>
                <c:ptCount val="7"/>
                <c:pt idx="0">
                  <c:v>Environnement (locaux, accueil, horaires)</c:v>
                </c:pt>
                <c:pt idx="1">
                  <c:v>Horaires</c:v>
                </c:pt>
                <c:pt idx="2">
                  <c:v>Pédagogie (démarche, progression, écoute, moyens audio-visuels)</c:v>
                </c:pt>
                <c:pt idx="3">
                  <c:v>Documents de stage</c:v>
                </c:pt>
                <c:pt idx="4">
                  <c:v>Apport de connaissances (en référence à l'objectif)</c:v>
                </c:pt>
                <c:pt idx="5">
                  <c:v>Travaux pratiques (thèmes, assistance du formateur)</c:v>
                </c:pt>
                <c:pt idx="6">
                  <c:v>Appréciation générale</c:v>
                </c:pt>
              </c:strCache>
            </c:strRef>
          </c:cat>
          <c:val>
            <c:numRef>
              <c:f>'Question 15'!$F$4:$F$10</c:f>
              <c:numCache>
                <c:formatCode>0.00%</c:formatCode>
                <c:ptCount val="7"/>
                <c:pt idx="0">
                  <c:v>2.6100000000000002E-2</c:v>
                </c:pt>
                <c:pt idx="1">
                  <c:v>7.0199999999999999E-2</c:v>
                </c:pt>
                <c:pt idx="2">
                  <c:v>2.63E-2</c:v>
                </c:pt>
                <c:pt idx="3">
                  <c:v>1.7399999999999999E-2</c:v>
                </c:pt>
                <c:pt idx="4">
                  <c:v>2.6100000000000002E-2</c:v>
                </c:pt>
                <c:pt idx="5">
                  <c:v>5.2200000000000003E-2</c:v>
                </c:pt>
                <c:pt idx="6">
                  <c:v>5.2600000000000001E-2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A7-4A18-BD94-F2947F027DE0}"/>
            </c:ext>
          </c:extLst>
        </c:ser>
        <c:ser>
          <c:idx val="3"/>
          <c:order val="3"/>
          <c:tx>
            <c:strRef>
              <c:f>'Question 15'!$H$3</c:f>
              <c:strCache>
                <c:ptCount val="1"/>
                <c:pt idx="0">
                  <c:v>Insuffisant (1/4)</c:v>
                </c:pt>
              </c:strCache>
            </c:strRef>
          </c:tx>
          <c:spPr>
            <a:solidFill>
              <a:srgbClr val="6BC8CD"/>
            </a:solidFill>
            <a:ln>
              <a:prstDash val="solid"/>
            </a:ln>
          </c:spPr>
          <c:invertIfNegative val="0"/>
          <c:cat>
            <c:strRef>
              <c:f>'Question 15'!$A$4:$A$10</c:f>
              <c:strCache>
                <c:ptCount val="7"/>
                <c:pt idx="0">
                  <c:v>Environnement (locaux, accueil, horaires)</c:v>
                </c:pt>
                <c:pt idx="1">
                  <c:v>Horaires</c:v>
                </c:pt>
                <c:pt idx="2">
                  <c:v>Pédagogie (démarche, progression, écoute, moyens audio-visuels)</c:v>
                </c:pt>
                <c:pt idx="3">
                  <c:v>Documents de stage</c:v>
                </c:pt>
                <c:pt idx="4">
                  <c:v>Apport de connaissances (en référence à l'objectif)</c:v>
                </c:pt>
                <c:pt idx="5">
                  <c:v>Travaux pratiques (thèmes, assistance du formateur)</c:v>
                </c:pt>
                <c:pt idx="6">
                  <c:v>Appréciation générale</c:v>
                </c:pt>
              </c:strCache>
            </c:strRef>
          </c:cat>
          <c:val>
            <c:numRef>
              <c:f>'Question 15'!$H$4:$H$10</c:f>
              <c:numCache>
                <c:formatCode>0.00%</c:formatCode>
                <c:ptCount val="7"/>
                <c:pt idx="0">
                  <c:v>8.6999999999999994E-3</c:v>
                </c:pt>
                <c:pt idx="1">
                  <c:v>0</c:v>
                </c:pt>
                <c:pt idx="2">
                  <c:v>1.7500000000000002E-2</c:v>
                </c:pt>
                <c:pt idx="3">
                  <c:v>0</c:v>
                </c:pt>
                <c:pt idx="4">
                  <c:v>8.6999999999999994E-3</c:v>
                </c:pt>
                <c:pt idx="5">
                  <c:v>8.6999999999999994E-3</c:v>
                </c:pt>
                <c:pt idx="6">
                  <c:v>8.8000000000000005E-3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0A7-4A18-BD94-F2947F027D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"/>
        <c:axId val="100"/>
      </c:barChart>
      <c:valAx>
        <c:axId val="10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0"/>
        <c:crosses val="autoZero"/>
        <c:crossBetween val="between"/>
      </c:valAx>
      <c:catAx>
        <c:axId val="1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"/>
        <c:crosses val="autoZero"/>
        <c:auto val="0"/>
        <c:lblAlgn val="ctr"/>
        <c:lblOffset val="100"/>
        <c:noMultiLvlLbl val="0"/>
      </c:catAx>
    </c:plotArea>
    <c:legend>
      <c:legendPos val="r"/>
      <c:overlay val="0"/>
    </c:legend>
    <c:plotVisOnly val="0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fr-FR"/>
              <a:t>Sur quelle(s) séquence(s) avez-vous rencontré des difficultés ?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10'!$B$3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10'!$A$4:$A$19</c:f>
              <c:strCache>
                <c:ptCount val="16"/>
                <c:pt idx="0">
                  <c:v>Le réseau Sudoc</c:v>
                </c:pt>
                <c:pt idx="1">
                  <c:v>Le client WinIBW</c:v>
                </c:pt>
                <c:pt idx="2">
                  <c:v>La recherche et son TP</c:v>
                </c:pt>
                <c:pt idx="3">
                  <c:v>L'organisation des données et son TP</c:v>
                </c:pt>
                <c:pt idx="4">
                  <c:v>Le catalogage - introduction</c:v>
                </c:pt>
                <c:pt idx="5">
                  <c:v>La création de notice d'exemplaires et son TP</c:v>
                </c:pt>
                <c:pt idx="6">
                  <c:v>La création de notice bibliographique et ses TP (création par copie et par script)</c:v>
                </c:pt>
                <c:pt idx="7">
                  <c:v>La création de notice par dérivation et son TP</c:v>
                </c:pt>
                <c:pt idx="8">
                  <c:v>Les liens et son TP</c:v>
                </c:pt>
                <c:pt idx="9">
                  <c:v>La création de notice d'autorité et son TP</c:v>
                </c:pt>
                <c:pt idx="10">
                  <c:v>Consignes pour les accès matière et son TP</c:v>
                </c:pt>
                <c:pt idx="11">
                  <c:v>Le catalogage des ressources continues et ses TP</c:v>
                </c:pt>
                <c:pt idx="12">
                  <c:v>Le catalogage des thèses et son TP</c:v>
                </c:pt>
                <c:pt idx="13">
                  <c:v>Le catalogage des documents électroniques et son TP</c:v>
                </c:pt>
                <c:pt idx="14">
                  <c:v>Le catalogage du catalogue d'exposition et son TP</c:v>
                </c:pt>
                <c:pt idx="15">
                  <c:v>Le TP avec fac similé</c:v>
                </c:pt>
              </c:strCache>
            </c:strRef>
          </c:cat>
          <c:val>
            <c:numRef>
              <c:f>'Question 10'!$B$4:$B$19</c:f>
              <c:numCache>
                <c:formatCode>0.00%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0.28570000000000001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0.1429</c:v>
                </c:pt>
                <c:pt idx="7">
                  <c:v>0.28570000000000001</c:v>
                </c:pt>
                <c:pt idx="8">
                  <c:v>0.1429</c:v>
                </c:pt>
                <c:pt idx="9">
                  <c:v>0.57140000000000002</c:v>
                </c:pt>
                <c:pt idx="10">
                  <c:v>0.1429</c:v>
                </c:pt>
                <c:pt idx="11">
                  <c:v>0.42859999999999998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BD-47D0-90FD-F279D988C5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"/>
        <c:axId val="100"/>
      </c:barChart>
      <c:valAx>
        <c:axId val="10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0"/>
        <c:crosses val="autoZero"/>
        <c:crossBetween val="between"/>
      </c:valAx>
      <c:catAx>
        <c:axId val="1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"/>
        <c:crosses val="autoZero"/>
        <c:auto val="0"/>
        <c:lblAlgn val="ctr"/>
        <c:lblOffset val="100"/>
        <c:noMultiLvlLbl val="0"/>
      </c:catAx>
    </c:plotArea>
    <c:legend>
      <c:legendPos val="r"/>
      <c:overlay val="0"/>
    </c:legend>
    <c:plotVisOnly val="0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0.37989</cdr:x>
      <cdr:y>0.72145</cdr:y>
    </cdr:from>
    <cdr:to>
      <cdr:x>0.42011</cdr:x>
      <cdr:y>0.79237</cdr:y>
    </cdr:to>
    <cdr:sp macro="" textlink="">
      <cdr:nvSpPr>
        <cdr:cNvPr id="3" name="Flèche : droite 2">
          <a:extLst xmlns:a="http://schemas.openxmlformats.org/drawingml/2006/main">
            <a:ext uri="{FF2B5EF4-FFF2-40B4-BE49-F238E27FC236}">
              <a16:creationId xmlns:a16="http://schemas.microsoft.com/office/drawing/2014/main" id="{1446EE14-477C-E6B2-28F8-ACE36EAB1111}"/>
            </a:ext>
          </a:extLst>
        </cdr:cNvPr>
        <cdr:cNvSpPr/>
      </cdr:nvSpPr>
      <cdr:spPr>
        <a:xfrm xmlns:a="http://schemas.openxmlformats.org/drawingml/2006/main" rot="19210970">
          <a:off x="3281945" y="3430122"/>
          <a:ext cx="347477" cy="337198"/>
        </a:xfrm>
        <a:prstGeom xmlns:a="http://schemas.openxmlformats.org/drawingml/2006/main" prst="rightArrow">
          <a:avLst>
            <a:gd name="adj1" fmla="val 35748"/>
            <a:gd name="adj2" fmla="val 50000"/>
          </a:avLst>
        </a:prstGeom>
        <a:gradFill xmlns:a="http://schemas.openxmlformats.org/drawingml/2006/main">
          <a:gsLst>
            <a:gs pos="0">
              <a:srgbClr val="FF0000"/>
            </a:gs>
            <a:gs pos="100000">
              <a:schemeClr val="accent2">
                <a:lumMod val="20000"/>
                <a:lumOff val="80000"/>
              </a:schemeClr>
            </a:gs>
          </a:gsLst>
        </a:gradFill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fr-FR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fr-FR"/>
        </a:p>
      </cdr:txBody>
    </cdr:sp>
  </cdr:relSizeAnchor>
  <cdr:relSizeAnchor xmlns:cdr="http://schemas.openxmlformats.org/drawingml/2006/chartDrawing">
    <cdr:from>
      <cdr:x>0.37989</cdr:x>
      <cdr:y>0.90606</cdr:y>
    </cdr:from>
    <cdr:to>
      <cdr:x>0.42011</cdr:x>
      <cdr:y>0.97698</cdr:y>
    </cdr:to>
    <cdr:sp macro="" textlink="">
      <cdr:nvSpPr>
        <cdr:cNvPr id="4" name="Flèche : droite 3">
          <a:extLst xmlns:a="http://schemas.openxmlformats.org/drawingml/2006/main">
            <a:ext uri="{FF2B5EF4-FFF2-40B4-BE49-F238E27FC236}">
              <a16:creationId xmlns:a16="http://schemas.microsoft.com/office/drawing/2014/main" id="{CC366870-8B32-698C-A954-534C3BCAA6D8}"/>
            </a:ext>
          </a:extLst>
        </cdr:cNvPr>
        <cdr:cNvSpPr/>
      </cdr:nvSpPr>
      <cdr:spPr>
        <a:xfrm xmlns:a="http://schemas.openxmlformats.org/drawingml/2006/main" rot="19210970">
          <a:off x="3281946" y="4307834"/>
          <a:ext cx="347477" cy="337198"/>
        </a:xfrm>
        <a:prstGeom xmlns:a="http://schemas.openxmlformats.org/drawingml/2006/main" prst="rightArrow">
          <a:avLst>
            <a:gd name="adj1" fmla="val 35748"/>
            <a:gd name="adj2" fmla="val 50000"/>
          </a:avLst>
        </a:prstGeom>
        <a:gradFill xmlns:a="http://schemas.openxmlformats.org/drawingml/2006/main">
          <a:gsLst>
            <a:gs pos="0">
              <a:srgbClr val="FF0000"/>
            </a:gs>
            <a:gs pos="100000">
              <a:schemeClr val="accent2">
                <a:lumMod val="20000"/>
                <a:lumOff val="80000"/>
              </a:schemeClr>
            </a:gs>
          </a:gsLst>
        </a:gradFill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fr-FR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9E48F-C00E-9B43-B04F-93CC3765638A}" type="datetimeFigureOut">
              <a:rPr lang="fr-FR" smtClean="0"/>
              <a:pPr/>
              <a:t>26/01/2024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7CF59-5EB7-FF4E-BC26-8CDDEA3C58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96448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E5A64-DC50-DE47-AAA3-CA8A33CAC0A1}" type="datetimeFigureOut">
              <a:rPr lang="fr-FR" smtClean="0"/>
              <a:pPr/>
              <a:t>26/01/2024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9DA75-9866-A74D-90A1-6EC52043008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22497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Nb stagiaires 2023 d'après émargements effectifs : </a:t>
            </a:r>
          </a:p>
          <a:p>
            <a:endParaRPr lang="fr-FR"/>
          </a:p>
          <a:p>
            <a:r>
              <a:rPr lang="fr-FR"/>
              <a:t>11 sessions 1er semestre (+ 1 </a:t>
            </a:r>
            <a:r>
              <a:rPr lang="fr-FR" err="1"/>
              <a:t>depl</a:t>
            </a:r>
            <a:r>
              <a:rPr lang="fr-FR"/>
              <a:t>. </a:t>
            </a:r>
            <a:r>
              <a:rPr lang="fr-FR" err="1"/>
              <a:t>deloc</a:t>
            </a:r>
            <a:r>
              <a:rPr lang="fr-FR"/>
              <a:t>)</a:t>
            </a:r>
          </a:p>
          <a:p>
            <a:r>
              <a:rPr lang="fr-FR"/>
              <a:t>2023_S02_PARIS_CNAM_evaluations_stagiaires : 9</a:t>
            </a:r>
          </a:p>
          <a:p>
            <a:r>
              <a:rPr lang="fr-FR"/>
              <a:t>2023_S03_ARRAS_evaluations_stagiaires : 3</a:t>
            </a:r>
          </a:p>
          <a:p>
            <a:r>
              <a:rPr lang="fr-FR"/>
              <a:t>2023_S03_TOULOUSE_evaluations_stagiaires : 7</a:t>
            </a:r>
          </a:p>
          <a:p>
            <a:r>
              <a:rPr lang="fr-FR"/>
              <a:t>2023_S04_DIJON_evaluations_stagiaires : 8 </a:t>
            </a:r>
          </a:p>
          <a:p>
            <a:r>
              <a:rPr lang="fr-FR"/>
              <a:t>2023_S04_LYON_evaluations_stagiaires : 8 </a:t>
            </a:r>
          </a:p>
          <a:p>
            <a:r>
              <a:rPr lang="fr-FR"/>
              <a:t>2023_S05_BSG_evaluations_stagiaires : 6 </a:t>
            </a:r>
          </a:p>
          <a:p>
            <a:r>
              <a:rPr lang="fr-FR"/>
              <a:t>2023_S05_STRASBOURG_evaluations_stagiaires : 6 </a:t>
            </a:r>
          </a:p>
          <a:p>
            <a:r>
              <a:rPr lang="fr-FR"/>
              <a:t>2023_S06_PARIS_CNAM_evaluations_stagiaires : 10 </a:t>
            </a:r>
          </a:p>
          <a:p>
            <a:r>
              <a:rPr lang="fr-FR"/>
              <a:t>2023_S10_RENNES_evaluations_stagiaires : 7 </a:t>
            </a:r>
          </a:p>
          <a:p>
            <a:r>
              <a:rPr lang="fr-FR"/>
              <a:t>2023_S11_MNHN_evaluations_stagiaires : 9 </a:t>
            </a:r>
          </a:p>
          <a:p>
            <a:r>
              <a:rPr lang="fr-FR"/>
              <a:t>2023_S13_AIX_evaluations_stagiaires : 7 </a:t>
            </a:r>
          </a:p>
          <a:p>
            <a:r>
              <a:rPr lang="fr-FR"/>
              <a:t>= 80</a:t>
            </a:r>
          </a:p>
          <a:p>
            <a:endParaRPr lang="fr-FR"/>
          </a:p>
          <a:p>
            <a:endParaRPr lang="fr-FR"/>
          </a:p>
          <a:p>
            <a:r>
              <a:rPr lang="fr-FR"/>
              <a:t>  DEPL 2023_S05_STRASBOURG_DEPLOIEMENT_evaluations_stagiaires : 8 (INSP)</a:t>
            </a:r>
          </a:p>
          <a:p>
            <a:endParaRPr lang="fr-FR"/>
          </a:p>
          <a:p>
            <a:r>
              <a:rPr lang="fr-FR"/>
              <a:t>14 sessions 2e semestre</a:t>
            </a:r>
          </a:p>
          <a:p>
            <a:endParaRPr lang="fr-FR"/>
          </a:p>
          <a:p>
            <a:r>
              <a:rPr lang="fr-FR"/>
              <a:t>2023_S42_STRASBOURG_evaluations_stagiaires : 9</a:t>
            </a:r>
          </a:p>
          <a:p>
            <a:r>
              <a:rPr lang="fr-FR"/>
              <a:t>2023_S45_DIJON_evaluations_stagiaires : 4</a:t>
            </a:r>
          </a:p>
          <a:p>
            <a:r>
              <a:rPr lang="fr-FR"/>
              <a:t>   DELOC 2023_S45_MONTPELLIER_evaluations_stagiaires : 10</a:t>
            </a:r>
          </a:p>
          <a:p>
            <a:r>
              <a:rPr lang="fr-FR"/>
              <a:t>2023_S46_ARRAS_evaluations_stagiaires : 7 </a:t>
            </a:r>
          </a:p>
          <a:p>
            <a:r>
              <a:rPr lang="fr-FR"/>
              <a:t>2023_S46_TOULOUSE_evaluations_stagiaires : 9</a:t>
            </a:r>
          </a:p>
          <a:p>
            <a:r>
              <a:rPr lang="fr-FR"/>
              <a:t>2023_S47_PARIS_MUSEUM_evaluations_stagiaires : 10</a:t>
            </a:r>
          </a:p>
          <a:p>
            <a:r>
              <a:rPr lang="fr-FR"/>
              <a:t>2023_S47_PARIS_SORBONNE_evaluations_stagiaires : 9 </a:t>
            </a:r>
          </a:p>
          <a:p>
            <a:r>
              <a:rPr lang="fr-FR"/>
              <a:t>2023_S48_LYON_evaluations_stagiaires : 5 </a:t>
            </a:r>
          </a:p>
          <a:p>
            <a:r>
              <a:rPr lang="fr-FR"/>
              <a:t>2023_S48_PARIS_CNAM_evaluation_stagiaires : 12</a:t>
            </a:r>
          </a:p>
          <a:p>
            <a:r>
              <a:rPr lang="fr-FR"/>
              <a:t>2023_S49_BORDEAUX_evaluations_stagiaires : 8</a:t>
            </a:r>
          </a:p>
          <a:p>
            <a:r>
              <a:rPr lang="fr-FR"/>
              <a:t>   DELOC 2023_S49_NANCY_evaluations_stagiaires : 10</a:t>
            </a:r>
          </a:p>
          <a:p>
            <a:r>
              <a:rPr lang="fr-FR"/>
              <a:t>2023_S49_PARIS_BSG_evaluations_stagiaires : 9 </a:t>
            </a:r>
          </a:p>
          <a:p>
            <a:r>
              <a:rPr lang="fr-FR"/>
              <a:t>2023_S50_AIX_evaluations_stagiaires : 7 </a:t>
            </a:r>
          </a:p>
          <a:p>
            <a:r>
              <a:rPr lang="fr-FR"/>
              <a:t>2023_S50_RENNES_evaluations_stagiaires : 7 </a:t>
            </a:r>
          </a:p>
          <a:p>
            <a:r>
              <a:rPr lang="fr-FR"/>
              <a:t>= 116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9DA75-9866-A74D-90A1-6EC520430085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50075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9A85BB-F6FD-7EF8-9247-7CF742DF4F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4AEA3C6-585B-A586-E0EE-E079242B716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>
            <a:extLst>
              <a:ext uri="{FF2B5EF4-FFF2-40B4-BE49-F238E27FC236}">
                <a16:creationId xmlns:a16="http://schemas.microsoft.com/office/drawing/2014/main" id="{4BFF713D-683F-B3F4-42F3-B24BCAD285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aseline="0"/>
              <a:t>Demande du CSB de terminer le code RDA-FR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16F4107-8DB9-8A19-EC27-D97C534C7C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9DA75-9866-A74D-90A1-6EC520430085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366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Pour comparaison : 80 stagiaires en 11 sessions à l’hiver 2023</a:t>
            </a:r>
          </a:p>
          <a:p>
            <a:endParaRPr lang="fr-FR"/>
          </a:p>
          <a:p>
            <a:r>
              <a:rPr lang="fr-FR"/>
              <a:t>Chiffres année civile 2023 stables par rapport à 2022 : </a:t>
            </a:r>
          </a:p>
          <a:p>
            <a:r>
              <a:rPr lang="fr-FR"/>
              <a:t>2022 = 27 sessions (94,5 jours) pour 203 stagiaires formés (+ 1 session déploiement pour 4 stagiaires)</a:t>
            </a:r>
          </a:p>
          <a:p>
            <a:r>
              <a:rPr lang="fr-FR"/>
              <a:t>2023 = 25 sessions (87,5 jours), pour 196 stagiaires formés (+1 session déploiement à l’INSP pour 6 stagiaires)</a:t>
            </a:r>
          </a:p>
          <a:p>
            <a:endParaRPr lang="fr-FR" i="1"/>
          </a:p>
          <a:p>
            <a:r>
              <a:rPr lang="fr-FR" i="1"/>
              <a:t>Stabilité globale aussi pour les FR Calames (x2, complètes à chaque fois, une en novembre, une en mars)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9DA75-9866-A74D-90A1-6EC520430085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1903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9DA75-9866-A74D-90A1-6EC520430085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0171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9DA75-9866-A74D-90A1-6EC520430085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0601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9DA75-9866-A74D-90A1-6EC520430085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4799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9DA75-9866-A74D-90A1-6EC520430085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87862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9DA75-9866-A74D-90A1-6EC520430085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032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9DA75-9866-A74D-90A1-6EC520430085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01718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aseline="0"/>
              <a:t>Demande du CSB de terminer le code RDA-FR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9DA75-9866-A74D-90A1-6EC520430085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1519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video" Target="../media/media1.mov"/><Relationship Id="rId1" Type="http://schemas.microsoft.com/office/2007/relationships/media" Target="../media/media1.mov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2766646"/>
            <a:ext cx="9144001" cy="1470025"/>
          </a:xfrm>
          <a:solidFill>
            <a:schemeClr val="accent1"/>
          </a:solidFill>
        </p:spPr>
        <p:txBody>
          <a:bodyPr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60176" y="423667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5481-EB75-EF4C-BD43-FAA56CA72A3F}" type="datetime3">
              <a:rPr lang="en-US" smtClean="0"/>
              <a:pPr/>
              <a:t>26 January 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Journées ABES 2014 - Focus sur le projet SGBm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5919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solidFill>
            <a:schemeClr val="accent1"/>
          </a:solidFill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85BD-FFBA-5548-B2E1-183C29186F53}" type="datetime3">
              <a:rPr lang="en-US" smtClean="0"/>
              <a:pPr/>
              <a:t>26 January 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Journées ABES 2014 - Focus sur le projet SGBm 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806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D5B9-41B7-D44B-BF33-1E7DC26DD002}" type="datetime3">
              <a:rPr lang="en-US" smtClean="0"/>
              <a:pPr/>
              <a:t>26 January 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Journées ABES 2014 - Focus sur le projet SGBm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3470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solidFill>
            <a:schemeClr val="accent1"/>
          </a:solidFill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FB709-CF39-D241-8445-E9E5DAE8EAD4}" type="datetime3">
              <a:rPr lang="en-US" smtClean="0"/>
              <a:pPr/>
              <a:t>26 January 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Journées ABES 2014 - Focus sur le projet SGBm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2465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7730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solidFill>
            <a:schemeClr val="accent1"/>
          </a:solidFill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6A8B-37A3-0A47-BF0E-4CBB66629578}" type="datetime3">
              <a:rPr lang="en-US" smtClean="0"/>
              <a:pPr/>
              <a:t>26 January 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Journées ABES 2014 - Focus sur le projet SGBm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643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69507"/>
            <a:ext cx="4038600" cy="5294301"/>
          </a:xfrm>
        </p:spPr>
        <p:txBody>
          <a:bodyPr/>
          <a:lstStyle>
            <a:lvl1pPr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74845"/>
            <a:ext cx="4038600" cy="5288964"/>
          </a:xfrm>
        </p:spPr>
        <p:txBody>
          <a:bodyPr/>
          <a:lstStyle>
            <a:lvl1pPr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7FE-7AC8-3A4A-9332-85FFBDB71656}" type="datetime3">
              <a:rPr lang="en-US" smtClean="0"/>
              <a:pPr/>
              <a:t>26 January 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Journées ABES 2014 - Focus sur le projet SGBm 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8297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536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935559"/>
            <a:ext cx="4040188" cy="4613225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4" y="115536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935560"/>
            <a:ext cx="4041775" cy="461322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E892-52B9-D948-A7F0-5E98D044EC86}" type="datetime3">
              <a:rPr lang="en-US" smtClean="0"/>
              <a:pPr/>
              <a:t>26 January 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Journées ABES 2014 - Focus sur le projet SGBm  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1391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542C0-54DF-604E-9655-03F8C8ADFC08}" type="datetime3">
              <a:rPr lang="en-US" smtClean="0"/>
              <a:pPr/>
              <a:t>26 January 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Journées ABES 2014 - Focus sur le projet SGBm 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2283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60E7-BA16-D44D-81DD-875A854163A5}" type="datetime3">
              <a:rPr lang="en-US" smtClean="0"/>
              <a:pPr/>
              <a:t>26 January 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Journées ABES 2014 - Focus sur le projet SGBm 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6818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126D3-D253-6F40-A66F-89B511955217}" type="datetime3">
              <a:rPr lang="en-US" smtClean="0"/>
              <a:pPr/>
              <a:t>26 January 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Journées ABES 2014 - Focus sur le projet SGBm 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5" name="klink2_2.mo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641231" y="1539461"/>
            <a:ext cx="6350000" cy="356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80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33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solidFill>
            <a:schemeClr val="accent1"/>
          </a:solidFill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E6198-63FB-D349-86FD-0AEBDDF681DE}" type="datetime3">
              <a:rPr lang="en-US" smtClean="0"/>
              <a:pPr/>
              <a:t>26 January 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Journées ABES 2014 - Focus sur le projet SGBm 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8037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532220"/>
            <a:ext cx="7251148" cy="527538"/>
          </a:xfrm>
          <a:prstGeom prst="rect">
            <a:avLst/>
          </a:prstGeom>
          <a:gradFill flip="none" rotWithShape="1">
            <a:gsLst>
              <a:gs pos="65000">
                <a:schemeClr val="accent1"/>
              </a:gs>
              <a:gs pos="0">
                <a:srgbClr val="FFFFFF">
                  <a:alpha val="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36000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81652"/>
            <a:ext cx="8229600" cy="52821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8757" y="88100"/>
            <a:ext cx="14751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EE7D1-BE76-7B48-BB5B-92226EB29819}" type="datetime3">
              <a:rPr lang="en-US" smtClean="0"/>
              <a:pPr/>
              <a:t>26 January 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7200" y="-1481"/>
            <a:ext cx="4359031" cy="4965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Journées ABES 2014 - Focus sur le projet SGBm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2551" y="6463809"/>
            <a:ext cx="4415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E2F55-217E-784D-959E-8EB90DBD2478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 descr="logoABES-300-479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461" y="66014"/>
            <a:ext cx="828090" cy="530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457200" cy="527538"/>
          </a:xfrm>
          <a:prstGeom prst="rect">
            <a:avLst/>
          </a:prstGeom>
          <a:solidFill>
            <a:srgbClr val="15325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0"/>
            <a:ext cx="7251148" cy="527538"/>
          </a:xfrm>
          <a:prstGeom prst="rect">
            <a:avLst/>
          </a:prstGeom>
          <a:gradFill flip="none" rotWithShape="1">
            <a:gsLst>
              <a:gs pos="100000">
                <a:schemeClr val="accent1">
                  <a:tint val="100000"/>
                  <a:shade val="100000"/>
                  <a:satMod val="130000"/>
                  <a:alpha val="17000"/>
                </a:schemeClr>
              </a:gs>
              <a:gs pos="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870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70000"/>
        </a:lnSpc>
        <a:spcBef>
          <a:spcPct val="20000"/>
        </a:spcBef>
        <a:buClr>
          <a:schemeClr val="tx2"/>
        </a:buClr>
        <a:buSzPct val="150000"/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lnSpc>
          <a:spcPct val="70000"/>
        </a:lnSpc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70000"/>
        </a:lnSpc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70000"/>
        </a:lnSpc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lnSpc>
          <a:spcPct val="70000"/>
        </a:lnSpc>
        <a:spcBef>
          <a:spcPct val="20000"/>
        </a:spcBef>
        <a:buFont typeface="Arial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fr-FR" b="1"/>
              <a:t>Réunion des formateurs-relais</a:t>
            </a:r>
            <a:br>
              <a:rPr lang="fr-FR"/>
            </a:br>
            <a:r>
              <a:rPr lang="fr-FR" b="1" err="1"/>
              <a:t>Sudoc</a:t>
            </a:r>
            <a:r>
              <a:rPr lang="fr-FR" b="1"/>
              <a:t> – Mi-parcours 2023-2024</a:t>
            </a:r>
            <a:endParaRPr lang="fr-FR" b="1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b="1">
                <a:solidFill>
                  <a:schemeClr val="tx1"/>
                </a:solidFill>
              </a:rPr>
              <a:t>19 janvier 2024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1339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Infos générales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199" y="1083088"/>
            <a:ext cx="8225352" cy="57458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b="1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sz="2400" b="1"/>
              <a:t>Actualités ABES</a:t>
            </a:r>
          </a:p>
          <a:p>
            <a:pPr lvl="1"/>
            <a:r>
              <a:rPr lang="fr-FR" sz="2000" b="1"/>
              <a:t>Projet d’établissement 2024-2028 </a:t>
            </a:r>
          </a:p>
          <a:p>
            <a:pPr lvl="2"/>
            <a:r>
              <a:rPr lang="fr-FR" sz="1600"/>
              <a:t>Accompagnement rapport TB ESR</a:t>
            </a:r>
          </a:p>
          <a:p>
            <a:pPr lvl="2"/>
            <a:r>
              <a:rPr lang="fr-FR" sz="1600"/>
              <a:t>Clubs utilisateurs</a:t>
            </a:r>
          </a:p>
          <a:p>
            <a:pPr lvl="1"/>
            <a:r>
              <a:rPr lang="fr-FR" sz="2000" b="1"/>
              <a:t>Mises à niveau des outils OCLC</a:t>
            </a:r>
          </a:p>
          <a:p>
            <a:pPr lvl="1"/>
            <a:r>
              <a:rPr lang="fr-FR" sz="2000" b="1"/>
              <a:t>Divers</a:t>
            </a:r>
          </a:p>
          <a:p>
            <a:pPr lvl="2"/>
            <a:r>
              <a:rPr lang="fr-FR" sz="1600"/>
              <a:t>Bases externes (DIS CHE) : exit HALUC, 4 nouvelles bases « baltiques »</a:t>
            </a:r>
          </a:p>
          <a:p>
            <a:pPr marL="0" indent="0">
              <a:buNone/>
            </a:pPr>
            <a:endParaRPr lang="fr-FR"/>
          </a:p>
          <a:p>
            <a:r>
              <a:rPr lang="fr-FR" sz="2400" b="1" err="1"/>
              <a:t>JAbes</a:t>
            </a:r>
            <a:r>
              <a:rPr lang="fr-FR" sz="2400" b="1"/>
              <a:t> 28 et 29 mai 2024 </a:t>
            </a:r>
            <a:r>
              <a:rPr lang="fr-FR" sz="2400" b="1">
                <a:sym typeface="Wingdings" panose="05000000000000000000" pitchFamily="2" charset="2"/>
              </a:rPr>
              <a:t> </a:t>
            </a:r>
            <a:r>
              <a:rPr lang="fr-FR" sz="2400" b="1" i="1">
                <a:sym typeface="Wingdings" panose="05000000000000000000" pitchFamily="2" charset="2"/>
              </a:rPr>
              <a:t>R</a:t>
            </a:r>
            <a:r>
              <a:rPr lang="fr-FR" sz="2400" b="1" i="1"/>
              <a:t>éunion FR </a:t>
            </a:r>
            <a:r>
              <a:rPr lang="fr-FR" sz="2400" b="1" i="1" err="1"/>
              <a:t>Sudoc</a:t>
            </a:r>
            <a:r>
              <a:rPr lang="fr-FR" sz="2400" b="1" i="1"/>
              <a:t> : 30-31 mai 2024 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/>
              <a:t>Quels contenus réviser 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/>
              <a:t>Quelles interventions d’experts ABES 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/>
              <a:t>Préparation saison 2024-2025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i="1"/>
              <a:t>(Réflexions sur les dispositifs de formations dans le contexte d’un futur SI de l’</a:t>
            </a:r>
            <a:r>
              <a:rPr lang="fr-FR" sz="2000" i="1" err="1"/>
              <a:t>Abes</a:t>
            </a:r>
            <a:r>
              <a:rPr lang="fr-FR" sz="2000" i="1"/>
              <a:t>)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359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87325F-CC29-AD59-A40D-5612C418CA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D3E792-6B39-3289-7279-BA0883C5C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cs typeface="Calibri"/>
              </a:rPr>
              <a:t>Décisions et suites de la réunion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A34C96-8C6C-4472-5726-0CAEC0B7DA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1083088"/>
            <a:ext cx="8225352" cy="574584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endParaRPr lang="fr-FR" b="1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fr-FR">
                <a:ea typeface="+mn-lt"/>
                <a:cs typeface="+mn-lt"/>
              </a:rPr>
              <a:t>- Nécessité d'un cadrage supplémentaire dans le suivi spécifique des </a:t>
            </a:r>
            <a:r>
              <a:rPr lang="fr-FR" b="1">
                <a:ea typeface="+mn-lt"/>
                <a:cs typeface="+mn-lt"/>
              </a:rPr>
              <a:t>FR délocalisées </a:t>
            </a:r>
            <a:r>
              <a:rPr lang="fr-FR">
                <a:ea typeface="+mn-lt"/>
                <a:cs typeface="+mn-lt"/>
              </a:rPr>
              <a:t>: exiger d’avoir un descriptif de la salle, poser d'autres jalons avec le coordinateur/demandeur  </a:t>
            </a:r>
          </a:p>
          <a:p>
            <a:pPr marL="0" indent="0">
              <a:buNone/>
            </a:pPr>
            <a:r>
              <a:rPr lang="fr-FR" sz="2000">
                <a:ea typeface="+mn-lt"/>
                <a:cs typeface="+mn-lt"/>
              </a:rPr>
              <a:t>- </a:t>
            </a:r>
            <a:r>
              <a:rPr lang="fr-FR" sz="2000" b="1">
                <a:ea typeface="+mn-lt"/>
                <a:cs typeface="+mn-lt"/>
              </a:rPr>
              <a:t>Prérequis </a:t>
            </a:r>
            <a:r>
              <a:rPr lang="fr-FR" sz="2000">
                <a:ea typeface="+mn-lt"/>
                <a:cs typeface="+mn-lt"/>
              </a:rPr>
              <a:t>: préciser (formulaire d'inscription) que les formations professionnelles initiales ne suffisent pas + importance de coordonner l'articulation des formations avec les CRFCB + Mieux accompagner chaque établissement (correspondant catalogage) pour assurer des formations internes ?</a:t>
            </a:r>
            <a:endParaRPr lang="fr-FR">
              <a:cs typeface="Calibri"/>
            </a:endParaRPr>
          </a:p>
          <a:p>
            <a:pPr marL="0" indent="0">
              <a:buNone/>
            </a:pPr>
            <a:r>
              <a:rPr lang="fr-FR" sz="2000">
                <a:ea typeface="+mn-lt"/>
                <a:cs typeface="+mn-lt"/>
              </a:rPr>
              <a:t>- Demandes de certains stagiaires d'avoir un </a:t>
            </a:r>
            <a:r>
              <a:rPr lang="fr-FR" sz="2000" b="1">
                <a:ea typeface="+mn-lt"/>
                <a:cs typeface="+mn-lt"/>
              </a:rPr>
              <a:t>suivi </a:t>
            </a:r>
            <a:r>
              <a:rPr lang="fr-FR" sz="2000">
                <a:ea typeface="+mn-lt"/>
                <a:cs typeface="+mn-lt"/>
              </a:rPr>
              <a:t>post-session : répondre qu'il s'agit d'abord de l'affaire des correspondants </a:t>
            </a:r>
            <a:r>
              <a:rPr lang="fr-FR" sz="2000" err="1">
                <a:ea typeface="+mn-lt"/>
                <a:cs typeface="+mn-lt"/>
              </a:rPr>
              <a:t>Abes</a:t>
            </a:r>
            <a:r>
              <a:rPr lang="fr-FR" sz="2000">
                <a:ea typeface="+mn-lt"/>
                <a:cs typeface="+mn-lt"/>
              </a:rPr>
              <a:t> de chaque établissement</a:t>
            </a:r>
            <a:r>
              <a:rPr lang="fr-FR">
                <a:ea typeface="+mn-lt"/>
                <a:cs typeface="+mn-lt"/>
              </a:rPr>
              <a:t> </a:t>
            </a:r>
            <a:endParaRPr lang="fr-FR">
              <a:cs typeface="Calibri"/>
            </a:endParaRPr>
          </a:p>
          <a:p>
            <a:pPr marL="0" indent="0">
              <a:buNone/>
            </a:pPr>
            <a:r>
              <a:rPr lang="fr-FR" sz="2000">
                <a:ea typeface="+mn-lt"/>
                <a:cs typeface="+mn-lt"/>
              </a:rPr>
              <a:t>- Bug "</a:t>
            </a:r>
            <a:r>
              <a:rPr lang="fr-FR" sz="2000" b="1" i="1" err="1">
                <a:ea typeface="+mn-lt"/>
                <a:cs typeface="+mn-lt"/>
              </a:rPr>
              <a:t>Internal</a:t>
            </a:r>
            <a:r>
              <a:rPr lang="fr-FR" sz="2000" b="1" i="1">
                <a:ea typeface="+mn-lt"/>
                <a:cs typeface="+mn-lt"/>
              </a:rPr>
              <a:t> </a:t>
            </a:r>
            <a:r>
              <a:rPr lang="fr-FR" sz="2000" b="1" i="1" err="1">
                <a:ea typeface="+mn-lt"/>
                <a:cs typeface="+mn-lt"/>
              </a:rPr>
              <a:t>error</a:t>
            </a:r>
            <a:r>
              <a:rPr lang="fr-FR" sz="2000">
                <a:ea typeface="+mn-lt"/>
                <a:cs typeface="+mn-lt"/>
              </a:rPr>
              <a:t>" fréquemment revenu dans </a:t>
            </a:r>
            <a:r>
              <a:rPr lang="fr-FR" sz="2000" err="1">
                <a:ea typeface="+mn-lt"/>
                <a:cs typeface="+mn-lt"/>
              </a:rPr>
              <a:t>WinIBW</a:t>
            </a:r>
            <a:r>
              <a:rPr lang="fr-FR" sz="2000">
                <a:ea typeface="+mn-lt"/>
                <a:cs typeface="+mn-lt"/>
              </a:rPr>
              <a:t> : semble ne se produire qu'en base de formation/test, et pourrait être dû à l'appel à des commandes (AFF) incompatibles avec l'existence de fenêtres de saisie restées vierges =&gt; tester et essayer de reproduire le bug dans ces conditions</a:t>
            </a:r>
            <a:r>
              <a:rPr lang="fr-FR">
                <a:ea typeface="+mn-lt"/>
                <a:cs typeface="+mn-lt"/>
              </a:rPr>
              <a:t> </a:t>
            </a:r>
          </a:p>
          <a:p>
            <a:pPr marL="0" indent="0">
              <a:buNone/>
            </a:pPr>
            <a:r>
              <a:rPr lang="fr-FR" sz="2000">
                <a:ea typeface="+mn-lt"/>
                <a:cs typeface="+mn-lt"/>
              </a:rPr>
              <a:t>- </a:t>
            </a:r>
            <a:r>
              <a:rPr lang="fr-FR" b="1">
                <a:ea typeface="+mn-lt"/>
                <a:cs typeface="+mn-lt"/>
              </a:rPr>
              <a:t>Livraisons des supports </a:t>
            </a:r>
            <a:r>
              <a:rPr lang="fr-FR">
                <a:ea typeface="+mn-lt"/>
                <a:cs typeface="+mn-lt"/>
              </a:rPr>
              <a:t>: prévoir avec l'imprimeur de les passer à deux semaines d'avance pour l’année universitaire 2024-2025</a:t>
            </a:r>
          </a:p>
          <a:p>
            <a:pPr marL="0" indent="0">
              <a:buNone/>
            </a:pPr>
            <a:r>
              <a:rPr lang="fr-FR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- </a:t>
            </a:r>
            <a:r>
              <a:rPr lang="fr-FR" sz="2000" b="1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logins </a:t>
            </a:r>
            <a:r>
              <a:rPr lang="fr-FR" sz="200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de formation à mettre à jour (stagiaire012 / stagiaire016) dans le jeu </a:t>
            </a:r>
            <a:r>
              <a:rPr lang="fr-FR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TP1</a:t>
            </a:r>
            <a:endParaRPr lang="fr-FR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pPr marL="0" indent="0">
              <a:buNone/>
            </a:pPr>
            <a:r>
              <a:rPr lang="fr-FR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-</a:t>
            </a:r>
            <a:r>
              <a:rPr lang="fr-FR" sz="200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 </a:t>
            </a:r>
            <a:r>
              <a:rPr lang="fr-FR" sz="2000" b="1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cataloguer des ebooks </a:t>
            </a:r>
            <a:r>
              <a:rPr lang="fr-FR" sz="200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: l'injection des RE au fil des contenus pourrait être complété par un mémo </a:t>
            </a:r>
            <a:r>
              <a:rPr lang="fr-FR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dédié</a:t>
            </a:r>
          </a:p>
          <a:p>
            <a:pPr marL="0" indent="0">
              <a:buNone/>
            </a:pPr>
            <a:r>
              <a:rPr lang="fr-FR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- </a:t>
            </a:r>
            <a:r>
              <a:rPr lang="fr-FR" sz="2000" b="1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TP dérivation </a:t>
            </a:r>
            <a:r>
              <a:rPr lang="fr-FR" sz="200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: prévoir de dédoubler les corrigés (notices </a:t>
            </a:r>
            <a:r>
              <a:rPr lang="fr-FR" sz="2000" err="1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LoC</a:t>
            </a:r>
            <a:r>
              <a:rPr lang="fr-FR" sz="200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 et aussi BnF) </a:t>
            </a:r>
            <a:r>
              <a:rPr lang="fr-FR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 </a:t>
            </a:r>
          </a:p>
          <a:p>
            <a:pPr marL="0" indent="0">
              <a:buNone/>
            </a:pPr>
            <a:r>
              <a:rPr lang="fr-FR">
                <a:solidFill>
                  <a:srgbClr val="7030A0"/>
                </a:solidFill>
                <a:ea typeface="+mn-lt"/>
                <a:cs typeface="+mn-lt"/>
              </a:rPr>
              <a:t>- </a:t>
            </a:r>
            <a:r>
              <a:rPr lang="fr-FR" sz="2000" err="1">
                <a:solidFill>
                  <a:srgbClr val="7030A0"/>
                </a:solidFill>
                <a:ea typeface="+mn-lt"/>
                <a:cs typeface="+mn-lt"/>
              </a:rPr>
              <a:t>JAbes</a:t>
            </a:r>
            <a:r>
              <a:rPr lang="fr-FR" sz="2000">
                <a:solidFill>
                  <a:srgbClr val="7030A0"/>
                </a:solidFill>
                <a:ea typeface="+mn-lt"/>
                <a:cs typeface="+mn-lt"/>
              </a:rPr>
              <a:t> 2024 : un </a:t>
            </a:r>
            <a:r>
              <a:rPr lang="fr-FR" sz="2000" b="1">
                <a:solidFill>
                  <a:srgbClr val="7030A0"/>
                </a:solidFill>
                <a:ea typeface="+mn-lt"/>
                <a:cs typeface="+mn-lt"/>
              </a:rPr>
              <a:t>atelier JAbes Camp </a:t>
            </a:r>
            <a:r>
              <a:rPr lang="fr-FR" sz="2000">
                <a:solidFill>
                  <a:srgbClr val="7030A0"/>
                </a:solidFill>
                <a:ea typeface="+mn-lt"/>
                <a:cs typeface="+mn-lt"/>
              </a:rPr>
              <a:t>(merc. 29 mai matin) pourrait être copiloté par un(e) FR </a:t>
            </a:r>
            <a:r>
              <a:rPr lang="fr-FR" sz="2000" err="1">
                <a:solidFill>
                  <a:srgbClr val="7030A0"/>
                </a:solidFill>
                <a:ea typeface="+mn-lt"/>
                <a:cs typeface="+mn-lt"/>
              </a:rPr>
              <a:t>Sudoc</a:t>
            </a:r>
            <a:r>
              <a:rPr lang="fr-FR" sz="2000">
                <a:solidFill>
                  <a:srgbClr val="7030A0"/>
                </a:solidFill>
                <a:ea typeface="+mn-lt"/>
                <a:cs typeface="+mn-lt"/>
              </a:rPr>
              <a:t>, des précisions d'ici à début février</a:t>
            </a:r>
            <a:r>
              <a:rPr lang="fr-FR">
                <a:solidFill>
                  <a:srgbClr val="7030A0"/>
                </a:solidFill>
                <a:ea typeface="+mn-lt"/>
                <a:cs typeface="+mn-lt"/>
              </a:rPr>
              <a:t> </a:t>
            </a:r>
          </a:p>
          <a:p>
            <a:pPr marL="0" indent="0">
              <a:buNone/>
            </a:pPr>
            <a:r>
              <a:rPr lang="fr-FR" sz="2000">
                <a:solidFill>
                  <a:srgbClr val="7030A0"/>
                </a:solidFill>
                <a:ea typeface="+mn-lt"/>
                <a:cs typeface="+mn-lt"/>
              </a:rPr>
              <a:t>- </a:t>
            </a:r>
            <a:r>
              <a:rPr lang="fr-FR" sz="2000" b="1">
                <a:solidFill>
                  <a:srgbClr val="7030A0"/>
                </a:solidFill>
                <a:ea typeface="+mn-lt"/>
                <a:cs typeface="+mn-lt"/>
              </a:rPr>
              <a:t>Prochaine réunion </a:t>
            </a:r>
            <a:r>
              <a:rPr lang="fr-FR">
                <a:solidFill>
                  <a:srgbClr val="7030A0"/>
                </a:solidFill>
                <a:ea typeface="+mn-lt"/>
                <a:cs typeface="+mn-lt"/>
              </a:rPr>
              <a:t>FR Sudoc du</a:t>
            </a:r>
            <a:r>
              <a:rPr lang="fr-FR" sz="2000">
                <a:solidFill>
                  <a:srgbClr val="7030A0"/>
                </a:solidFill>
                <a:ea typeface="+mn-lt"/>
                <a:cs typeface="+mn-lt"/>
              </a:rPr>
              <a:t> jeudi </a:t>
            </a:r>
            <a:r>
              <a:rPr lang="fr-FR" sz="2000" b="1">
                <a:solidFill>
                  <a:srgbClr val="7030A0"/>
                </a:solidFill>
                <a:ea typeface="+mn-lt"/>
                <a:cs typeface="+mn-lt"/>
              </a:rPr>
              <a:t>30 mai </a:t>
            </a:r>
            <a:r>
              <a:rPr lang="fr-FR" sz="2000">
                <a:solidFill>
                  <a:srgbClr val="7030A0"/>
                </a:solidFill>
                <a:ea typeface="+mn-lt"/>
                <a:cs typeface="+mn-lt"/>
              </a:rPr>
              <a:t>matin au ven. </a:t>
            </a:r>
            <a:r>
              <a:rPr lang="fr-FR" sz="2000" b="1">
                <a:solidFill>
                  <a:srgbClr val="7030A0"/>
                </a:solidFill>
                <a:ea typeface="+mn-lt"/>
                <a:cs typeface="+mn-lt"/>
              </a:rPr>
              <a:t>31 mai </a:t>
            </a:r>
            <a:r>
              <a:rPr lang="fr-FR" sz="2000">
                <a:solidFill>
                  <a:srgbClr val="7030A0"/>
                </a:solidFill>
                <a:ea typeface="+mn-lt"/>
                <a:cs typeface="+mn-lt"/>
              </a:rPr>
              <a:t>midi à l'</a:t>
            </a:r>
            <a:r>
              <a:rPr lang="fr-FR" sz="2000" err="1">
                <a:solidFill>
                  <a:srgbClr val="7030A0"/>
                </a:solidFill>
                <a:ea typeface="+mn-lt"/>
                <a:cs typeface="+mn-lt"/>
              </a:rPr>
              <a:t>Abes</a:t>
            </a:r>
            <a:r>
              <a:rPr lang="fr-FR" sz="2000">
                <a:solidFill>
                  <a:srgbClr val="7030A0"/>
                </a:solidFill>
                <a:ea typeface="+mn-lt"/>
                <a:cs typeface="+mn-lt"/>
              </a:rPr>
              <a:t> (convocations à venir</a:t>
            </a:r>
            <a:r>
              <a:rPr lang="fr-FR">
                <a:solidFill>
                  <a:srgbClr val="7030A0"/>
                </a:solidFill>
                <a:ea typeface="+mn-lt"/>
                <a:cs typeface="+mn-lt"/>
              </a:rPr>
              <a:t>), à la suite immédiate des Journées Abes</a:t>
            </a:r>
            <a:endParaRPr lang="fr-FR" b="1">
              <a:solidFill>
                <a:srgbClr val="7030A0"/>
              </a:solidFill>
              <a:ea typeface="+mn-lt"/>
              <a:cs typeface="+mn-lt"/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AB39E28-E8D9-69A5-FF4B-FE50920B2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17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/>
          <a:srcRect b="4474"/>
          <a:stretch/>
        </p:blipFill>
        <p:spPr>
          <a:xfrm>
            <a:off x="148855" y="1133648"/>
            <a:ext cx="5156791" cy="486710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/>
              <a:t>Bilan  – Automne 2023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3" name="Rectangle à coins arrondis 2"/>
          <p:cNvSpPr/>
          <p:nvPr/>
        </p:nvSpPr>
        <p:spPr>
          <a:xfrm>
            <a:off x="2440764" y="2278142"/>
            <a:ext cx="1046093" cy="460051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Paris x4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3231393" y="3971546"/>
            <a:ext cx="900611" cy="37511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Lyon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3488184" y="3085542"/>
            <a:ext cx="861797" cy="38160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Dijon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3594996" y="4899139"/>
            <a:ext cx="1229172" cy="36510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b="1"/>
              <a:t>Aix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766786" y="5415639"/>
            <a:ext cx="1805214" cy="30871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accent2"/>
                </a:solidFill>
              </a:rPr>
              <a:t>Montpellier (D)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2394951" y="1306260"/>
            <a:ext cx="1046093" cy="36295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b="1"/>
              <a:t>Arras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3885660" y="2350984"/>
            <a:ext cx="1343634" cy="305629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Strasbourg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813063" y="2575079"/>
            <a:ext cx="979983" cy="38160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Rennes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1793046" y="4880070"/>
            <a:ext cx="1074845" cy="37511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Toulouse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1296110" y="4016372"/>
            <a:ext cx="1144654" cy="38160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Bordeaux</a:t>
            </a:r>
          </a:p>
        </p:txBody>
      </p:sp>
      <p:graphicFrame>
        <p:nvGraphicFramePr>
          <p:cNvPr id="11" name="Espace réservé du contenu 6">
            <a:extLst>
              <a:ext uri="{FF2B5EF4-FFF2-40B4-BE49-F238E27FC236}">
                <a16:creationId xmlns:a16="http://schemas.microsoft.com/office/drawing/2014/main" id="{E4C01350-2EAF-BF7D-02D2-08185A7CB9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5876478"/>
              </p:ext>
            </p:extLst>
          </p:nvPr>
        </p:nvGraphicFramePr>
        <p:xfrm>
          <a:off x="5293359" y="690497"/>
          <a:ext cx="3696593" cy="613843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5246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1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2037">
                <a:tc>
                  <a:txBody>
                    <a:bodyPr/>
                    <a:lstStyle/>
                    <a:p>
                      <a:r>
                        <a:rPr lang="fr-FR" sz="1800"/>
                        <a:t>Sept. à déc.</a:t>
                      </a:r>
                      <a:r>
                        <a:rPr lang="fr-FR" sz="1800" baseline="0"/>
                        <a:t> </a:t>
                      </a:r>
                      <a:r>
                        <a:rPr lang="fr-FR" sz="180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Nb stagiaires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/>
                        <a:t>Strasbourg (S42)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9/9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/>
                        <a:t>Dijon (S45)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4/10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/>
                        <a:t>Montpellier </a:t>
                      </a:r>
                      <a:r>
                        <a:rPr lang="fr-FR" sz="1800" b="1">
                          <a:solidFill>
                            <a:schemeClr val="accent2"/>
                          </a:solidFill>
                        </a:rPr>
                        <a:t>DELOC</a:t>
                      </a:r>
                      <a:r>
                        <a:rPr lang="fr-FR" sz="1800"/>
                        <a:t> (S45)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/>
                        <a:t>Arras (S46)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7/12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/>
                        <a:t>Toulouse (S46)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9/10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/>
                        <a:t>Paris MNHN (S47)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10/10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/>
                        <a:t>Paris Sorbonne (S47)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9/9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/>
                        <a:t>Paris CNAM (S48)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12/12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/>
                        <a:t>Lyon (S48)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5/10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/>
                        <a:t>Bordeaux (S48)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8/12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/>
                        <a:t>Nancy </a:t>
                      </a:r>
                      <a:r>
                        <a:rPr lang="fr-FR" sz="1800" b="1">
                          <a:solidFill>
                            <a:schemeClr val="accent2"/>
                          </a:solidFill>
                        </a:rPr>
                        <a:t>DELOC</a:t>
                      </a:r>
                      <a:r>
                        <a:rPr lang="fr-FR" sz="1800"/>
                        <a:t> (S49)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730274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/>
                        <a:t>Paris BSG (S49)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9/9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363930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/>
                        <a:t>Aix (S50)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7/10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624249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/>
                        <a:t>Rennes (S50)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7/7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 b="1"/>
                        <a:t>14 sessions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/>
                        <a:t>116 </a:t>
                      </a:r>
                      <a:r>
                        <a:rPr lang="fr-FR" sz="1800" b="0"/>
                        <a:t>(/140)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2" name="Rectangle à coins arrondis 2">
            <a:extLst>
              <a:ext uri="{FF2B5EF4-FFF2-40B4-BE49-F238E27FC236}">
                <a16:creationId xmlns:a16="http://schemas.microsoft.com/office/drawing/2014/main" id="{21EB7298-867F-FFD4-6655-67EE17D53F9E}"/>
              </a:ext>
            </a:extLst>
          </p:cNvPr>
          <p:cNvSpPr/>
          <p:nvPr/>
        </p:nvSpPr>
        <p:spPr>
          <a:xfrm>
            <a:off x="86851" y="5925852"/>
            <a:ext cx="3354193" cy="85966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i="1"/>
              <a:t>Et merci à Pauline pour sa contribution au suivi logistique !</a:t>
            </a:r>
          </a:p>
        </p:txBody>
      </p:sp>
      <p:sp>
        <p:nvSpPr>
          <p:cNvPr id="23" name="Rectangle à coins arrondis 13">
            <a:extLst>
              <a:ext uri="{FF2B5EF4-FFF2-40B4-BE49-F238E27FC236}">
                <a16:creationId xmlns:a16="http://schemas.microsoft.com/office/drawing/2014/main" id="{6811D213-7B47-62B3-10A7-E365C629C674}"/>
              </a:ext>
            </a:extLst>
          </p:cNvPr>
          <p:cNvSpPr/>
          <p:nvPr/>
        </p:nvSpPr>
        <p:spPr>
          <a:xfrm>
            <a:off x="3534615" y="1952618"/>
            <a:ext cx="1287074" cy="34815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accent2"/>
                </a:solidFill>
              </a:rPr>
              <a:t>Nancy (D)</a:t>
            </a:r>
          </a:p>
        </p:txBody>
      </p:sp>
    </p:spTree>
    <p:extLst>
      <p:ext uri="{BB962C8B-B14F-4D97-AF65-F5344CB8AC3E}">
        <p14:creationId xmlns:p14="http://schemas.microsoft.com/office/powerpoint/2010/main" val="3421510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855" y="1133648"/>
            <a:ext cx="5156791" cy="509503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/>
              <a:t>A venir – Janvier à mars 2024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3" name="Rectangle à coins arrondis 2"/>
          <p:cNvSpPr/>
          <p:nvPr/>
        </p:nvSpPr>
        <p:spPr>
          <a:xfrm>
            <a:off x="2369402" y="2031387"/>
            <a:ext cx="1118782" cy="37847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Paris (x3)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3231393" y="3971546"/>
            <a:ext cx="900611" cy="37511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Lyon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325342" y="2644941"/>
            <a:ext cx="1118588" cy="345673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strike="sngStrike"/>
              <a:t>Paris BIS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4057260" y="2161749"/>
            <a:ext cx="1233872" cy="305629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Strasbourg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813063" y="2575079"/>
            <a:ext cx="979983" cy="38160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Rennes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1328063" y="4280451"/>
            <a:ext cx="1219194" cy="37511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Bordeaux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3087554" y="2380414"/>
            <a:ext cx="900611" cy="375116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100000">
                <a:schemeClr val="accent6">
                  <a:tint val="50000"/>
                  <a:shade val="100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ENPC</a:t>
            </a:r>
          </a:p>
        </p:txBody>
      </p:sp>
      <p:graphicFrame>
        <p:nvGraphicFramePr>
          <p:cNvPr id="9" name="Espace réservé du contenu 6">
            <a:extLst>
              <a:ext uri="{FF2B5EF4-FFF2-40B4-BE49-F238E27FC236}">
                <a16:creationId xmlns:a16="http://schemas.microsoft.com/office/drawing/2014/main" id="{8C1C5290-694C-11C3-1BAC-23F83095AE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274229"/>
              </p:ext>
            </p:extLst>
          </p:nvPr>
        </p:nvGraphicFramePr>
        <p:xfrm>
          <a:off x="5357340" y="795989"/>
          <a:ext cx="3766780" cy="588840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870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800" i="1"/>
                        <a:t>Hiver 2024… (au 18/01/24)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Nb 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68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/>
                        <a:t>ENPC </a:t>
                      </a:r>
                      <a:r>
                        <a:rPr lang="fr-FR" sz="1800" b="1">
                          <a:solidFill>
                            <a:schemeClr val="accent2"/>
                          </a:solidFill>
                        </a:rPr>
                        <a:t>DELOC</a:t>
                      </a:r>
                      <a:r>
                        <a:rPr lang="fr-FR" sz="1800"/>
                        <a:t> (S03)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strike="sngStrike">
                          <a:solidFill>
                            <a:srgbClr val="FF0000"/>
                          </a:solidFill>
                        </a:rPr>
                        <a:t>Toulouse (S04)</a:t>
                      </a:r>
                      <a:r>
                        <a:rPr lang="fr-FR" sz="1800">
                          <a:solidFill>
                            <a:srgbClr val="FF0000"/>
                          </a:solidFill>
                        </a:rPr>
                        <a:t> annulée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/10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046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strike="sngStrike">
                          <a:solidFill>
                            <a:srgbClr val="FF0000"/>
                          </a:solidFill>
                        </a:rPr>
                        <a:t>Sorbonne (S04)</a:t>
                      </a:r>
                      <a:r>
                        <a:rPr lang="fr-FR" sz="1800">
                          <a:solidFill>
                            <a:srgbClr val="FF0000"/>
                          </a:solidFill>
                        </a:rPr>
                        <a:t> annulée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/10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518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/>
                        <a:t>Dijon (S04)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4/11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/>
                        <a:t>Paris</a:t>
                      </a:r>
                      <a:r>
                        <a:rPr lang="fr-FR" sz="1800" baseline="0"/>
                        <a:t> CNAM (S04)</a:t>
                      </a:r>
                      <a:endParaRPr lang="fr-FR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6/12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568">
                <a:tc>
                  <a:txBody>
                    <a:bodyPr/>
                    <a:lstStyle/>
                    <a:p>
                      <a:r>
                        <a:rPr lang="fr-FR" sz="1800"/>
                        <a:t>Strasbourg (S05)</a:t>
                      </a:r>
                      <a:endParaRPr lang="fr-FR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9/9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0" strike="sngStrike">
                          <a:solidFill>
                            <a:srgbClr val="FF0000"/>
                          </a:solidFill>
                        </a:rPr>
                        <a:t>Arras (S06)</a:t>
                      </a:r>
                      <a:r>
                        <a:rPr lang="fr-FR" sz="1800" b="0">
                          <a:solidFill>
                            <a:srgbClr val="FF0000"/>
                          </a:solidFill>
                        </a:rPr>
                        <a:t> annulée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/>
                        <a:t>/12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520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0"/>
                        <a:t>Lyon (S06)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/>
                        <a:t>(9)/12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336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0"/>
                        <a:t>Paris CNAM (S10)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/>
                        <a:t>(2)/12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432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0"/>
                        <a:t>Paris BSG (S10)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/>
                        <a:t>(9)/9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643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0"/>
                        <a:t>Rennes (S11)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/>
                        <a:t>(7)/10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361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0"/>
                        <a:t>Bordeaux (S12)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/>
                        <a:t>(2)/12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154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0"/>
                        <a:t>Aix (S12)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/>
                        <a:t>(1)/10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0"/>
                        <a:t>13 sessions (en cours…)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1"/>
                        <a:t>(59…) </a:t>
                      </a:r>
                    </a:p>
                    <a:p>
                      <a:r>
                        <a:rPr lang="fr-FR" sz="1800" b="0" i="1"/>
                        <a:t>/ 279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625574"/>
                  </a:ext>
                </a:extLst>
              </a:tr>
            </a:tbl>
          </a:graphicData>
        </a:graphic>
      </p:graphicFrame>
      <p:sp>
        <p:nvSpPr>
          <p:cNvPr id="13" name="Rectangle à coins arrondis 17">
            <a:extLst>
              <a:ext uri="{FF2B5EF4-FFF2-40B4-BE49-F238E27FC236}">
                <a16:creationId xmlns:a16="http://schemas.microsoft.com/office/drawing/2014/main" id="{AA1958DC-B4CC-42B7-9B93-74655D2D57E4}"/>
              </a:ext>
            </a:extLst>
          </p:cNvPr>
          <p:cNvSpPr/>
          <p:nvPr/>
        </p:nvSpPr>
        <p:spPr>
          <a:xfrm>
            <a:off x="3207058" y="5004856"/>
            <a:ext cx="1074845" cy="37511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Aix</a:t>
            </a:r>
          </a:p>
        </p:txBody>
      </p:sp>
      <p:sp>
        <p:nvSpPr>
          <p:cNvPr id="14" name="Rectangle à coins arrondis 11">
            <a:extLst>
              <a:ext uri="{FF2B5EF4-FFF2-40B4-BE49-F238E27FC236}">
                <a16:creationId xmlns:a16="http://schemas.microsoft.com/office/drawing/2014/main" id="{CB6CB137-4FAC-EE54-34D1-5BA1D4A5C4B9}"/>
              </a:ext>
            </a:extLst>
          </p:cNvPr>
          <p:cNvSpPr/>
          <p:nvPr/>
        </p:nvSpPr>
        <p:spPr>
          <a:xfrm>
            <a:off x="1759913" y="5001502"/>
            <a:ext cx="1119895" cy="37847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strike="sngStrike"/>
              <a:t>Toulouse</a:t>
            </a:r>
          </a:p>
        </p:txBody>
      </p:sp>
      <p:sp>
        <p:nvSpPr>
          <p:cNvPr id="20" name="Rectangle à coins arrondis 11">
            <a:extLst>
              <a:ext uri="{FF2B5EF4-FFF2-40B4-BE49-F238E27FC236}">
                <a16:creationId xmlns:a16="http://schemas.microsoft.com/office/drawing/2014/main" id="{A84F8BB2-2A31-1E7B-D379-0D612D1BE727}"/>
              </a:ext>
            </a:extLst>
          </p:cNvPr>
          <p:cNvSpPr/>
          <p:nvPr/>
        </p:nvSpPr>
        <p:spPr>
          <a:xfrm>
            <a:off x="2626387" y="1376642"/>
            <a:ext cx="861797" cy="381603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strike="sngStrike"/>
              <a:t>Arras</a:t>
            </a:r>
          </a:p>
        </p:txBody>
      </p:sp>
      <p:sp>
        <p:nvSpPr>
          <p:cNvPr id="22" name="Rectangle à coins arrondis 9">
            <a:extLst>
              <a:ext uri="{FF2B5EF4-FFF2-40B4-BE49-F238E27FC236}">
                <a16:creationId xmlns:a16="http://schemas.microsoft.com/office/drawing/2014/main" id="{E87B64BF-EFAE-8100-5EB4-8EC21D5ECF7C}"/>
              </a:ext>
            </a:extLst>
          </p:cNvPr>
          <p:cNvSpPr/>
          <p:nvPr/>
        </p:nvSpPr>
        <p:spPr>
          <a:xfrm>
            <a:off x="3381292" y="3063030"/>
            <a:ext cx="900611" cy="37511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Dijon</a:t>
            </a:r>
          </a:p>
        </p:txBody>
      </p:sp>
    </p:spTree>
    <p:extLst>
      <p:ext uri="{BB962C8B-B14F-4D97-AF65-F5344CB8AC3E}">
        <p14:creationId xmlns:p14="http://schemas.microsoft.com/office/powerpoint/2010/main" val="3406512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2220"/>
            <a:ext cx="7251148" cy="527538"/>
          </a:xfrm>
          <a:gradFill>
            <a:gsLst>
              <a:gs pos="65000">
                <a:schemeClr val="accent1"/>
              </a:gs>
              <a:gs pos="0">
                <a:schemeClr val="accent1">
                  <a:lumMod val="20000"/>
                  <a:lumOff val="80000"/>
                </a:schemeClr>
              </a:gs>
            </a:gsLst>
          </a:gradFill>
        </p:spPr>
        <p:txBody>
          <a:bodyPr anchor="ctr">
            <a:normAutofit/>
          </a:bodyPr>
          <a:lstStyle/>
          <a:p>
            <a:r>
              <a:rPr lang="fr-FR"/>
              <a:t>Bilans  stagiaires – Automne 2023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-1481"/>
            <a:ext cx="4359031" cy="49653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fr-FR"/>
              <a:t>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2551" y="6463809"/>
            <a:ext cx="441569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63E2F55-217E-784D-959E-8EB90DBD2478}" type="slidenum">
              <a:rPr lang="fr-FR" smtClean="0"/>
              <a:pPr>
                <a:spcAft>
                  <a:spcPts val="600"/>
                </a:spcAft>
              </a:pPr>
              <a:t>4</a:t>
            </a:fld>
            <a:endParaRPr lang="fr-FR"/>
          </a:p>
        </p:txBody>
      </p:sp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8960147"/>
              </p:ext>
            </p:extLst>
          </p:nvPr>
        </p:nvGraphicFramePr>
        <p:xfrm>
          <a:off x="457200" y="1181652"/>
          <a:ext cx="8229600" cy="5282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gradFill>
            <a:gsLst>
              <a:gs pos="65000">
                <a:schemeClr val="accent1"/>
              </a:gs>
              <a:gs pos="0">
                <a:schemeClr val="accent1">
                  <a:lumMod val="20000"/>
                  <a:lumOff val="80000"/>
                </a:schemeClr>
              </a:gs>
            </a:gsLst>
          </a:gradFill>
        </p:spPr>
        <p:txBody>
          <a:bodyPr/>
          <a:lstStyle/>
          <a:p>
            <a:r>
              <a:rPr lang="fr-FR"/>
              <a:t>Appréciations des stagiaires – Automne 2023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5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E2BFB80-B944-5869-7331-7805F6B661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411" y="1379124"/>
            <a:ext cx="8735924" cy="5449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477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8800" y="202299"/>
            <a:ext cx="7251148" cy="527538"/>
          </a:xfrm>
          <a:gradFill>
            <a:gsLst>
              <a:gs pos="65000">
                <a:schemeClr val="accent1"/>
              </a:gs>
              <a:gs pos="0">
                <a:schemeClr val="accent1">
                  <a:lumMod val="20000"/>
                  <a:lumOff val="80000"/>
                </a:schemeClr>
              </a:gs>
            </a:gsLst>
          </a:gradFill>
        </p:spPr>
        <p:txBody>
          <a:bodyPr anchor="ctr">
            <a:normAutofit/>
          </a:bodyPr>
          <a:lstStyle/>
          <a:p>
            <a:r>
              <a:rPr lang="fr-FR"/>
              <a:t>Bilans stagiaires – Automne 2023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-1481"/>
            <a:ext cx="4359031" cy="49653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fr-FR"/>
              <a:t>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2551" y="6463809"/>
            <a:ext cx="441569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63E2F55-217E-784D-959E-8EB90DBD2478}" type="slidenum">
              <a:rPr lang="fr-FR" smtClean="0"/>
              <a:pPr>
                <a:spcAft>
                  <a:spcPts val="600"/>
                </a:spcAft>
              </a:pPr>
              <a:t>6</a:t>
            </a:fld>
            <a:endParaRPr lang="fr-FR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2448666"/>
              </p:ext>
            </p:extLst>
          </p:nvPr>
        </p:nvGraphicFramePr>
        <p:xfrm>
          <a:off x="195776" y="698833"/>
          <a:ext cx="8486775" cy="6192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32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3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0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Les plus</a:t>
                      </a:r>
                    </a:p>
                    <a:p>
                      <a:pPr algn="ctr"/>
                      <a:r>
                        <a:rPr lang="fr-FR" sz="1800"/>
                        <a:t>87 réponses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Les moins</a:t>
                      </a:r>
                    </a:p>
                    <a:p>
                      <a:pPr algn="ctr"/>
                      <a:r>
                        <a:rPr lang="fr-FR" sz="1800"/>
                        <a:t>65 réponses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Suggestions</a:t>
                      </a:r>
                    </a:p>
                    <a:p>
                      <a:pPr algn="ctr"/>
                      <a:r>
                        <a:rPr lang="fr-FR" sz="1800"/>
                        <a:t>55 réponses</a:t>
                      </a:r>
                      <a:endParaRPr lang="fr-FR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989">
                <a:tc>
                  <a:txBody>
                    <a:bodyPr/>
                    <a:lstStyle/>
                    <a:p>
                      <a:r>
                        <a:rPr lang="fr-FR" sz="1600"/>
                        <a:t>Compétences/pédagogie  des formateurs </a:t>
                      </a:r>
                      <a:r>
                        <a:rPr lang="fr-FR" sz="1600" b="1"/>
                        <a:t>(48)</a:t>
                      </a:r>
                    </a:p>
                    <a:p>
                      <a:r>
                        <a:rPr lang="fr-FR" sz="1200" b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Disponibilité, pédagogie, écoute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/>
                        <a:t>Densité de la formation / rythme trop soutenu </a:t>
                      </a:r>
                      <a:r>
                        <a:rPr lang="fr-FR" sz="1600" b="1"/>
                        <a:t>(22)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Durée du stage / programme </a:t>
                      </a:r>
                      <a:r>
                        <a:rPr lang="fr-FR" sz="1600" b="1"/>
                        <a:t>(22)</a:t>
                      </a:r>
                    </a:p>
                    <a:p>
                      <a:r>
                        <a:rPr lang="fr-FR" sz="12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Modularité (avec préalables chez soi)</a:t>
                      </a:r>
                    </a:p>
                    <a:p>
                      <a:r>
                        <a:rPr lang="fr-FR" sz="12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Scinder la formation en 2 temps…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Travaux pratiques </a:t>
                      </a:r>
                      <a:r>
                        <a:rPr lang="fr-FR" sz="1600" b="1"/>
                        <a:t>(39)</a:t>
                      </a:r>
                    </a:p>
                    <a:p>
                      <a:r>
                        <a:rPr lang="fr-FR" sz="12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Approche</a:t>
                      </a:r>
                      <a:r>
                        <a:rPr lang="fr-FR" sz="1200" i="1" baseline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concrète – Fonctionnalités </a:t>
                      </a:r>
                      <a:r>
                        <a:rPr lang="fr-FR" sz="1200" i="1" baseline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WinIBW</a:t>
                      </a:r>
                      <a:endParaRPr lang="fr-FR" sz="1200" i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/>
                        <a:t>Locaux et logistique (</a:t>
                      </a:r>
                      <a:r>
                        <a:rPr lang="fr-FR" sz="1600" b="1"/>
                        <a:t>19</a:t>
                      </a:r>
                      <a:r>
                        <a:rPr lang="fr-FR" sz="1600" b="0"/>
                        <a:t>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1" baseline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Wifi, repas, écrans…</a:t>
                      </a:r>
                      <a:endParaRPr lang="fr-FR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TP / Mise en pratique (</a:t>
                      </a:r>
                      <a:r>
                        <a:rPr lang="fr-FR" sz="1600" b="1"/>
                        <a:t>13</a:t>
                      </a:r>
                      <a:r>
                        <a:rPr lang="fr-FR" sz="1600"/>
                        <a:t>)</a:t>
                      </a:r>
                    </a:p>
                    <a:p>
                      <a:r>
                        <a:rPr lang="fr-FR" sz="12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Plus de pratiques ciblées selon besoins, temps sur exemples propres</a:t>
                      </a:r>
                      <a:endParaRPr lang="fr-FR" sz="1200" baseline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fr-FR" sz="1200" baseline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Ménage dans base 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/>
                        <a:t>Complétude</a:t>
                      </a:r>
                      <a:r>
                        <a:rPr lang="fr-FR" sz="1600" baseline="0"/>
                        <a:t> de la formation </a:t>
                      </a:r>
                      <a:r>
                        <a:rPr lang="fr-FR" sz="1600" b="1" baseline="0"/>
                        <a:t>(37)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Apports théoriques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/>
                        <a:t>Hétérogénéité du groupe / niveaux inadaptés / problèmes de prérequis </a:t>
                      </a:r>
                      <a:r>
                        <a:rPr lang="fr-FR" sz="1600" b="1"/>
                        <a:t>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Accompagnement </a:t>
                      </a:r>
                      <a:r>
                        <a:rPr kumimoji="0" lang="fr-FR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(14)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Taille et homogénéité des groupes ; Méthodes pédagogiques ; Gestion des prérequis ; Post-session pour vérification des acquis et assimilation ; </a:t>
                      </a:r>
                      <a:r>
                        <a:rPr kumimoji="0" lang="fr-FR" sz="1200" b="0" i="0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prstClr val="white">
                              <a:lumMod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Serious</a:t>
                      </a:r>
                      <a:r>
                        <a:rPr kumimoji="0" lang="fr-FR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prstClr val="white">
                              <a:lumMod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game</a:t>
                      </a:r>
                      <a:r>
                        <a:rPr kumimoji="0" lang="fr-FR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pour cataloguer…</a:t>
                      </a:r>
                    </a:p>
                    <a:p>
                      <a:endParaRPr lang="fr-FR" sz="1200" baseline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Qualité documentation / supports papier </a:t>
                      </a:r>
                      <a:r>
                        <a:rPr kumimoji="0" lang="fr-FR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/>
                        <a:t>Durée du stage </a:t>
                      </a:r>
                      <a:r>
                        <a:rPr lang="fr-FR" sz="1600" b="1"/>
                        <a:t>(11)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Trop</a:t>
                      </a:r>
                      <a:r>
                        <a:rPr lang="fr-FR" sz="1100" i="1" baseline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long / trop tard le soir : 6 </a:t>
                      </a:r>
                      <a:br>
                        <a:rPr lang="fr-FR" sz="1100" i="1" baseline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</a:br>
                      <a:r>
                        <a:rPr lang="fr-FR" sz="1100" i="1" baseline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Trop court : 5</a:t>
                      </a:r>
                      <a:endParaRPr lang="fr-FR" sz="1100" i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Logistique </a:t>
                      </a:r>
                      <a:r>
                        <a:rPr kumimoji="0" lang="fr-FR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(9)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Salle, écrans (de projection), pauses ou repas</a:t>
                      </a:r>
                      <a:endParaRPr lang="fr-FR" sz="1200" baseline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204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/>
                        <a:t>Rythme et équilibre général </a:t>
                      </a:r>
                      <a:r>
                        <a:rPr lang="fr-FR" sz="1600" b="1"/>
                        <a:t>(11)</a:t>
                      </a:r>
                    </a:p>
                    <a:p>
                      <a:r>
                        <a:rPr lang="fr-FR" sz="12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Alternance théorie/pratique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/>
                        <a:t>Manque de TP / trop de théorie </a:t>
                      </a:r>
                      <a:r>
                        <a:rPr lang="fr-FR" sz="1600" b="1" baseline="0"/>
                        <a:t>(8)</a:t>
                      </a:r>
                      <a:r>
                        <a:rPr lang="fr-FR" sz="160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Documentation et supports, contenus </a:t>
                      </a:r>
                      <a:r>
                        <a:rPr lang="fr-FR" sz="1600" b="1"/>
                        <a:t>(12) </a:t>
                      </a:r>
                      <a:r>
                        <a:rPr lang="fr-FR" sz="1200" b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Séquencer par typologies/sujets ; S’attarder sur scripts, coll/congrès ; Support avec davantage d’explications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06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Echanges et ambiance </a:t>
                      </a:r>
                      <a:r>
                        <a:rPr kumimoji="0" lang="fr-FR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(7)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Petit groupe, échanges de pratiques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Impasses sur certaines points / pédagogie </a:t>
                      </a:r>
                      <a:r>
                        <a:rPr kumimoji="0" lang="fr-FR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(6)</a:t>
                      </a:r>
                      <a:r>
                        <a:rPr kumimoji="0" lang="fr-FR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897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400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err="1"/>
                        <a:t>WinIBW</a:t>
                      </a:r>
                      <a:r>
                        <a:rPr lang="fr-FR" sz="1600" b="0"/>
                        <a:t> vieillissant 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2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619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gradFill>
            <a:gsLst>
              <a:gs pos="65000">
                <a:schemeClr val="accent1"/>
              </a:gs>
              <a:gs pos="0">
                <a:schemeClr val="accent1">
                  <a:lumMod val="20000"/>
                  <a:lumOff val="80000"/>
                </a:schemeClr>
              </a:gs>
            </a:gsLst>
          </a:gradFill>
        </p:spPr>
        <p:txBody>
          <a:bodyPr/>
          <a:lstStyle/>
          <a:p>
            <a:r>
              <a:rPr lang="fr-FR"/>
              <a:t>Bilan formateur – Automne 2023</a:t>
            </a: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2623456"/>
              </p:ext>
            </p:extLst>
          </p:nvPr>
        </p:nvGraphicFramePr>
        <p:xfrm>
          <a:off x="285750" y="1248378"/>
          <a:ext cx="8522127" cy="5242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5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9695">
                  <a:extLst>
                    <a:ext uri="{9D8B030D-6E8A-4147-A177-3AD203B41FA5}">
                      <a16:colId xmlns:a16="http://schemas.microsoft.com/office/drawing/2014/main" val="28596520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/>
                        <a:t>Sur 14 sessions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/>
                        <a:t>Remarques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/>
                        <a:t>Prérequis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0"/>
                        <a:t>Acquis : 4</a:t>
                      </a:r>
                    </a:p>
                    <a:p>
                      <a:r>
                        <a:rPr lang="fr-FR" sz="1600" b="0"/>
                        <a:t>Un à deux stagiaires avec lacunes : 3</a:t>
                      </a:r>
                    </a:p>
                    <a:p>
                      <a:r>
                        <a:rPr lang="fr-FR" sz="1600" b="0"/>
                        <a:t>Inégal : 4</a:t>
                      </a:r>
                    </a:p>
                    <a:p>
                      <a:r>
                        <a:rPr lang="fr-FR" sz="1600" b="0"/>
                        <a:t>Majorité sans prérequis :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baseline="0"/>
                        <a:t>Des difficultés à obtenir des formations pour certains stagiaires ?</a:t>
                      </a:r>
                      <a:r>
                        <a:rPr lang="fr-FR" sz="1400" b="0" i="1"/>
                        <a:t> </a:t>
                      </a:r>
                      <a:endParaRPr lang="fr-FR" sz="1400" b="0" i="1" baseline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baseline="0"/>
                        <a:t>Visionnage parcours introductif OK</a:t>
                      </a:r>
                      <a:endParaRPr lang="fr-FR" sz="16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/>
                        <a:t>Logistique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600" b="0"/>
                        <a:t>Soucis de livraisons de supports (4) ; pbs salles ou distributeurs (3) ; pbs techniques (2)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572">
                <a:tc>
                  <a:txBody>
                    <a:bodyPr/>
                    <a:lstStyle/>
                    <a:p>
                      <a:r>
                        <a:rPr lang="fr-FR" sz="1600" b="1"/>
                        <a:t>Participation des stagiaires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/>
                        <a:t>Excellente (5)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/>
                        <a:t>Bonne (4)</a:t>
                      </a:r>
                      <a:endParaRPr lang="fr-FR" sz="1400" b="0" i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0"/>
                        <a:t>Inégale voire problèmes/perturbations</a:t>
                      </a:r>
                      <a:r>
                        <a:rPr lang="fr-FR" sz="1600" b="0" baseline="0"/>
                        <a:t> (5)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/>
                        <a:t>Regard sur les retours des stagiaires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600"/>
                        <a:t>Positif/satisfaisant (6) – Etonnements/difficultés (5)</a:t>
                      </a:r>
                    </a:p>
                    <a:p>
                      <a:r>
                        <a:rPr lang="fr-FR" sz="1400" i="1"/>
                        <a:t>Sujets d’étonnement : demandes de plus de TP, de suivi plus personnalisé sans en faire part en direct…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471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/>
                        <a:t>Séquences (plus) difficiles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Autorités (4)</a:t>
                      </a:r>
                    </a:p>
                    <a:p>
                      <a:r>
                        <a:rPr lang="fr-FR" sz="1600"/>
                        <a:t>Catalogage ressources continues (3)</a:t>
                      </a:r>
                    </a:p>
                    <a:p>
                      <a:r>
                        <a:rPr lang="fr-FR" sz="1600"/>
                        <a:t>Création par dérivation </a:t>
                      </a:r>
                      <a:r>
                        <a:rPr lang="fr-FR" sz="1600" baseline="0"/>
                        <a:t>(2)</a:t>
                      </a:r>
                      <a:endParaRPr lang="fr-FR" sz="1600"/>
                    </a:p>
                    <a:p>
                      <a:r>
                        <a:rPr lang="fr-FR" sz="1600"/>
                        <a:t>Recherche (2)</a:t>
                      </a:r>
                    </a:p>
                    <a:p>
                      <a:r>
                        <a:rPr lang="fr-FR" sz="1600"/>
                        <a:t>Création par copie et script (1)</a:t>
                      </a:r>
                    </a:p>
                    <a:p>
                      <a:r>
                        <a:rPr lang="fr-FR" sz="1600"/>
                        <a:t>Liens (1)</a:t>
                      </a:r>
                    </a:p>
                    <a:p>
                      <a:r>
                        <a:rPr lang="fr-FR" sz="1600"/>
                        <a:t>Accès matière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1233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gradFill>
            <a:gsLst>
              <a:gs pos="65000">
                <a:schemeClr val="accent1"/>
              </a:gs>
              <a:gs pos="0">
                <a:schemeClr val="accent1">
                  <a:lumMod val="20000"/>
                  <a:lumOff val="80000"/>
                </a:schemeClr>
              </a:gs>
            </a:gsLst>
          </a:gradFill>
        </p:spPr>
        <p:txBody>
          <a:bodyPr/>
          <a:lstStyle/>
          <a:p>
            <a:r>
              <a:rPr lang="fr-FR"/>
              <a:t>Bilan formateur – Automne 2023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8</a:t>
            </a:fld>
            <a:endParaRPr lang="fr-FR"/>
          </a:p>
        </p:txBody>
      </p:sp>
      <p:graphicFrame>
        <p:nvGraphicFramePr>
          <p:cNvPr id="8" name="Chart 1">
            <a:extLst>
              <a:ext uri="{FF2B5EF4-FFF2-40B4-BE49-F238E27FC236}">
                <a16:creationId xmlns:a16="http://schemas.microsoft.com/office/drawing/2014/main" id="{00000000-0008-0000-09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1767446"/>
              </p:ext>
            </p:extLst>
          </p:nvPr>
        </p:nvGraphicFramePr>
        <p:xfrm>
          <a:off x="252412" y="1412923"/>
          <a:ext cx="8639175" cy="4754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Flèche : droite 9">
            <a:extLst>
              <a:ext uri="{FF2B5EF4-FFF2-40B4-BE49-F238E27FC236}">
                <a16:creationId xmlns:a16="http://schemas.microsoft.com/office/drawing/2014/main" id="{1E53818C-AF1B-2594-1A88-B3BA2B11E942}"/>
              </a:ext>
            </a:extLst>
          </p:cNvPr>
          <p:cNvSpPr/>
          <p:nvPr/>
        </p:nvSpPr>
        <p:spPr>
          <a:xfrm rot="19210970">
            <a:off x="3537909" y="6069079"/>
            <a:ext cx="594433" cy="437727"/>
          </a:xfrm>
          <a:prstGeom prst="rightArrow">
            <a:avLst>
              <a:gd name="adj1" fmla="val 35748"/>
              <a:gd name="adj2" fmla="val 50000"/>
            </a:avLst>
          </a:prstGeom>
          <a:gradFill>
            <a:gsLst>
              <a:gs pos="0">
                <a:srgbClr val="FF0000"/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11" name="Flèche : droite 10">
            <a:extLst>
              <a:ext uri="{FF2B5EF4-FFF2-40B4-BE49-F238E27FC236}">
                <a16:creationId xmlns:a16="http://schemas.microsoft.com/office/drawing/2014/main" id="{1446EE14-477C-E6B2-28F8-ACE36EAB1111}"/>
              </a:ext>
            </a:extLst>
          </p:cNvPr>
          <p:cNvSpPr/>
          <p:nvPr/>
        </p:nvSpPr>
        <p:spPr>
          <a:xfrm rot="19210970">
            <a:off x="1685812" y="5878592"/>
            <a:ext cx="347477" cy="337198"/>
          </a:xfrm>
          <a:prstGeom prst="rightArrow">
            <a:avLst>
              <a:gd name="adj1" fmla="val 35748"/>
              <a:gd name="adj2" fmla="val 50000"/>
            </a:avLst>
          </a:prstGeom>
          <a:gradFill>
            <a:gsLst>
              <a:gs pos="0">
                <a:srgbClr val="FF0000"/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 : droite 11">
            <a:extLst>
              <a:ext uri="{FF2B5EF4-FFF2-40B4-BE49-F238E27FC236}">
                <a16:creationId xmlns:a16="http://schemas.microsoft.com/office/drawing/2014/main" id="{BFA298FC-3B00-F228-0F9C-584D0F169B64}"/>
              </a:ext>
            </a:extLst>
          </p:cNvPr>
          <p:cNvSpPr/>
          <p:nvPr/>
        </p:nvSpPr>
        <p:spPr>
          <a:xfrm rot="19210970">
            <a:off x="2069545" y="5848288"/>
            <a:ext cx="475030" cy="459824"/>
          </a:xfrm>
          <a:prstGeom prst="rightArrow">
            <a:avLst>
              <a:gd name="adj1" fmla="val 45299"/>
              <a:gd name="adj2" fmla="val 50000"/>
            </a:avLst>
          </a:prstGeom>
          <a:gradFill>
            <a:gsLst>
              <a:gs pos="0">
                <a:srgbClr val="FF0000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 : droite 12">
            <a:extLst>
              <a:ext uri="{FF2B5EF4-FFF2-40B4-BE49-F238E27FC236}">
                <a16:creationId xmlns:a16="http://schemas.microsoft.com/office/drawing/2014/main" id="{E0A27CC4-329A-7A9D-E6A1-990208048A18}"/>
              </a:ext>
            </a:extLst>
          </p:cNvPr>
          <p:cNvSpPr/>
          <p:nvPr/>
        </p:nvSpPr>
        <p:spPr>
          <a:xfrm rot="19210970">
            <a:off x="2706951" y="5772013"/>
            <a:ext cx="701191" cy="459824"/>
          </a:xfrm>
          <a:prstGeom prst="rightArrow">
            <a:avLst>
              <a:gd name="adj1" fmla="val 35748"/>
              <a:gd name="adj2" fmla="val 50000"/>
            </a:avLst>
          </a:prstGeom>
          <a:gradFill>
            <a:gsLst>
              <a:gs pos="0">
                <a:srgbClr val="FF0000"/>
              </a:gs>
              <a:gs pos="100000">
                <a:schemeClr val="accent2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 : droite 13">
            <a:extLst>
              <a:ext uri="{FF2B5EF4-FFF2-40B4-BE49-F238E27FC236}">
                <a16:creationId xmlns:a16="http://schemas.microsoft.com/office/drawing/2014/main" id="{A94B4B4F-FDD8-7A35-8972-F3A60926FB7A}"/>
              </a:ext>
            </a:extLst>
          </p:cNvPr>
          <p:cNvSpPr/>
          <p:nvPr/>
        </p:nvSpPr>
        <p:spPr>
          <a:xfrm rot="19210970">
            <a:off x="593805" y="5042235"/>
            <a:ext cx="475030" cy="459824"/>
          </a:xfrm>
          <a:prstGeom prst="rightArrow">
            <a:avLst>
              <a:gd name="adj1" fmla="val 45299"/>
              <a:gd name="adj2" fmla="val 50000"/>
            </a:avLst>
          </a:prstGeom>
          <a:gradFill>
            <a:gsLst>
              <a:gs pos="0">
                <a:srgbClr val="FF0000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558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Bilan  – Automne 2023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9</a:t>
            </a:fld>
            <a:endParaRPr lang="fr-FR"/>
          </a:p>
        </p:txBody>
      </p:sp>
      <p:graphicFrame>
        <p:nvGraphicFramePr>
          <p:cNvPr id="8" name="Espace réservé du contenu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6666800"/>
              </p:ext>
            </p:extLst>
          </p:nvPr>
        </p:nvGraphicFramePr>
        <p:xfrm>
          <a:off x="457200" y="2942686"/>
          <a:ext cx="8348133" cy="640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348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7578">
                <a:tc>
                  <a:txBody>
                    <a:bodyPr/>
                    <a:lstStyle/>
                    <a:p>
                      <a:pPr algn="ctr"/>
                      <a:r>
                        <a:rPr lang="fr-FR" sz="3600"/>
                        <a:t>Vos retours d’expérience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57980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PPT" ma:contentTypeID="0x0101006CB4AB078024F24B9AD5E0923C09BE39010407050074D71880F59C1C4F9F6DA2C630574CAD" ma:contentTypeVersion="14" ma:contentTypeDescription="" ma:contentTypeScope="" ma:versionID="ce84fa804ffe3527001d36c6804986ec">
  <xsd:schema xmlns:xsd="http://www.w3.org/2001/XMLSchema" xmlns:xs="http://www.w3.org/2001/XMLSchema" xmlns:p="http://schemas.microsoft.com/office/2006/metadata/properties" xmlns:ns2="9daed285-81c3-49ff-b705-bbc26c42e2d0" xmlns:ns3="456b4b57-7c72-4057-bde8-700db13a2739" xmlns:ns4="http://schemas.microsoft.com/sharepoint/v3/fields" targetNamespace="http://schemas.microsoft.com/office/2006/metadata/properties" ma:root="true" ma:fieldsID="3305172823068ba9baae0a11c7963cdf" ns2:_="" ns3:_="" ns4:_="">
    <xsd:import namespace="9daed285-81c3-49ff-b705-bbc26c42e2d0"/>
    <xsd:import namespace="456b4b57-7c72-4057-bde8-700db13a2739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Etat_x0020_du_x0020_document" minOccurs="0"/>
                <xsd:element ref="ns3:Année" minOccurs="0"/>
                <xsd:element ref="ns4:_DCDateCreated" minOccurs="0"/>
                <xsd:element ref="ns2:Tags" minOccurs="0"/>
                <xsd:element ref="ns2:Type_x0020_spec" minOccurs="0"/>
                <xsd:element ref="ns3:Nom_x0020_du_x0020_marché" minOccurs="0"/>
                <xsd:element ref="ns2:Type_x0020_de_x0020_document_x0020_technique" minOccurs="0"/>
                <xsd:element ref="ns2:Sujet_x0020_convention" minOccurs="0"/>
                <xsd:element ref="ns2:Type_x0020_Doc_x0020_PPT" minOccurs="0"/>
                <xsd:element ref="ns2:Exaged_DocName" minOccurs="0"/>
                <xsd:element ref="ns2:Nom_x0020_de_x0020_la_x0020_formation" minOccurs="0"/>
                <xsd:element ref="ns2:Type_x0020_de_x0020_document_x0020_standard" minOccurs="0"/>
                <xsd:element ref="ns3:Liste_x0020_machines-serveurs" minOccurs="0"/>
                <xsd:element ref="ns2:Liste_x0020_des_x0020_applicat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d285-81c3-49ff-b705-bbc26c42e2d0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 ma:readOnly="false">
      <xsd:simpleType>
        <xsd:restriction base="dms:Choice">
          <xsd:enumeration value="AAF"/>
          <xsd:enumeration value="ABES"/>
          <xsd:enumeration value="ADBU"/>
          <xsd:enumeration value="AMUE"/>
          <xsd:enumeration value="AN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IN - SSGI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GT-Calames"/>
          <xsd:enumeration value="GT-EAD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SIAF"/>
          <xsd:enumeration value="Autre"/>
        </xsd:restriction>
      </xsd:simpleType>
    </xsd:element>
    <xsd:element name="TRI" ma:index="3" nillable="true" ma:displayName="Trigramme" ma:default="A renseigner" ma:format="Dropdown" ma:internalName="TRI" ma:readOnly="false">
      <xsd:simpleType>
        <xsd:restriction base="dms:Choice">
          <xsd:enumeration value="A renseigner"/>
          <xsd:enumeration value="ACT"/>
          <xsd:enumeration value="AFE"/>
          <xsd:enumeration value="AFY"/>
          <xsd:enumeration value="AGT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CS"/>
          <xsd:enumeration value="BEB"/>
          <xsd:enumeration value="BDE"/>
          <xsd:enumeration value="BML"/>
          <xsd:enumeration value="BTS"/>
          <xsd:enumeration value="CAD"/>
          <xsd:enumeration value="CBD"/>
          <xsd:enumeration value="CCI"/>
          <xsd:enumeration value="CDE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BZ"/>
          <xsd:enumeration value="DED"/>
          <xsd:enumeration value="DOO"/>
          <xsd:enumeration value="DRY"/>
          <xsd:enumeration value="DSA"/>
          <xsd:enumeration value="DST"/>
          <xsd:enumeration value="ECU"/>
          <xsd:enumeration value="ECT"/>
          <xsd:enumeration value="EHR"/>
          <xsd:enumeration value="ELS"/>
          <xsd:enumeration value="EMS"/>
          <xsd:enumeration value="ENO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FRF"/>
          <xsd:enumeration value="GLT"/>
          <xsd:enumeration value="HLE"/>
          <xsd:enumeration value="HS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HN"/>
          <xsd:enumeration value="JKN"/>
          <xsd:enumeration value="JLR"/>
          <xsd:enumeration value="JLP"/>
          <xsd:enumeration value="JMF"/>
          <xsd:enumeration value="JML"/>
          <xsd:enumeration value="JNO"/>
          <xsd:enumeration value="JPA"/>
          <xsd:enumeration value="JVK"/>
          <xsd:enumeration value="KGX"/>
          <xsd:enumeration value="KMI"/>
          <xsd:enumeration value="LBA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EN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A"/>
          <xsd:enumeration value="MPD"/>
          <xsd:enumeration value="MPN"/>
          <xsd:enumeration value="MPR"/>
          <xsd:enumeration value="MPT"/>
          <xsd:enumeration value="MRX"/>
          <xsd:enumeration value="MSO"/>
          <xsd:enumeration value="MSR"/>
          <xsd:enumeration value="MTE"/>
          <xsd:enumeration value="MYG"/>
          <xsd:enumeration value="NBD"/>
          <xsd:enumeration value="NBT"/>
          <xsd:enumeration value="NMN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RPT"/>
          <xsd:enumeration value="SBL"/>
          <xsd:enumeration value="SDT"/>
          <xsd:enumeration value="SGT"/>
          <xsd:enumeration value="SGY"/>
          <xsd:enumeration value="SLM"/>
          <xsd:enumeration value="SNX"/>
          <xsd:enumeration value="SPE"/>
          <xsd:enumeration value="SPR"/>
          <xsd:enumeration value="SQN"/>
          <xsd:enumeration value="SRY"/>
          <xsd:enumeration value="SSI"/>
          <xsd:enumeration value="TCN"/>
          <xsd:enumeration value="TDN"/>
          <xsd:enumeration value="TFU"/>
          <xsd:enumeration value="TMX"/>
          <xsd:enumeration value="TZA"/>
          <xsd:enumeration value="VGO"/>
          <xsd:enumeration value="VSA"/>
          <xsd:enumeration value="YBN"/>
          <xsd:enumeration value="YDD"/>
          <xsd:enumeration value="YNS"/>
        </xsd:restriction>
      </xsd:simpleType>
    </xsd:element>
    <xsd:element name="Etat_x0020_du_x0020_document" ma:index="4" nillable="true" ma:displayName="Etat du document" ma:format="Dropdown" ma:internalName="Etat_x0020_du_x0020_document" ma:readOnly="false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En cours de publication"/>
          <xsd:enumeration value="Prêt à publier"/>
          <xsd:enumeration value="Publié"/>
          <xsd:enumeration value="Périmé"/>
          <xsd:enumeration value="Version finale à conserver"/>
        </xsd:restriction>
      </xsd:simpleType>
    </xsd:element>
    <xsd:element name="Tags" ma:index="9" nillable="true" ma:displayName="Tags" ma:internalName="Tags" ma:readOnly="false">
      <xsd:simpleType>
        <xsd:restriction base="dms:Text">
          <xsd:maxLength value="255"/>
        </xsd:restriction>
      </xsd:simpleType>
    </xsd:element>
    <xsd:element name="Type_x0020_spec" ma:index="10" nillable="true" ma:displayName="Concerne" ma:default="A renseigner" ma:hidden="true" ma:internalName="Type_x0020_spec" ma:readOnly="fals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A renseigner"/>
                        <xsd:enumeration value="APCC"/>
                        <xsd:enumeration value="CBS"/>
                        <xsd:enumeration value="Exports à la demande"/>
                        <xsd:enumeration value="Exports réguliers"/>
                        <xsd:enumeration value="Exports hors réseaux"/>
                        <xsd:enumeration value="Guide Méthodo"/>
                        <xsd:enumeration value="Imports Sudoc"/>
                        <xsd:enumeration value="PSI"/>
                        <xsd:enumeration value="Scripts"/>
                        <xsd:enumeration value="Self Sudoc"/>
                        <xsd:enumeration value="Site Web"/>
                        <xsd:enumeration value="Supeb"/>
                        <xsd:enumeration value="Webstats"/>
                        <xsd:enumeration value="WinIBW"/>
                        <xsd:enumeration value="Z39-50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Type_x0020_de_x0020_document_x0020_technique" ma:index="12" nillable="true" ma:displayName="Type de document technique" ma:default="A renseigner" ma:format="Dropdown" ma:hidden="true" ma:internalName="Type_x0020_de_x0020_document_x0020_technique" ma:readOnly="false">
      <xsd:simpleType>
        <xsd:restriction base="dms:Choice">
          <xsd:enumeration value="A renseigner"/>
          <xsd:enumeration value="Dossier de recette"/>
          <xsd:enumeration value="Fiche exploitation"/>
          <xsd:enumeration value="Fiche application"/>
          <xsd:enumeration value="Procédure"/>
          <xsd:enumeration value="Revue d'application"/>
        </xsd:restriction>
      </xsd:simpleType>
    </xsd:element>
    <xsd:element name="Sujet_x0020_convention" ma:index="13" nillable="true" ma:displayName="Nom de la convention" ma:default="A renseigner" ma:format="Dropdown" ma:hidden="true" ma:internalName="Sujet_x0020_convention" ma:readOnly="false">
      <xsd:simpleType>
        <xsd:restriction base="dms:Choice">
          <xsd:enumeration value="A renseigner"/>
          <xsd:enumeration value="Calames"/>
          <xsd:enumeration value="CERL"/>
          <xsd:enumeration value="Cession de données"/>
          <xsd:enumeration value="Groupement commandes"/>
          <xsd:enumeration value="IdRef"/>
          <xsd:enumeration value="PebWeb"/>
          <xsd:enumeration value="PebWini"/>
          <xsd:enumeration value="RetroCalames"/>
          <xsd:enumeration value="RetroSociétés"/>
          <xsd:enumeration value="Star"/>
          <xsd:enumeration value="Step"/>
          <xsd:enumeration value="Sudoc"/>
          <xsd:enumeration value="Sudoc-PS"/>
          <xsd:enumeration value="Thèses"/>
          <xsd:enumeration value="WebDewey"/>
          <xsd:enumeration value="WorldCat"/>
          <xsd:enumeration value="Autres"/>
        </xsd:restriction>
      </xsd:simpleType>
    </xsd:element>
    <xsd:element name="Type_x0020_Doc_x0020_PPT" ma:index="15" nillable="true" ma:displayName="Type Doc PPT" ma:default="Présentation" ma:format="Dropdown" ma:internalName="Type_x0020_Doc_x0020_PPT" ma:readOnly="false">
      <xsd:simpleType>
        <xsd:restriction base="dms:Choice">
          <xsd:enumeration value="Présentation"/>
          <xsd:enumeration value="Raconte-mois"/>
          <xsd:enumeration value="Formation interne"/>
          <xsd:enumeration value="Formation externe"/>
          <xsd:enumeration value="JABES"/>
          <xsd:enumeration value="JCR"/>
          <xsd:enumeration value="Autre"/>
        </xsd:restriction>
      </xsd:simpleType>
    </xsd:element>
    <xsd:element name="Exaged_DocName" ma:index="21" nillable="true" ma:displayName="Nom du document" ma:hidden="true" ma:internalName="Exaged_DocName" ma:readOnly="false">
      <xsd:simpleType>
        <xsd:restriction base="dms:Text"/>
      </xsd:simpleType>
    </xsd:element>
    <xsd:element name="Nom_x0020_de_x0020_la_x0020_formation" ma:index="22" nillable="true" ma:displayName="Liste des formations" ma:default="A renseigner" ma:format="Dropdown" ma:hidden="true" ma:internalName="Nom_x0020_de_x0020_la_x0020_formation" ma:readOnly="false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  <xsd:element name="Type_x0020_de_x0020_document_x0020_standard" ma:index="23" nillable="true" ma:displayName="Type de document" ma:default="A renseigner" ma:format="Dropdown" ma:internalName="Type_x0020_de_x0020_document_x0020_standard" ma:readOnly="false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Besoins fonctionnels"/>
          <xsd:enumeration value="Bon de livraison"/>
          <xsd:enumeration value="Brochure commercial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éclaration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nquê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Prospective"/>
          <xsd:enumeration value="Rapport"/>
          <xsd:enumeration value="Rapport d'activité"/>
          <xsd:enumeration value="Rapport d'analyse"/>
          <xsd:enumeration value="Rapport de présentation"/>
          <xsd:enumeration value="Reconduction"/>
          <xsd:enumeration value="Revue application"/>
          <xsd:enumeration value="Specs développement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Liste_x0020_des_x0020_applications" ma:index="25" nillable="true" ma:displayName="Liste des applications" ma:default="Autre" ma:format="Dropdown" ma:internalName="Liste_x0020_des_x0020_applications" ma:readOnly="false">
      <xsd:simpleType>
        <xsd:restriction base="dms:Choice">
          <xsd:enumeration value="Autre"/>
          <xsd:enumeration value="ABESstp"/>
          <xsd:enumeration value="APCC"/>
          <xsd:enumeration value="API"/>
          <xsd:enumeration value="Archives Elsevier"/>
          <xsd:enumeration value="Bacon"/>
          <xsd:enumeration value="Bazar"/>
          <xsd:enumeration value="Bibserv"/>
          <xsd:enumeration value="Bifor"/>
          <xsd:enumeration value="Bodet"/>
          <xsd:enumeration value="BOUDA"/>
          <xsd:enumeration value="Calames"/>
          <xsd:enumeration value="CBS"/>
          <xsd:enumeration value="Cidemis"/>
          <xsd:enumeration value="Colodus"/>
          <xsd:enumeration value="Demande exemplarisation"/>
          <xsd:enumeration value="DocBook-Upcast"/>
          <xsd:enumeration value="Export à la demande"/>
          <xsd:enumeration value="Finances"/>
          <xsd:enumeration value="Formulaires"/>
          <xsd:enumeration value="GALA"/>
          <xsd:enumeration value="Girafe"/>
          <xsd:enumeration value="GTD"/>
          <xsd:enumeration value="Guide méthodo"/>
          <xsd:enumeration value="Hub"/>
          <xsd:enumeration value="IdRef"/>
          <xsd:enumeration value="LAGAF"/>
          <xsd:enumeration value="LN"/>
          <xsd:enumeration value="Logiciels Windows"/>
          <xsd:enumeration value="Messagerie - Listes"/>
          <xsd:enumeration value="Micro webservices"/>
          <xsd:enumeration value="Moodle"/>
          <xsd:enumeration value="Numes"/>
          <xsd:enumeration value="Périscope"/>
          <xsd:enumeration value="PRADA"/>
          <xsd:enumeration value="PSI"/>
          <xsd:enumeration value="Qualinca"/>
          <xsd:enumeration value="RAFA"/>
          <xsd:enumeration value="Réseau"/>
          <xsd:enumeration value="Scenari"/>
          <xsd:enumeration value="Sécurité"/>
          <xsd:enumeration value="Self"/>
          <xsd:enumeration value="SGBm"/>
          <xsd:enumeration value="SI interne"/>
          <xsd:enumeration value="Signets Universités"/>
          <xsd:enumeration value="Site de veille"/>
          <xsd:enumeration value="Site ABES"/>
          <xsd:enumeration value="SNEG"/>
          <xsd:enumeration value="SolrTotal"/>
          <xsd:enumeration value="STAR"/>
          <xsd:enumeration value="Stockage"/>
          <xsd:enumeration value="STEP"/>
          <xsd:enumeration value="Sudoc"/>
          <xsd:enumeration value="Sudoc local"/>
          <xsd:enumeration value="SyRHA"/>
          <xsd:enumeration value="Theses.fr"/>
          <xsd:enumeration value="Transition biblio"/>
          <xsd:enumeration value="Upcast"/>
          <xsd:enumeration value="Webex"/>
          <xsd:enumeration value="Webstats"/>
          <xsd:enumeration value="WinIBW"/>
          <xsd:enumeration value="Winniprin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6b4b57-7c72-4057-bde8-700db13a2739" elementFormDefault="qualified">
    <xsd:import namespace="http://schemas.microsoft.com/office/2006/documentManagement/types"/>
    <xsd:import namespace="http://schemas.microsoft.com/office/infopath/2007/PartnerControls"/>
    <xsd:element name="Année" ma:index="5" nillable="true" ma:displayName="Année" ma:default="A renseigner" ma:format="Dropdown" ma:internalName="Ann_x00e9_e" ma:readOnly="false">
      <xsd:simpleType>
        <xsd:restriction base="dms:Choice">
          <xsd:enumeration value="A renseigner"/>
          <xsd:enumeration value="2025"/>
          <xsd:enumeration value="2024"/>
          <xsd:enumeration value="2023"/>
          <xsd:enumeration value="2022"/>
          <xsd:enumeration value="2021"/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Nom_x0020_du_x0020_marché" ma:index="11" nillable="true" ma:displayName="Nom du marché" ma:default="A renseigner" ma:format="Dropdown" ma:hidden="true" ma:internalName="Nom_x0020_du_x0020_march_x00e9_" ma:readOnly="false">
      <xsd:simpleType>
        <xsd:restriction base="dms:Choice">
          <xsd:enumeration value="A renseigner"/>
          <xsd:enumeration value="CAIRN"/>
          <xsd:enumeration value="CAS"/>
          <xsd:enumeration value="Dalloz"/>
          <xsd:enumeration value="Doctrinal plus"/>
          <xsd:enumeration value="EBSCO - Business Source"/>
          <xsd:enumeration value="Elsevier-ScienceDirect"/>
          <xsd:enumeration value="JSTOR"/>
          <xsd:enumeration value="Lamyline"/>
          <xsd:enumeration value="Lexis-Nexis - Jurisclasseur"/>
          <xsd:enumeration value="Proquest - Chadwyck-Healey"/>
        </xsd:restriction>
      </xsd:simpleType>
    </xsd:element>
    <xsd:element name="Liste_x0020_machines-serveurs" ma:index="24" nillable="true" ma:displayName="Liste des machines-serveurs" ma:default="à renseigner" ma:format="Dropdown" ma:internalName="Liste_x0020_machines_x002d_serveurs" ma:readOnly="false">
      <xsd:simpleType>
        <xsd:restriction base="dms:Choice">
          <xsd:enumeration value="à renseigner"/>
          <xsd:enumeration value="actif réseau"/>
          <xsd:enumeration value="antivirus"/>
          <xsd:enumeration value="baie de stockage"/>
          <xsd:enumeration value="imprimantes"/>
          <xsd:enumeration value="messagerie"/>
          <xsd:enumeration value="visioconférence"/>
          <xsd:enumeration value="sauvegarde"/>
          <xsd:enumeration value="téléphone"/>
          <xsd:enumeration value="se linux unix"/>
          <xsd:enumeration value="se linux"/>
          <xsd:enumeration value="se unix"/>
          <xsd:enumeration value="se windows"/>
          <xsd:enumeration value="serveur socle"/>
          <xsd:enumeration value="serveur virtuel"/>
          <xsd:enumeration value="solaris"/>
          <xsd:enumeration value="station de travail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6" nillable="true" ma:displayName="Date de création" ma:default="[today]" ma:description="Date à laquelle la ressource a été créée" ma:format="DateOnly" ma:internalName="_DCDateCreated" ma:readOnly="fals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7" ma:displayName="Commentaires"/>
        <xsd:element name="keywords" minOccurs="0" maxOccurs="1" type="xsd:string" ma:index="8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CDateCreated xmlns="http://schemas.microsoft.com/sharepoint/v3/fields">2024-01-17T23:00:00+00:00</_DCDateCreated>
    <Type_x0020_spec xmlns="9daed285-81c3-49ff-b705-bbc26c42e2d0">
      <Value>A renseigner</Value>
    </Type_x0020_spec>
    <Type_x0020_de_x0020_document_x0020_technique xmlns="9daed285-81c3-49ff-b705-bbc26c42e2d0">A renseigner</Type_x0020_de_x0020_document_x0020_technique>
    <Etat_x0020_du_x0020_document xmlns="9daed285-81c3-49ff-b705-bbc26c42e2d0">Validé</Etat_x0020_du_x0020_document>
    <Nom_x0020_de_x0020_la_x0020_formation xmlns="9daed285-81c3-49ff-b705-bbc26c42e2d0">A renseigner</Nom_x0020_de_x0020_la_x0020_formation>
    <TRI xmlns="9daed285-81c3-49ff-b705-bbc26c42e2d0">JMF</TRI>
    <Tags xmlns="9daed285-81c3-49ff-b705-bbc26c42e2d0" xsi:nil="true"/>
    <Structure xmlns="9daed285-81c3-49ff-b705-bbc26c42e2d0">DSR</Structure>
    <Exaged_DocName xmlns="9daed285-81c3-49ff-b705-bbc26c42e2d0" xsi:nil="true"/>
    <Sujet_x0020_convention xmlns="9daed285-81c3-49ff-b705-bbc26c42e2d0">A renseigner</Sujet_x0020_convention>
    <Type_x0020_de_x0020_document_x0020_standard xmlns="9daed285-81c3-49ff-b705-bbc26c42e2d0">A renseigner</Type_x0020_de_x0020_document_x0020_standard>
    <Liste_x0020_machines-serveurs xmlns="456b4b57-7c72-4057-bde8-700db13a2739" xsi:nil="true"/>
    <Année xmlns="456b4b57-7c72-4057-bde8-700db13a2739">2024</Année>
    <Nom_x0020_du_x0020_marché xmlns="456b4b57-7c72-4057-bde8-700db13a2739">A renseigner</Nom_x0020_du_x0020_marché>
    <Liste_x0020_des_x0020_applications xmlns="9daed285-81c3-49ff-b705-bbc26c42e2d0" xsi:nil="true"/>
    <Type_x0020_Doc_x0020_PPT xmlns="9daed285-81c3-49ff-b705-bbc26c42e2d0">Présentation</Type_x0020_Doc_x0020_PPT>
  </documentManagement>
</p:properties>
</file>

<file path=customXml/itemProps1.xml><?xml version="1.0" encoding="utf-8"?>
<ds:datastoreItem xmlns:ds="http://schemas.openxmlformats.org/officeDocument/2006/customXml" ds:itemID="{57589C10-44FC-40DE-A6ED-F04D0BB0461D}">
  <ds:schemaRefs>
    <ds:schemaRef ds:uri="456b4b57-7c72-4057-bde8-700db13a2739"/>
    <ds:schemaRef ds:uri="9daed285-81c3-49ff-b705-bbc26c42e2d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AE77B92-612E-42B4-BBC5-078B609556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9C4953-33EE-4410-BFBB-B38A63578B5F}">
  <ds:schemaRefs>
    <ds:schemaRef ds:uri="456b4b57-7c72-4057-bde8-700db13a2739"/>
    <ds:schemaRef ds:uri="9daed285-81c3-49ff-b705-bbc26c42e2d0"/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Affichage à l'écran (4:3)</PresentationFormat>
  <Slides>11</Slides>
  <Notes>10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Réunion des formateurs-relais Sudoc – Mi-parcours 2023-2024</vt:lpstr>
      <vt:lpstr>Bilan  – Automne 2023</vt:lpstr>
      <vt:lpstr>A venir – Janvier à mars 2024</vt:lpstr>
      <vt:lpstr>Bilans  stagiaires – Automne 2023</vt:lpstr>
      <vt:lpstr>Appréciations des stagiaires – Automne 2023</vt:lpstr>
      <vt:lpstr>Bilans stagiaires – Automne 2023</vt:lpstr>
      <vt:lpstr>Bilan formateur – Automne 2023</vt:lpstr>
      <vt:lpstr>Bilan formateur – Automne 2023</vt:lpstr>
      <vt:lpstr>Bilan  – Automne 2023</vt:lpstr>
      <vt:lpstr>Infos générales</vt:lpstr>
      <vt:lpstr>Décisions et suites de la réunion </vt:lpstr>
    </vt:vector>
  </TitlesOfParts>
  <Company>pygmee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Formateur-Relais reunion a mi-parcours 2024 S03 : diaporama de presentation</dc:title>
  <dc:creator>rafael martinez</dc:creator>
  <cp:keywords/>
  <dc:description/>
  <cp:revision>2</cp:revision>
  <cp:lastPrinted>2018-01-24T09:30:48Z</cp:lastPrinted>
  <dcterms:created xsi:type="dcterms:W3CDTF">2014-12-02T14:29:06Z</dcterms:created>
  <dcterms:modified xsi:type="dcterms:W3CDTF">2024-01-26T12:38:08Z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0x0101006CB4AB078024F24B9AD5E0923C09BE39010407050074D71880F59C1C4F9F6DA2C630574CAD</vt:lpwstr>
  </property>
  <property fmtid="{D5CDD505-2E9C-101B-9397-08002B2CF9AE}" pid="3" name="Type de document standard">
    <vt:lpwstr>A renseigner</vt:lpwstr>
  </property>
  <property fmtid="{D5CDD505-2E9C-101B-9397-08002B2CF9AE}" pid="4" name="Type de document réunion">
    <vt:lpwstr/>
  </property>
  <property fmtid="{D5CDD505-2E9C-101B-9397-08002B2CF9AE}" pid="5" name="Order">
    <vt:r8>6600</vt:r8>
  </property>
  <property fmtid="{D5CDD505-2E9C-101B-9397-08002B2CF9AE}" pid="6" name="Emetteur">
    <vt:lpwstr/>
  </property>
  <property fmtid="{D5CDD505-2E9C-101B-9397-08002B2CF9AE}" pid="7" name="Entrant ou Sortant">
    <vt:lpwstr/>
  </property>
  <property fmtid="{D5CDD505-2E9C-101B-9397-08002B2CF9AE}" pid="8" name="_Source">
    <vt:lpwstr/>
  </property>
  <property fmtid="{D5CDD505-2E9C-101B-9397-08002B2CF9AE}" pid="9" name="Agent Abes">
    <vt:lpwstr/>
  </property>
  <property fmtid="{D5CDD505-2E9C-101B-9397-08002B2CF9AE}" pid="10" name="Type de réunion">
    <vt:lpwstr/>
  </property>
  <property fmtid="{D5CDD505-2E9C-101B-9397-08002B2CF9AE}" pid="11" name="Lieu de la réunion">
    <vt:lpwstr/>
  </property>
  <property fmtid="{D5CDD505-2E9C-101B-9397-08002B2CF9AE}" pid="12" name="Destinataire">
    <vt:lpwstr/>
  </property>
  <property fmtid="{D5CDD505-2E9C-101B-9397-08002B2CF9AE}" pid="13" name="Type de document">
    <vt:lpwstr/>
  </property>
</Properties>
</file>