
<file path=[Content_Types].xml><?xml version="1.0" encoding="utf-8"?>
<Types xmlns="http://schemas.openxmlformats.org/package/2006/content-types">
  <Default Extension="jpeg" ContentType="image/jpeg"/>
  <Default Extension="mov" ContentType="video/quicktime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4" r:id="rId6"/>
    <p:sldId id="288" r:id="rId7"/>
    <p:sldId id="262" r:id="rId8"/>
    <p:sldId id="271" r:id="rId9"/>
    <p:sldId id="284" r:id="rId10"/>
    <p:sldId id="272" r:id="rId11"/>
    <p:sldId id="285" r:id="rId12"/>
    <p:sldId id="270" r:id="rId13"/>
    <p:sldId id="282" r:id="rId14"/>
    <p:sldId id="286" r:id="rId15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32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C43E7B-AD77-47E2-9DA2-64A9884D1700}" v="6" dt="2025-01-17T17:32:29.8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1928" autoAdjust="0"/>
  </p:normalViewPr>
  <p:slideViewPr>
    <p:cSldViewPr snapToGrid="0">
      <p:cViewPr varScale="1">
        <p:scale>
          <a:sx n="30" d="100"/>
          <a:sy n="30" d="100"/>
        </p:scale>
        <p:origin x="1148" y="40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-Marie Feurtet" userId="S::feurtet@abes.fr::3e9cc700-7e26-4277-ab67-7e1d75c4eaca" providerId="AD" clId="Web-{94D7C086-C9BF-7AED-C608-1DB6C39C4964}"/>
    <pc:docChg chg="modSld">
      <pc:chgData name="Jean-Marie Feurtet" userId="S::feurtet@abes.fr::3e9cc700-7e26-4277-ab67-7e1d75c4eaca" providerId="AD" clId="Web-{94D7C086-C9BF-7AED-C608-1DB6C39C4964}" dt="2025-01-13T10:54:43.976" v="2" actId="20577"/>
      <pc:docMkLst>
        <pc:docMk/>
      </pc:docMkLst>
      <pc:sldChg chg="modSp">
        <pc:chgData name="Jean-Marie Feurtet" userId="S::feurtet@abes.fr::3e9cc700-7e26-4277-ab67-7e1d75c4eaca" providerId="AD" clId="Web-{94D7C086-C9BF-7AED-C608-1DB6C39C4964}" dt="2025-01-13T10:54:23.491" v="0" actId="20577"/>
        <pc:sldMkLst>
          <pc:docMk/>
          <pc:sldMk cId="0" sldId="262"/>
        </pc:sldMkLst>
        <pc:spChg chg="mod">
          <ac:chgData name="Jean-Marie Feurtet" userId="S::feurtet@abes.fr::3e9cc700-7e26-4277-ab67-7e1d75c4eaca" providerId="AD" clId="Web-{94D7C086-C9BF-7AED-C608-1DB6C39C4964}" dt="2025-01-13T10:54:23.491" v="0" actId="20577"/>
          <ac:spMkLst>
            <pc:docMk/>
            <pc:sldMk cId="0" sldId="262"/>
            <ac:spMk id="2" creationId="{00000000-0000-0000-0000-000000000000}"/>
          </ac:spMkLst>
        </pc:spChg>
      </pc:sldChg>
      <pc:sldChg chg="modSp">
        <pc:chgData name="Jean-Marie Feurtet" userId="S::feurtet@abes.fr::3e9cc700-7e26-4277-ab67-7e1d75c4eaca" providerId="AD" clId="Web-{94D7C086-C9BF-7AED-C608-1DB6C39C4964}" dt="2025-01-13T10:54:28.944" v="1" actId="20577"/>
        <pc:sldMkLst>
          <pc:docMk/>
          <pc:sldMk cId="2395798030" sldId="270"/>
        </pc:sldMkLst>
        <pc:spChg chg="mod">
          <ac:chgData name="Jean-Marie Feurtet" userId="S::feurtet@abes.fr::3e9cc700-7e26-4277-ab67-7e1d75c4eaca" providerId="AD" clId="Web-{94D7C086-C9BF-7AED-C608-1DB6C39C4964}" dt="2025-01-13T10:54:28.944" v="1" actId="20577"/>
          <ac:spMkLst>
            <pc:docMk/>
            <pc:sldMk cId="2395798030" sldId="270"/>
            <ac:spMk id="2" creationId="{00000000-0000-0000-0000-000000000000}"/>
          </ac:spMkLst>
        </pc:spChg>
      </pc:sldChg>
      <pc:sldChg chg="modSp">
        <pc:chgData name="Jean-Marie Feurtet" userId="S::feurtet@abes.fr::3e9cc700-7e26-4277-ab67-7e1d75c4eaca" providerId="AD" clId="Web-{94D7C086-C9BF-7AED-C608-1DB6C39C4964}" dt="2025-01-13T10:54:43.976" v="2" actId="20577"/>
        <pc:sldMkLst>
          <pc:docMk/>
          <pc:sldMk cId="4091233444" sldId="272"/>
        </pc:sldMkLst>
        <pc:spChg chg="mod">
          <ac:chgData name="Jean-Marie Feurtet" userId="S::feurtet@abes.fr::3e9cc700-7e26-4277-ab67-7e1d75c4eaca" providerId="AD" clId="Web-{94D7C086-C9BF-7AED-C608-1DB6C39C4964}" dt="2025-01-13T10:54:43.976" v="2" actId="20577"/>
          <ac:spMkLst>
            <pc:docMk/>
            <pc:sldMk cId="4091233444" sldId="272"/>
            <ac:spMk id="2" creationId="{00000000-0000-0000-0000-000000000000}"/>
          </ac:spMkLst>
        </pc:spChg>
      </pc:sldChg>
    </pc:docChg>
  </pc:docChgLst>
  <pc:docChgLst>
    <pc:chgData name="Jean-Marie Feurtet" userId="S::feurtet@abes.fr::3e9cc700-7e26-4277-ab67-7e1d75c4eaca" providerId="AD" clId="Web-{0768701C-379B-2E0C-E5AD-B73D0D1C5BA4}"/>
    <pc:docChg chg="modSld">
      <pc:chgData name="Jean-Marie Feurtet" userId="S::feurtet@abes.fr::3e9cc700-7e26-4277-ab67-7e1d75c4eaca" providerId="AD" clId="Web-{0768701C-379B-2E0C-E5AD-B73D0D1C5BA4}" dt="2025-01-15T11:45:03.797" v="141"/>
      <pc:docMkLst>
        <pc:docMk/>
      </pc:docMkLst>
      <pc:sldChg chg="modNotes">
        <pc:chgData name="Jean-Marie Feurtet" userId="S::feurtet@abes.fr::3e9cc700-7e26-4277-ab67-7e1d75c4eaca" providerId="AD" clId="Web-{0768701C-379B-2E0C-E5AD-B73D0D1C5BA4}" dt="2025-01-15T09:35:25.869" v="86"/>
        <pc:sldMkLst>
          <pc:docMk/>
          <pc:sldMk cId="2395798030" sldId="270"/>
        </pc:sldMkLst>
      </pc:sldChg>
      <pc:sldChg chg="modNotes">
        <pc:chgData name="Jean-Marie Feurtet" userId="S::feurtet@abes.fr::3e9cc700-7e26-4277-ab67-7e1d75c4eaca" providerId="AD" clId="Web-{0768701C-379B-2E0C-E5AD-B73D0D1C5BA4}" dt="2025-01-15T09:34:54.072" v="85"/>
        <pc:sldMkLst>
          <pc:docMk/>
          <pc:sldMk cId="4091233444" sldId="272"/>
        </pc:sldMkLst>
      </pc:sldChg>
      <pc:sldChg chg="modSp modNotes">
        <pc:chgData name="Jean-Marie Feurtet" userId="S::feurtet@abes.fr::3e9cc700-7e26-4277-ab67-7e1d75c4eaca" providerId="AD" clId="Web-{0768701C-379B-2E0C-E5AD-B73D0D1C5BA4}" dt="2025-01-15T11:45:03.797" v="141"/>
        <pc:sldMkLst>
          <pc:docMk/>
          <pc:sldMk cId="1201359094" sldId="282"/>
        </pc:sldMkLst>
        <pc:spChg chg="mod">
          <ac:chgData name="Jean-Marie Feurtet" userId="S::feurtet@abes.fr::3e9cc700-7e26-4277-ab67-7e1d75c4eaca" providerId="AD" clId="Web-{0768701C-379B-2E0C-E5AD-B73D0D1C5BA4}" dt="2025-01-15T10:08:44.442" v="138" actId="20577"/>
          <ac:spMkLst>
            <pc:docMk/>
            <pc:sldMk cId="1201359094" sldId="282"/>
            <ac:spMk id="3" creationId="{00000000-0000-0000-0000-000000000000}"/>
          </ac:spMkLst>
        </pc:spChg>
      </pc:sldChg>
      <pc:sldChg chg="modNotes">
        <pc:chgData name="Jean-Marie Feurtet" userId="S::feurtet@abes.fr::3e9cc700-7e26-4277-ab67-7e1d75c4eaca" providerId="AD" clId="Web-{0768701C-379B-2E0C-E5AD-B73D0D1C5BA4}" dt="2025-01-15T09:29:12.942" v="80"/>
        <pc:sldMkLst>
          <pc:docMk/>
          <pc:sldMk cId="3438619646" sldId="284"/>
        </pc:sldMkLst>
      </pc:sldChg>
      <pc:sldChg chg="modSp">
        <pc:chgData name="Jean-Marie Feurtet" userId="S::feurtet@abes.fr::3e9cc700-7e26-4277-ab67-7e1d75c4eaca" providerId="AD" clId="Web-{0768701C-379B-2E0C-E5AD-B73D0D1C5BA4}" dt="2025-01-15T09:12:18.742" v="1" actId="14100"/>
        <pc:sldMkLst>
          <pc:docMk/>
          <pc:sldMk cId="1763635354" sldId="288"/>
        </pc:sldMkLst>
        <pc:spChg chg="mod">
          <ac:chgData name="Jean-Marie Feurtet" userId="S::feurtet@abes.fr::3e9cc700-7e26-4277-ab67-7e1d75c4eaca" providerId="AD" clId="Web-{0768701C-379B-2E0C-E5AD-B73D0D1C5BA4}" dt="2025-01-15T09:12:18.742" v="1" actId="14100"/>
          <ac:spMkLst>
            <pc:docMk/>
            <pc:sldMk cId="1763635354" sldId="288"/>
            <ac:spMk id="16" creationId="{DAFF92DA-C855-098E-E0F9-EB1FFF25BB6E}"/>
          </ac:spMkLst>
        </pc:spChg>
      </pc:sldChg>
    </pc:docChg>
  </pc:docChgLst>
  <pc:docChgLst>
    <pc:chgData name="Jean-Marie Feurtet" userId="3e9cc700-7e26-4277-ab67-7e1d75c4eaca" providerId="ADAL" clId="{4BC43E7B-AD77-47E2-9DA2-64A9884D1700}"/>
    <pc:docChg chg="undo custSel delSld modSld">
      <pc:chgData name="Jean-Marie Feurtet" userId="3e9cc700-7e26-4277-ab67-7e1d75c4eaca" providerId="ADAL" clId="{4BC43E7B-AD77-47E2-9DA2-64A9884D1700}" dt="2025-01-22T09:17:51.680" v="1637" actId="20577"/>
      <pc:docMkLst>
        <pc:docMk/>
      </pc:docMkLst>
      <pc:sldChg chg="modNotesTx">
        <pc:chgData name="Jean-Marie Feurtet" userId="3e9cc700-7e26-4277-ab67-7e1d75c4eaca" providerId="ADAL" clId="{4BC43E7B-AD77-47E2-9DA2-64A9884D1700}" dt="2025-01-17T08:24:13.026" v="49" actId="20577"/>
        <pc:sldMkLst>
          <pc:docMk/>
          <pc:sldMk cId="3421510426" sldId="274"/>
        </pc:sldMkLst>
      </pc:sldChg>
      <pc:sldChg chg="modNotesTx">
        <pc:chgData name="Jean-Marie Feurtet" userId="3e9cc700-7e26-4277-ab67-7e1d75c4eaca" providerId="ADAL" clId="{4BC43E7B-AD77-47E2-9DA2-64A9884D1700}" dt="2025-01-17T09:28:19.914" v="54" actId="113"/>
        <pc:sldMkLst>
          <pc:docMk/>
          <pc:sldMk cId="3438619646" sldId="284"/>
        </pc:sldMkLst>
      </pc:sldChg>
      <pc:sldChg chg="modSp mod modNotesTx">
        <pc:chgData name="Jean-Marie Feurtet" userId="3e9cc700-7e26-4277-ab67-7e1d75c4eaca" providerId="ADAL" clId="{4BC43E7B-AD77-47E2-9DA2-64A9884D1700}" dt="2025-01-22T09:17:51.680" v="1637" actId="20577"/>
        <pc:sldMkLst>
          <pc:docMk/>
          <pc:sldMk cId="1527170218" sldId="286"/>
        </pc:sldMkLst>
        <pc:spChg chg="mod">
          <ac:chgData name="Jean-Marie Feurtet" userId="3e9cc700-7e26-4277-ab67-7e1d75c4eaca" providerId="ADAL" clId="{4BC43E7B-AD77-47E2-9DA2-64A9884D1700}" dt="2025-01-22T09:17:51.680" v="1637" actId="20577"/>
          <ac:spMkLst>
            <pc:docMk/>
            <pc:sldMk cId="1527170218" sldId="286"/>
            <ac:spMk id="3" creationId="{65A34C96-8C6C-4472-5726-0CAEC0B7DA0F}"/>
          </ac:spMkLst>
        </pc:spChg>
      </pc:sldChg>
      <pc:sldChg chg="del">
        <pc:chgData name="Jean-Marie Feurtet" userId="3e9cc700-7e26-4277-ab67-7e1d75c4eaca" providerId="ADAL" clId="{4BC43E7B-AD77-47E2-9DA2-64A9884D1700}" dt="2025-01-17T16:57:03.977" v="55" actId="47"/>
        <pc:sldMkLst>
          <pc:docMk/>
          <pc:sldMk cId="2120237900" sldId="287"/>
        </pc:sldMkLst>
      </pc:sldChg>
      <pc:sldChg chg="modSp mod">
        <pc:chgData name="Jean-Marie Feurtet" userId="3e9cc700-7e26-4277-ab67-7e1d75c4eaca" providerId="ADAL" clId="{4BC43E7B-AD77-47E2-9DA2-64A9884D1700}" dt="2025-01-17T17:09:27.679" v="56" actId="20577"/>
        <pc:sldMkLst>
          <pc:docMk/>
          <pc:sldMk cId="1763635354" sldId="288"/>
        </pc:sldMkLst>
        <pc:graphicFrameChg chg="modGraphic">
          <ac:chgData name="Jean-Marie Feurtet" userId="3e9cc700-7e26-4277-ab67-7e1d75c4eaca" providerId="ADAL" clId="{4BC43E7B-AD77-47E2-9DA2-64A9884D1700}" dt="2025-01-17T17:09:27.679" v="56" actId="20577"/>
          <ac:graphicFrameMkLst>
            <pc:docMk/>
            <pc:sldMk cId="1763635354" sldId="288"/>
            <ac:graphicFrameMk id="9" creationId="{B4EDD90D-7DFA-E2CC-9143-8F5C992FCF3D}"/>
          </ac:graphicFrameMkLst>
        </pc:graphicFrameChg>
      </pc:sldChg>
    </pc:docChg>
  </pc:docChgLst>
  <pc:docChgLst>
    <pc:chgData name="Jean-Marie Feurtet" userId="S::feurtet@abes.fr::3e9cc700-7e26-4277-ab67-7e1d75c4eaca" providerId="AD" clId="Web-{CF8D9920-5F8A-F2A7-4089-525D4670DE63}"/>
    <pc:docChg chg="modSld">
      <pc:chgData name="Jean-Marie Feurtet" userId="S::feurtet@abes.fr::3e9cc700-7e26-4277-ab67-7e1d75c4eaca" providerId="AD" clId="Web-{CF8D9920-5F8A-F2A7-4089-525D4670DE63}" dt="2025-01-15T07:44:47.517" v="122" actId="14100"/>
      <pc:docMkLst>
        <pc:docMk/>
      </pc:docMkLst>
      <pc:sldChg chg="modSp modNotes">
        <pc:chgData name="Jean-Marie Feurtet" userId="S::feurtet@abes.fr::3e9cc700-7e26-4277-ab67-7e1d75c4eaca" providerId="AD" clId="Web-{CF8D9920-5F8A-F2A7-4089-525D4670DE63}" dt="2025-01-15T07:42:12.608" v="55"/>
        <pc:sldMkLst>
          <pc:docMk/>
          <pc:sldMk cId="2395798030" sldId="270"/>
        </pc:sldMkLst>
        <pc:graphicFrameChg chg="mod modGraphic">
          <ac:chgData name="Jean-Marie Feurtet" userId="S::feurtet@abes.fr::3e9cc700-7e26-4277-ab67-7e1d75c4eaca" providerId="AD" clId="Web-{CF8D9920-5F8A-F2A7-4089-525D4670DE63}" dt="2025-01-15T07:42:02.170" v="53"/>
          <ac:graphicFrameMkLst>
            <pc:docMk/>
            <pc:sldMk cId="2395798030" sldId="270"/>
            <ac:graphicFrameMk id="8" creationId="{00000000-0000-0000-0000-000000000000}"/>
          </ac:graphicFrameMkLst>
        </pc:graphicFrameChg>
      </pc:sldChg>
      <pc:sldChg chg="modSp">
        <pc:chgData name="Jean-Marie Feurtet" userId="S::feurtet@abes.fr::3e9cc700-7e26-4277-ab67-7e1d75c4eaca" providerId="AD" clId="Web-{CF8D9920-5F8A-F2A7-4089-525D4670DE63}" dt="2025-01-15T07:44:47.517" v="122" actId="14100"/>
        <pc:sldMkLst>
          <pc:docMk/>
          <pc:sldMk cId="1201359094" sldId="282"/>
        </pc:sldMkLst>
        <pc:spChg chg="mod">
          <ac:chgData name="Jean-Marie Feurtet" userId="S::feurtet@abes.fr::3e9cc700-7e26-4277-ab67-7e1d75c4eaca" providerId="AD" clId="Web-{CF8D9920-5F8A-F2A7-4089-525D4670DE63}" dt="2025-01-15T07:44:47.517" v="122" actId="14100"/>
          <ac:spMkLst>
            <pc:docMk/>
            <pc:sldMk cId="1201359094" sldId="282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urtet\AppData\Local\Temp\a173e4ed-2d3f-4c7b-902b-65c6ed2126a7_Donn&#233;es_Tous_250109(1).zip.6a7\Evaluation%20Formation%20AB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15'!$B$3</c:f>
              <c:strCache>
                <c:ptCount val="1"/>
                <c:pt idx="0">
                  <c:v>Excellent (4/4)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15'!$A$4:$A$10</c:f>
              <c:strCache>
                <c:ptCount val="7"/>
                <c:pt idx="0">
                  <c:v>Environnement (locaux, accueil, horaires)</c:v>
                </c:pt>
                <c:pt idx="1">
                  <c:v>Horaires</c:v>
                </c:pt>
                <c:pt idx="2">
                  <c:v>Pédagogie (démarche, progression, écoute, moyens audio-visuels)</c:v>
                </c:pt>
                <c:pt idx="3">
                  <c:v>Documents de stage</c:v>
                </c:pt>
                <c:pt idx="4">
                  <c:v>Apport de connaissances (en référence à l'objectif)</c:v>
                </c:pt>
                <c:pt idx="5">
                  <c:v>Travaux pratiques (thèmes, assistance du formateur)</c:v>
                </c:pt>
                <c:pt idx="6">
                  <c:v>Appréciation générale</c:v>
                </c:pt>
              </c:strCache>
            </c:strRef>
          </c:cat>
          <c:val>
            <c:numRef>
              <c:f>'Question 15'!$B$4:$B$10</c:f>
              <c:numCache>
                <c:formatCode>0.00%</c:formatCode>
                <c:ptCount val="7"/>
                <c:pt idx="0">
                  <c:v>0.49480000000000002</c:v>
                </c:pt>
                <c:pt idx="1">
                  <c:v>0.52629999999999999</c:v>
                </c:pt>
                <c:pt idx="2">
                  <c:v>0.71879999999999999</c:v>
                </c:pt>
                <c:pt idx="3">
                  <c:v>0.78349999999999997</c:v>
                </c:pt>
                <c:pt idx="4">
                  <c:v>0.71879999999999999</c:v>
                </c:pt>
                <c:pt idx="5">
                  <c:v>0.77079999999999993</c:v>
                </c:pt>
                <c:pt idx="6">
                  <c:v>0.73199999999999998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33-4023-A0AA-06E761DC723C}"/>
            </c:ext>
          </c:extLst>
        </c:ser>
        <c:ser>
          <c:idx val="1"/>
          <c:order val="1"/>
          <c:tx>
            <c:strRef>
              <c:f>'Question 15'!$D$3</c:f>
              <c:strCache>
                <c:ptCount val="1"/>
                <c:pt idx="0">
                  <c:v>Bon (3/4)</c:v>
                </c:pt>
              </c:strCache>
            </c:strRef>
          </c:tx>
          <c:spPr>
            <a:solidFill>
              <a:srgbClr val="507CB6"/>
            </a:solidFill>
            <a:ln>
              <a:prstDash val="solid"/>
            </a:ln>
          </c:spPr>
          <c:invertIfNegative val="0"/>
          <c:cat>
            <c:strRef>
              <c:f>'Question 15'!$A$4:$A$10</c:f>
              <c:strCache>
                <c:ptCount val="7"/>
                <c:pt idx="0">
                  <c:v>Environnement (locaux, accueil, horaires)</c:v>
                </c:pt>
                <c:pt idx="1">
                  <c:v>Horaires</c:v>
                </c:pt>
                <c:pt idx="2">
                  <c:v>Pédagogie (démarche, progression, écoute, moyens audio-visuels)</c:v>
                </c:pt>
                <c:pt idx="3">
                  <c:v>Documents de stage</c:v>
                </c:pt>
                <c:pt idx="4">
                  <c:v>Apport de connaissances (en référence à l'objectif)</c:v>
                </c:pt>
                <c:pt idx="5">
                  <c:v>Travaux pratiques (thèmes, assistance du formateur)</c:v>
                </c:pt>
                <c:pt idx="6">
                  <c:v>Appréciation générale</c:v>
                </c:pt>
              </c:strCache>
            </c:strRef>
          </c:cat>
          <c:val>
            <c:numRef>
              <c:f>'Question 15'!$D$4:$D$10</c:f>
              <c:numCache>
                <c:formatCode>0.00%</c:formatCode>
                <c:ptCount val="7"/>
                <c:pt idx="0">
                  <c:v>0.47420000000000001</c:v>
                </c:pt>
                <c:pt idx="1">
                  <c:v>0.43159999999999998</c:v>
                </c:pt>
                <c:pt idx="2">
                  <c:v>0.28129999999999999</c:v>
                </c:pt>
                <c:pt idx="3">
                  <c:v>0.20619999999999999</c:v>
                </c:pt>
                <c:pt idx="4">
                  <c:v>0.28129999999999999</c:v>
                </c:pt>
                <c:pt idx="5">
                  <c:v>0.22919999999999999</c:v>
                </c:pt>
                <c:pt idx="6">
                  <c:v>0.26800000000000002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33-4023-A0AA-06E761DC723C}"/>
            </c:ext>
          </c:extLst>
        </c:ser>
        <c:ser>
          <c:idx val="2"/>
          <c:order val="2"/>
          <c:tx>
            <c:strRef>
              <c:f>'Question 15'!$F$3</c:f>
              <c:strCache>
                <c:ptCount val="1"/>
                <c:pt idx="0">
                  <c:v>Passable (2/4)</c:v>
                </c:pt>
              </c:strCache>
            </c:strRef>
          </c:tx>
          <c:spPr>
            <a:solidFill>
              <a:srgbClr val="F9BE00"/>
            </a:solidFill>
            <a:ln>
              <a:prstDash val="solid"/>
            </a:ln>
          </c:spPr>
          <c:invertIfNegative val="0"/>
          <c:cat>
            <c:strRef>
              <c:f>'Question 15'!$A$4:$A$10</c:f>
              <c:strCache>
                <c:ptCount val="7"/>
                <c:pt idx="0">
                  <c:v>Environnement (locaux, accueil, horaires)</c:v>
                </c:pt>
                <c:pt idx="1">
                  <c:v>Horaires</c:v>
                </c:pt>
                <c:pt idx="2">
                  <c:v>Pédagogie (démarche, progression, écoute, moyens audio-visuels)</c:v>
                </c:pt>
                <c:pt idx="3">
                  <c:v>Documents de stage</c:v>
                </c:pt>
                <c:pt idx="4">
                  <c:v>Apport de connaissances (en référence à l'objectif)</c:v>
                </c:pt>
                <c:pt idx="5">
                  <c:v>Travaux pratiques (thèmes, assistance du formateur)</c:v>
                </c:pt>
                <c:pt idx="6">
                  <c:v>Appréciation générale</c:v>
                </c:pt>
              </c:strCache>
            </c:strRef>
          </c:cat>
          <c:val>
            <c:numRef>
              <c:f>'Question 15'!$F$4:$F$10</c:f>
              <c:numCache>
                <c:formatCode>0.00%</c:formatCode>
                <c:ptCount val="7"/>
                <c:pt idx="0">
                  <c:v>2.06E-2</c:v>
                </c:pt>
                <c:pt idx="1">
                  <c:v>3.1600000000000003E-2</c:v>
                </c:pt>
                <c:pt idx="2">
                  <c:v>0</c:v>
                </c:pt>
                <c:pt idx="3">
                  <c:v>1.03E-2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33-4023-A0AA-06E761DC723C}"/>
            </c:ext>
          </c:extLst>
        </c:ser>
        <c:ser>
          <c:idx val="3"/>
          <c:order val="3"/>
          <c:tx>
            <c:strRef>
              <c:f>'Question 15'!$H$3</c:f>
              <c:strCache>
                <c:ptCount val="1"/>
                <c:pt idx="0">
                  <c:v>Insuffisant (1/4)</c:v>
                </c:pt>
              </c:strCache>
            </c:strRef>
          </c:tx>
          <c:spPr>
            <a:solidFill>
              <a:srgbClr val="6BC8CD"/>
            </a:solidFill>
            <a:ln>
              <a:prstDash val="solid"/>
            </a:ln>
          </c:spPr>
          <c:invertIfNegative val="0"/>
          <c:cat>
            <c:strRef>
              <c:f>'Question 15'!$A$4:$A$10</c:f>
              <c:strCache>
                <c:ptCount val="7"/>
                <c:pt idx="0">
                  <c:v>Environnement (locaux, accueil, horaires)</c:v>
                </c:pt>
                <c:pt idx="1">
                  <c:v>Horaires</c:v>
                </c:pt>
                <c:pt idx="2">
                  <c:v>Pédagogie (démarche, progression, écoute, moyens audio-visuels)</c:v>
                </c:pt>
                <c:pt idx="3">
                  <c:v>Documents de stage</c:v>
                </c:pt>
                <c:pt idx="4">
                  <c:v>Apport de connaissances (en référence à l'objectif)</c:v>
                </c:pt>
                <c:pt idx="5">
                  <c:v>Travaux pratiques (thèmes, assistance du formateur)</c:v>
                </c:pt>
                <c:pt idx="6">
                  <c:v>Appréciation générale</c:v>
                </c:pt>
              </c:strCache>
            </c:strRef>
          </c:cat>
          <c:val>
            <c:numRef>
              <c:f>'Question 15'!$H$4:$H$10</c:f>
              <c:numCache>
                <c:formatCode>0.00%</c:formatCode>
                <c:ptCount val="7"/>
                <c:pt idx="0">
                  <c:v>1.03E-2</c:v>
                </c:pt>
                <c:pt idx="1">
                  <c:v>1.0500000000000001E-2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033-4023-A0AA-06E761DC72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"/>
        <c:axId val="100"/>
      </c:barChart>
      <c:valAx>
        <c:axId val="10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0"/>
        <c:crosses val="autoZero"/>
        <c:crossBetween val="between"/>
      </c:valAx>
      <c:catAx>
        <c:axId val="1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"/>
        <c:crosses val="autoZero"/>
        <c:auto val="0"/>
        <c:lblAlgn val="ctr"/>
        <c:lblOffset val="100"/>
        <c:noMultiLvlLbl val="0"/>
      </c:catAx>
    </c:plotArea>
    <c:legend>
      <c:legendPos val="r"/>
      <c:overlay val="0"/>
    </c:legend>
    <c:plotVisOnly val="0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9E48F-C00E-9B43-B04F-93CC3765638A}" type="datetimeFigureOut">
              <a:rPr lang="fr-FR" smtClean="0"/>
              <a:pPr/>
              <a:t>23/01/2025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7CF59-5EB7-FF4E-BC26-8CDDEA3C58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96448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E5A64-DC50-DE47-AAA3-CA8A33CAC0A1}" type="datetimeFigureOut">
              <a:rPr lang="fr-FR" smtClean="0"/>
              <a:pPr/>
              <a:t>23/01/2025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9DA75-9866-A74D-90A1-6EC52043008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22497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Rappel : 14 sessions 2e semestre 2023 = 116 stagiaires sur 140 places</a:t>
            </a:r>
          </a:p>
          <a:p>
            <a:r>
              <a:rPr lang="fr-FR" dirty="0"/>
              <a:t>Taux remplissage 2023 82% &gt; en 2024 80%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9DA75-9866-A74D-90A1-6EC520430085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0075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9A85BB-F6FD-7EF8-9247-7CF742DF4F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4AEA3C6-585B-A586-E0EE-E079242B71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>
            <a:extLst>
              <a:ext uri="{FF2B5EF4-FFF2-40B4-BE49-F238E27FC236}">
                <a16:creationId xmlns:a16="http://schemas.microsoft.com/office/drawing/2014/main" id="{4BFF713D-683F-B3F4-42F3-B24BCAD285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16F4107-8DB9-8A19-EC27-D97C534C7C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9DA75-9866-A74D-90A1-6EC520430085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66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53CF23-7A61-A863-A9C6-5D3960C04F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C6294BC-9134-F4AD-F04C-A6DA66E79C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>
            <a:extLst>
              <a:ext uri="{FF2B5EF4-FFF2-40B4-BE49-F238E27FC236}">
                <a16:creationId xmlns:a16="http://schemas.microsoft.com/office/drawing/2014/main" id="{565E10F3-9080-261F-C974-D20A23144D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Annonces hiver 2024 au 18 janvier 2024 l’an dernier : trois sessions avaient été annulées / on avait une jauge de 59 inscriptions sur 139 places potentielles</a:t>
            </a:r>
          </a:p>
          <a:p>
            <a:r>
              <a:rPr lang="fr-FR" dirty="0"/>
              <a:t>13 sessions étaient au tableau (dont une </a:t>
            </a:r>
            <a:r>
              <a:rPr lang="fr-FR" dirty="0" err="1"/>
              <a:t>deloc</a:t>
            </a:r>
            <a:r>
              <a:rPr lang="fr-FR" dirty="0"/>
              <a:t>)</a:t>
            </a:r>
          </a:p>
          <a:p>
            <a:r>
              <a:rPr lang="fr-FR" dirty="0"/>
              <a:t>En 2024-2025, une seule </a:t>
            </a:r>
            <a:r>
              <a:rPr lang="fr-FR" dirty="0" err="1"/>
              <a:t>déloc</a:t>
            </a:r>
            <a:r>
              <a:rPr lang="fr-FR" dirty="0"/>
              <a:t> (Nancy) contre trois l’an passé </a:t>
            </a:r>
          </a:p>
          <a:p>
            <a:r>
              <a:rPr lang="fr-FR" dirty="0"/>
              <a:t>** </a:t>
            </a:r>
          </a:p>
          <a:p>
            <a:endParaRPr lang="fr-FR" i="1" dirty="0"/>
          </a:p>
          <a:p>
            <a:r>
              <a:rPr lang="fr-FR" i="1" dirty="0"/>
              <a:t>Pour comparaison : 80 stagiaires en 11 sessions à l’hiver 2023</a:t>
            </a:r>
          </a:p>
          <a:p>
            <a:r>
              <a:rPr lang="fr-FR" i="1" dirty="0"/>
              <a:t>Chiffres année civile 2023 stables par rapport à 2022 : </a:t>
            </a:r>
          </a:p>
          <a:p>
            <a:r>
              <a:rPr lang="fr-FR" i="1" dirty="0"/>
              <a:t>2022 = 27 sessions (94,5 jours) pour 203 stagiaires formés (+ 1 session déploiement pour 4 stagiaires)</a:t>
            </a:r>
          </a:p>
          <a:p>
            <a:r>
              <a:rPr lang="fr-FR" i="1" dirty="0"/>
              <a:t>2023 = 25 sessions (87,5 jours), pour 196 stagiaires formés (+1 session déploiement à l’INSP pour 6 stagiaires)</a:t>
            </a:r>
          </a:p>
          <a:p>
            <a:endParaRPr lang="fr-FR" i="1" dirty="0"/>
          </a:p>
          <a:p>
            <a:r>
              <a:rPr lang="fr-FR" i="1" dirty="0"/>
              <a:t>Stabilité globale aussi pour les FR Calames (x2, complètes à chaque fois, une en novembre, une en mars)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AE50D3E-CEF9-B5F7-3D8C-B49F0DDEDD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9DA75-9866-A74D-90A1-6EC520430085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502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9DA75-9866-A74D-90A1-6EC520430085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0171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9DA75-9866-A74D-90A1-6EC520430085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0601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Remarque pour Arras S47 : « La présence dans la salle des "étiquettes" rappelant les différentes zones </a:t>
            </a:r>
            <a:r>
              <a:rPr lang="fr-FR" dirty="0" err="1"/>
              <a:t>Unimarc</a:t>
            </a:r>
            <a:r>
              <a:rPr lang="fr-FR" dirty="0"/>
              <a:t> a été un gros plus pendant les exercices. » ?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Les </a:t>
            </a:r>
            <a:r>
              <a:rPr lang="fr-FR" b="1" dirty="0"/>
              <a:t>moins</a:t>
            </a:r>
            <a:r>
              <a:rPr lang="fr-FR" dirty="0"/>
              <a:t> : </a:t>
            </a:r>
            <a:endParaRPr lang="fr-FR" dirty="0">
              <a:ea typeface="Calibri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-Locaux Nancy trop froids</a:t>
            </a:r>
            <a:endParaRPr lang="fr-FR" dirty="0">
              <a:ea typeface="Calibri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-Support pas toujours à jour (Bordeaux S49) : "Les supports n'étaient pas complètement à jour : en zone 320, abréviation "Bibliogr." encore présente dans les exemples alors qu'elle n'est plus utilisée dans le guide méthodologique ; de même avec le code de fonction "Encadrant académique" 003, qui remplace désormais le 727 pour les travaux académiques hors thèses."</a:t>
            </a:r>
            <a:endParaRPr lang="fr-FR" dirty="0">
              <a:ea typeface="Calibri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-!! PARIS CNAM S48 :: </a:t>
            </a:r>
            <a:r>
              <a:rPr lang="fr-FR" i="1" dirty="0"/>
              <a:t>"Trop de redondance avec ce qui a été vu avec les formations </a:t>
            </a:r>
            <a:r>
              <a:rPr lang="fr-FR" i="1" dirty="0" err="1"/>
              <a:t>WiniBW</a:t>
            </a:r>
            <a:r>
              <a:rPr lang="fr-FR" i="1" dirty="0"/>
              <a:t> !  Je vois pas pourquoi les deux ne se coordonnent pas plus pour pas rajouter 3 jours et demi de formation supplémentaires de formation !"</a:t>
            </a:r>
            <a:endParaRPr lang="fr-FR" i="1" dirty="0">
              <a:ea typeface="Calibri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-Divers pbs réseau / absence de connexion</a:t>
            </a:r>
            <a:endParaRPr lang="fr-FR" dirty="0">
              <a:ea typeface="Calibri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-Le matériel informatique n'était pas du tout confortable (Paris BIS BSG S41)</a:t>
            </a:r>
            <a:endParaRPr lang="fr-FR" dirty="0">
              <a:ea typeface="Calibri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/>
              <a:t>SUGGESTIONS</a:t>
            </a:r>
            <a:r>
              <a:rPr lang="fr-FR" dirty="0"/>
              <a:t> A RELEVER : </a:t>
            </a:r>
            <a:endParaRPr lang="fr-FR" dirty="0">
              <a:ea typeface="Calibri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-Remarque sur digressions et précisions excessives de certaines infos ? (MNHN)</a:t>
            </a:r>
            <a:endParaRPr lang="fr-FR" dirty="0">
              <a:ea typeface="Calibri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-Mieux signaler les salles de formation ou d'accueil des stagiaires dans la BU, et ce, dès l'entrée. (Rennes)</a:t>
            </a:r>
            <a:endParaRPr lang="fr-FR" dirty="0">
              <a:ea typeface="Calibri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-Des focus sur les nouveautés ou nouvelles réformes &gt; plus d'actus ? </a:t>
            </a:r>
            <a:endParaRPr lang="fr-FR" dirty="0">
              <a:ea typeface="Calibri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-Petit point sur les mélanges ou colloques  (Rennes)</a:t>
            </a:r>
            <a:endParaRPr lang="fr-FR" dirty="0">
              <a:ea typeface="Calibri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- "nous avons fait remonter  à la formatrice les touts petits points à changer dans le contenu. merci encore  !!!!!" &gt; Rennes </a:t>
            </a:r>
            <a:endParaRPr lang="fr-FR" dirty="0">
              <a:ea typeface="Calibri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- faire un rappel des préalables requis au départ. (Nancy </a:t>
            </a:r>
            <a:r>
              <a:rPr lang="fr-FR" dirty="0" err="1"/>
              <a:t>deloc</a:t>
            </a:r>
            <a:r>
              <a:rPr lang="fr-FR" dirty="0"/>
              <a:t>)</a:t>
            </a:r>
            <a:endParaRPr lang="fr-FR" dirty="0">
              <a:ea typeface="Calibri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- "Faire une pause à un horaire plus équilibré l'après-midi (en milieu d'après-midi) Proposer aussi des formations catalogage pour les personnes qui font déjà du catalogage" (Lyon)</a:t>
            </a:r>
            <a:endParaRPr lang="fr-FR" dirty="0">
              <a:ea typeface="Calibri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- </a:t>
            </a:r>
            <a:r>
              <a:rPr lang="fr-FR" b="1" dirty="0"/>
              <a:t>Passer à une formation distancielle / à un MOOC </a:t>
            </a:r>
            <a:r>
              <a:rPr lang="fr-FR" dirty="0"/>
              <a:t>(CNAM s48 ?...)</a:t>
            </a:r>
            <a:endParaRPr lang="fr-FR" dirty="0">
              <a:ea typeface="Calibri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- d'avoir accès à des </a:t>
            </a:r>
            <a:r>
              <a:rPr lang="fr-FR" b="1" dirty="0"/>
              <a:t>exercices en  ligne </a:t>
            </a:r>
            <a:r>
              <a:rPr lang="fr-FR" dirty="0"/>
              <a:t>-- compléter le module d'introduction dans ce sens (Arras)</a:t>
            </a:r>
            <a:endParaRPr lang="fr-FR" dirty="0">
              <a:ea typeface="Calibri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- Faire la </a:t>
            </a:r>
            <a:r>
              <a:rPr lang="fr-FR" b="1" dirty="0"/>
              <a:t>première demi-journée en distanciel </a:t>
            </a:r>
            <a:r>
              <a:rPr lang="fr-FR" dirty="0"/>
              <a:t>(Arras)</a:t>
            </a:r>
            <a:endParaRPr lang="fr-FR" dirty="0">
              <a:ea typeface="Calibri"/>
              <a:cs typeface="Calibri"/>
            </a:endParaRPr>
          </a:p>
          <a:p>
            <a:pPr>
              <a:defRPr/>
            </a:pPr>
            <a:r>
              <a:rPr lang="fr-FR" dirty="0">
                <a:ea typeface="Calibri"/>
                <a:cs typeface="Calibri"/>
              </a:rPr>
              <a:t> =&gt; pourquoi pas si permettait de terminer la formation dès le mercredi soir ? </a:t>
            </a:r>
            <a:endParaRPr lang="fr-FR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- Ajouter mémo codes de zones ?  Car GM trop chronophage pour le cours de la formation ? … (BSG s45)</a:t>
            </a:r>
            <a:endParaRPr lang="fr-FR" dirty="0">
              <a:ea typeface="Calibri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- </a:t>
            </a:r>
            <a:r>
              <a:rPr lang="fr-FR" b="1" dirty="0"/>
              <a:t>Mise en situation avec vrais documents  </a:t>
            </a:r>
            <a:r>
              <a:rPr lang="fr-FR" dirty="0"/>
              <a:t>- moins pré mâcher le travail de TP. Avoir plus de temps pour faire plus de TP, notamment plusieurs TP de chaque catégorie (monographie, autorité, collection, etc.) (Dijon)</a:t>
            </a:r>
            <a:endParaRPr lang="fr-FR" dirty="0">
              <a:ea typeface="Calibri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- Modularité en fonction des missions et priorités de chacun = AUT, RC, Thèses… (Dijon)</a:t>
            </a:r>
            <a:endParaRPr lang="fr-FR" dirty="0">
              <a:ea typeface="Calibri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-Faire des groupes par </a:t>
            </a:r>
            <a:r>
              <a:rPr lang="fr-FR" b="1" dirty="0"/>
              <a:t>niveaux</a:t>
            </a:r>
            <a:r>
              <a:rPr lang="fr-FR" dirty="0"/>
              <a:t> (Strasbourg)</a:t>
            </a:r>
            <a:endParaRPr lang="fr-FR" dirty="0">
              <a:ea typeface="Calibri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-Fournir clé et/ou PDF en plus du papier ? (Strasbourg)</a:t>
            </a:r>
            <a:endParaRPr lang="fr-FR" dirty="0">
              <a:ea typeface="Calibri"/>
              <a:cs typeface="Calibri"/>
            </a:endParaRPr>
          </a:p>
          <a:p>
            <a:pPr>
              <a:defRPr/>
            </a:pPr>
            <a:r>
              <a:rPr lang="fr-FR" dirty="0">
                <a:ea typeface="Calibri"/>
                <a:cs typeface="Calibri"/>
              </a:rPr>
              <a:t> =&gt; idée : sessions Aix et/ou Bordeaux "cobayes" pour livrer les supports en clés USB ?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-deux écrans … (BIS BSG s41)</a:t>
            </a:r>
            <a:endParaRPr lang="fr-FR" dirty="0">
              <a:ea typeface="Calibri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9DA75-9866-A74D-90A1-6EC520430085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4799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**Logistique** </a:t>
            </a:r>
          </a:p>
          <a:p>
            <a:r>
              <a:rPr lang="fr-FR" dirty="0"/>
              <a:t>Moins de souci de </a:t>
            </a:r>
            <a:r>
              <a:rPr lang="fr-FR" b="1" dirty="0"/>
              <a:t>livraison</a:t>
            </a:r>
            <a:r>
              <a:rPr lang="fr-FR" dirty="0"/>
              <a:t> de </a:t>
            </a:r>
            <a:r>
              <a:rPr lang="fr-FR" b="1" dirty="0"/>
              <a:t>support</a:t>
            </a:r>
            <a:r>
              <a:rPr lang="fr-FR" dirty="0"/>
              <a:t> que l’an passé (BSG S45 + Bordeaux vs livreur S49)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/>
              <a:t>Nancy DELOC : La salle de formation avait de gros problèmes de </a:t>
            </a:r>
            <a:r>
              <a:rPr lang="fr-FR" b="1" dirty="0"/>
              <a:t>chauffage</a:t>
            </a:r>
            <a:r>
              <a:rPr lang="fr-FR" dirty="0"/>
              <a:t>. Le poste formateur est </a:t>
            </a:r>
            <a:r>
              <a:rPr lang="fr-FR" b="1" dirty="0"/>
              <a:t>inadapté</a:t>
            </a:r>
            <a:r>
              <a:rPr lang="fr-FR" dirty="0"/>
              <a:t> à ce type de formations : pupitre incliné et étroit ne permettant de faire tenir que difficilement le PC et le support formateur ; chaise haute ne permettant pas d'avoir les pieds par terre donc problématique pour le dos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/>
              <a:t>Arras : Absence de nettoyage des </a:t>
            </a:r>
            <a:r>
              <a:rPr lang="fr-FR" b="1" dirty="0"/>
              <a:t>sanitaires</a:t>
            </a:r>
            <a:r>
              <a:rPr lang="fr-FR" dirty="0"/>
              <a:t> dans le bâtiment où se déroule la formation. Bâtiments n'appartenant pas à l'INSPE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/>
              <a:t>BSG (BIS) : PC portable seul pour le formateur = peu confortable ?</a:t>
            </a:r>
            <a:endParaRPr lang="fr-FR" dirty="0">
              <a:ea typeface="Calibri"/>
              <a:cs typeface="Calibri"/>
            </a:endParaRPr>
          </a:p>
          <a:p>
            <a:endParaRPr lang="fr-FR" dirty="0"/>
          </a:p>
          <a:p>
            <a:r>
              <a:rPr lang="fr-FR" dirty="0"/>
              <a:t>**Participation des stagiaires**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/>
              <a:t>Des groupes globalement plus agréables que l'an passé : slmt 2-3 cas un peu plus </a:t>
            </a:r>
            <a:r>
              <a:rPr lang="fr-FR" dirty="0" err="1"/>
              <a:t>pbmtqs</a:t>
            </a:r>
            <a:r>
              <a:rPr lang="fr-FR" dirty="0"/>
              <a:t> Bordeaux (préférant </a:t>
            </a:r>
            <a:r>
              <a:rPr lang="fr-FR" dirty="0" err="1"/>
              <a:t>dder</a:t>
            </a:r>
            <a:r>
              <a:rPr lang="fr-FR" dirty="0"/>
              <a:t> aide voisins pdt TP) et MNHN (peu expressifs, difficile de savoir qui suivait et ce qu'ils ont retenu, groupe globalement plus en difficultés) + cas d’une personne ou deux en décalage au CNAM ? 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/>
              <a:t>Rennes : "Très bonne participation. Heureusement, équipe bienveillante au vu du mal que j'ai eu suite au décès de Raphaëlle et des pensées constantes pendant la formation."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/>
              <a:t>CNAM : 2 stagiaires ont monopolisé la parole =&gt; les mêmes à l'origine de remarques étranges ou peu pertinentes dans les évaluations ? 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/>
              <a:t>+ </a:t>
            </a:r>
            <a:r>
              <a:rPr lang="fr-FR" dirty="0" err="1"/>
              <a:t>Rq</a:t>
            </a:r>
            <a:r>
              <a:rPr lang="fr-FR" dirty="0"/>
              <a:t> Marie Line : il serait utile </a:t>
            </a:r>
            <a:r>
              <a:rPr lang="fr-FR" b="1" dirty="0"/>
              <a:t>d'approfondir l'usage d'</a:t>
            </a:r>
            <a:r>
              <a:rPr lang="fr-FR" b="1" dirty="0" err="1"/>
              <a:t>IdRef</a:t>
            </a:r>
            <a:r>
              <a:rPr lang="fr-FR" b="1" dirty="0"/>
              <a:t> </a:t>
            </a:r>
            <a:r>
              <a:rPr lang="fr-FR" dirty="0"/>
              <a:t>dans cette formation, surtout si c'est avec ce type d'interface que l'on travaillera en 2027.</a:t>
            </a:r>
            <a:endParaRPr lang="fr-FR" dirty="0">
              <a:ea typeface="Calibri"/>
              <a:cs typeface="Calibri"/>
            </a:endParaRPr>
          </a:p>
          <a:p>
            <a:endParaRPr lang="fr-FR" dirty="0"/>
          </a:p>
          <a:p>
            <a:r>
              <a:rPr lang="fr-FR" dirty="0"/>
              <a:t>**Regard sur les retours de stagiaires**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/>
              <a:t>Rennes : </a:t>
            </a:r>
            <a:r>
              <a:rPr lang="fr-FR" dirty="0" err="1"/>
              <a:t>Rq</a:t>
            </a:r>
            <a:r>
              <a:rPr lang="fr-FR" dirty="0"/>
              <a:t> sur orientation vers la salle : inattention stagiaire car signalétique présente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/>
              <a:t>Toulouse : Frustration </a:t>
            </a:r>
            <a:r>
              <a:rPr lang="fr-FR" dirty="0" err="1"/>
              <a:t>vv</a:t>
            </a:r>
            <a:r>
              <a:rPr lang="fr-FR" dirty="0"/>
              <a:t> correction trop rapide dernier exercice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/>
              <a:t>Dijon : </a:t>
            </a:r>
            <a:r>
              <a:rPr lang="fr-FR" dirty="0" err="1"/>
              <a:t>qu</a:t>
            </a:r>
            <a:r>
              <a:rPr lang="fr-FR" dirty="0"/>
              <a:t>° de pause repas trop longue (pas pour le formateur ! qui a besoin de 1h30). Déçu que le 10e stagiaire n'ait pas fait son retour. Pas compris cette suggestion : "les mentions de l'histoire du catalogage sont peut être un peu lourdes".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/>
              <a:t>BIS BSG : pas de surprise quant à réclamations sur matériel salle, usages prolongés de PC portables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/>
              <a:t>Bordeaux : de fait, </a:t>
            </a:r>
            <a:r>
              <a:rPr lang="fr-FR" dirty="0" err="1"/>
              <a:t>nbx</a:t>
            </a:r>
            <a:r>
              <a:rPr lang="fr-FR" dirty="0"/>
              <a:t> pbs d'</a:t>
            </a:r>
            <a:r>
              <a:rPr lang="fr-FR" dirty="0" err="1"/>
              <a:t>org</a:t>
            </a:r>
            <a:r>
              <a:rPr lang="fr-FR" dirty="0"/>
              <a:t>° subis : problèmes de tram les matins, pas d'eau / toilettes obligeant d'aller loin le mercredi, grève de la fonction publique le jeudi... </a:t>
            </a:r>
            <a:endParaRPr lang="fr-FR" dirty="0">
              <a:ea typeface="Calibri"/>
              <a:cs typeface="Calibri"/>
            </a:endParaRPr>
          </a:p>
          <a:p>
            <a:endParaRPr lang="fr-FR" dirty="0"/>
          </a:p>
          <a:p>
            <a:r>
              <a:rPr lang="fr-FR" dirty="0"/>
              <a:t>**Séquences plus difficiles**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/>
              <a:t>MNHN : Pb de prérequis général. Ils ont eu beaucoup de difficultés avec les </a:t>
            </a:r>
            <a:r>
              <a:rPr lang="fr-FR" dirty="0" err="1"/>
              <a:t>Tp</a:t>
            </a:r>
            <a:r>
              <a:rPr lang="fr-FR" dirty="0"/>
              <a:t> recherches d'erreurs. Cette formation a nécessité beaucoup d'assistance : seuls 2 stagiaires ont réussi à être plus autonomes.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/>
              <a:t>Nancy : </a:t>
            </a:r>
            <a:r>
              <a:rPr lang="fr-FR" dirty="0" err="1"/>
              <a:t>pbmtq</a:t>
            </a:r>
            <a:r>
              <a:rPr lang="fr-FR" dirty="0"/>
              <a:t> moindre enchaînement TP10-TP11 que TP9-TP11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/>
              <a:t>Rennes :pb affichage slides décalées pour la séquence Thèses en </a:t>
            </a:r>
            <a:r>
              <a:rPr lang="fr-FR" dirty="0" err="1"/>
              <a:t>powerpoint</a:t>
            </a:r>
            <a:r>
              <a:rPr lang="fr-FR" dirty="0"/>
              <a:t> https://documentation.abes.fr/sudoc/doc/Formateur_relais/12-Autres_ressources.ppt =&gt; ?? dû à l'usage d'Open Office ? 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/>
              <a:t>CNAM : Gaelle a pour la 1e fois eu des difficultés avec la création d'états de collection, stagiaires perdus 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/>
              <a:t>Lyon : prise par le temps la dernière 1/2 journée 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/>
              <a:t>Toulouse : "TP correction de notice : toujours un problème à la validation des notices. Les stagiaires se retrouvent sur une notice autre que la leur" ?... 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/>
              <a:t>BSG : partie sur état de coll pose </a:t>
            </a:r>
            <a:r>
              <a:rPr lang="fr-FR" dirty="0" err="1"/>
              <a:t>tjs</a:t>
            </a:r>
            <a:r>
              <a:rPr lang="fr-FR" dirty="0"/>
              <a:t> pb à Emilie, exercices trop difficiles y compris pour elle car peu de pratique des périodiques 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/>
              <a:t>Dijon : diff présenter les identifiants autorités 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/>
              <a:t>BIS BSG : difficultés techniques à passer de la base de formation à celle de production une journée 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/>
              <a:t>Bordeaux : groupe très hétérogène ; dommage qu'il n'y ait pas une partie plus orientée doc élec incluant </a:t>
            </a:r>
            <a:r>
              <a:rPr lang="fr-FR" dirty="0" err="1"/>
              <a:t>notmt</a:t>
            </a:r>
            <a:r>
              <a:rPr lang="fr-FR" dirty="0"/>
              <a:t> thèses et mémoires élec... ? </a:t>
            </a:r>
            <a:endParaRPr lang="fr-FR" dirty="0">
              <a:ea typeface="Calibri"/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9DA75-9866-A74D-90A1-6EC520430085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87862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9DA75-9866-A74D-90A1-6EC520430085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03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9DA75-9866-A74D-90A1-6EC520430085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01718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ea typeface="Calibri"/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9DA75-9866-A74D-90A1-6EC520430085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1519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ideo" Target="../media/media1.mov"/><Relationship Id="rId1" Type="http://schemas.microsoft.com/office/2007/relationships/media" Target="../media/media1.mov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2766646"/>
            <a:ext cx="9144001" cy="1470025"/>
          </a:xfrm>
          <a:solidFill>
            <a:schemeClr val="accent1"/>
          </a:solidFill>
        </p:spPr>
        <p:txBody>
          <a:bodyPr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60176" y="423667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5481-EB75-EF4C-BD43-FAA56CA72A3F}" type="datetime3">
              <a:rPr lang="en-US" smtClean="0"/>
              <a:pPr/>
              <a:t>23 January 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Journées ABES 2014 - Focus sur le projet SGBm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5919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solidFill>
            <a:schemeClr val="accent1"/>
          </a:solidFill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85BD-FFBA-5548-B2E1-183C29186F53}" type="datetime3">
              <a:rPr lang="en-US" smtClean="0"/>
              <a:pPr/>
              <a:t>23 January 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Journées ABES 2014 - Focus sur le projet SGBm 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06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D5B9-41B7-D44B-BF33-1E7DC26DD002}" type="datetime3">
              <a:rPr lang="en-US" smtClean="0"/>
              <a:pPr/>
              <a:t>23 January 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Journées ABES 2014 - Focus sur le projet SGBm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3470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solidFill>
            <a:schemeClr val="accent1"/>
          </a:solidFill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B709-CF39-D241-8445-E9E5DAE8EAD4}" type="datetime3">
              <a:rPr lang="en-US" smtClean="0"/>
              <a:pPr/>
              <a:t>23 January 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Journées ABES 2014 - Focus sur le projet SGBm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465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730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solidFill>
            <a:schemeClr val="accent1"/>
          </a:solidFill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6A8B-37A3-0A47-BF0E-4CBB66629578}" type="datetime3">
              <a:rPr lang="en-US" smtClean="0"/>
              <a:pPr/>
              <a:t>23 January 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Journées ABES 2014 - Focus sur le projet SGBm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643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69507"/>
            <a:ext cx="4038600" cy="5294301"/>
          </a:xfrm>
        </p:spPr>
        <p:txBody>
          <a:bodyPr/>
          <a:lstStyle>
            <a:lvl1pPr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74845"/>
            <a:ext cx="4038600" cy="5288964"/>
          </a:xfrm>
        </p:spPr>
        <p:txBody>
          <a:bodyPr/>
          <a:lstStyle>
            <a:lvl1pPr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7FE-7AC8-3A4A-9332-85FFBDB71656}" type="datetime3">
              <a:rPr lang="en-US" smtClean="0"/>
              <a:pPr/>
              <a:t>23 January 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Journées ABES 2014 - Focus sur le projet SGBm 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8297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536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935559"/>
            <a:ext cx="4040188" cy="461322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4" y="115536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935560"/>
            <a:ext cx="4041775" cy="461322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E892-52B9-D948-A7F0-5E98D044EC86}" type="datetime3">
              <a:rPr lang="en-US" smtClean="0"/>
              <a:pPr/>
              <a:t>23 January 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Journées ABES 2014 - Focus sur le projet SGBm  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391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42C0-54DF-604E-9655-03F8C8ADFC08}" type="datetime3">
              <a:rPr lang="en-US" smtClean="0"/>
              <a:pPr/>
              <a:t>23 January 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Journées ABES 2014 - Focus sur le projet SGBm 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228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60E7-BA16-D44D-81DD-875A854163A5}" type="datetime3">
              <a:rPr lang="en-US" smtClean="0"/>
              <a:pPr/>
              <a:t>23 January 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Journées ABES 2014 - Focus sur le projet SGBm 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818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126D3-D253-6F40-A66F-89B511955217}" type="datetime3">
              <a:rPr lang="en-US" smtClean="0"/>
              <a:pPr/>
              <a:t>23 January 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Journées ABES 2014 - Focus sur le projet SGBm 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5" name="klink2_2.mo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641231" y="1539461"/>
            <a:ext cx="6350000" cy="356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80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33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solidFill>
            <a:schemeClr val="accent1"/>
          </a:solidFill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E6198-63FB-D349-86FD-0AEBDDF681DE}" type="datetime3">
              <a:rPr lang="en-US" smtClean="0"/>
              <a:pPr/>
              <a:t>23 January 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Journées ABES 2014 - Focus sur le projet SGBm 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8037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532220"/>
            <a:ext cx="7251148" cy="527538"/>
          </a:xfrm>
          <a:prstGeom prst="rect">
            <a:avLst/>
          </a:prstGeom>
          <a:gradFill flip="none" rotWithShape="1">
            <a:gsLst>
              <a:gs pos="65000">
                <a:schemeClr val="accent1"/>
              </a:gs>
              <a:gs pos="0">
                <a:srgbClr val="FFFFFF">
                  <a:alpha val="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36000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81652"/>
            <a:ext cx="8229600" cy="52821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8757" y="88100"/>
            <a:ext cx="14751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EE7D1-BE76-7B48-BB5B-92226EB29819}" type="datetime3">
              <a:rPr lang="en-US" smtClean="0"/>
              <a:pPr/>
              <a:t>23 January 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7200" y="-1481"/>
            <a:ext cx="4359031" cy="4965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Journées ABES 2014 - Focus sur le projet SGBm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2551" y="6463809"/>
            <a:ext cx="4415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E2F55-217E-784D-959E-8EB90DBD2478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 descr="logoABES-300-479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461" y="66014"/>
            <a:ext cx="828090" cy="530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457200" cy="527538"/>
          </a:xfrm>
          <a:prstGeom prst="rect">
            <a:avLst/>
          </a:prstGeom>
          <a:solidFill>
            <a:srgbClr val="15325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0"/>
            <a:ext cx="7251148" cy="527538"/>
          </a:xfrm>
          <a:prstGeom prst="rect">
            <a:avLst/>
          </a:prstGeom>
          <a:gradFill flip="none" rotWithShape="1">
            <a:gsLst>
              <a:gs pos="100000">
                <a:schemeClr val="accent1">
                  <a:tint val="100000"/>
                  <a:shade val="100000"/>
                  <a:satMod val="130000"/>
                  <a:alpha val="17000"/>
                </a:schemeClr>
              </a:gs>
              <a:gs pos="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870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70000"/>
        </a:lnSpc>
        <a:spcBef>
          <a:spcPct val="20000"/>
        </a:spcBef>
        <a:buClr>
          <a:schemeClr val="tx2"/>
        </a:buClr>
        <a:buSzPct val="150000"/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70000"/>
        </a:lnSpc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70000"/>
        </a:lnSpc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70000"/>
        </a:lnSpc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lnSpc>
          <a:spcPct val="70000"/>
        </a:lnSpc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bes.fr/l-abes/organisation-et-gouvernance/organigramme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Qv-yqpVumotHe_VU2u6k7QmYr0ljQZEmauHE_i1ysYY/edit?usp=sharin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fr-FR" b="1"/>
              <a:t>Réunion des formateurs-relais</a:t>
            </a:r>
            <a:br>
              <a:rPr lang="fr-FR"/>
            </a:br>
            <a:r>
              <a:rPr lang="fr-FR" b="1" err="1"/>
              <a:t>Sudoc</a:t>
            </a:r>
            <a:r>
              <a:rPr lang="fr-FR" b="1"/>
              <a:t> – Mi-parcours 2024-2025</a:t>
            </a:r>
            <a:endParaRPr lang="fr-FR" b="1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b="1">
                <a:solidFill>
                  <a:schemeClr val="tx1"/>
                </a:solidFill>
              </a:rPr>
              <a:t>17 janvier 2025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1339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Infos générales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199" y="1054334"/>
            <a:ext cx="8225352" cy="489758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fr-F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sz="2400" b="1" dirty="0"/>
              <a:t>Actualités ABES</a:t>
            </a:r>
            <a:endParaRPr lang="fr-FR" sz="2400" b="1" dirty="0">
              <a:ea typeface="Calibri"/>
              <a:cs typeface="Calibri"/>
            </a:endParaRPr>
          </a:p>
          <a:p>
            <a:pPr lvl="1"/>
            <a:r>
              <a:rPr lang="fr-FR" sz="2000" b="1" dirty="0"/>
              <a:t>Réorganisation de l’</a:t>
            </a:r>
            <a:r>
              <a:rPr lang="fr-FR" sz="2000" b="1" dirty="0" err="1"/>
              <a:t>Abes</a:t>
            </a:r>
            <a:endParaRPr lang="fr-FR" sz="2000" b="1" dirty="0"/>
          </a:p>
          <a:p>
            <a:pPr lvl="2"/>
            <a:r>
              <a:rPr lang="fr-FR" sz="1600" dirty="0">
                <a:hlinkClick r:id="rId3"/>
              </a:rPr>
              <a:t>Nouvel organigramme</a:t>
            </a:r>
            <a:r>
              <a:rPr lang="fr-FR" sz="1600" dirty="0"/>
              <a:t> janvier 2025</a:t>
            </a:r>
            <a:endParaRPr lang="fr-FR" sz="1600" dirty="0">
              <a:ea typeface="Calibri"/>
              <a:cs typeface="Calibri"/>
            </a:endParaRPr>
          </a:p>
          <a:p>
            <a:pPr lvl="1"/>
            <a:r>
              <a:rPr lang="fr-FR" sz="2000" b="1" dirty="0"/>
              <a:t>Mises à niveau des outils OCLC (CBS 9, cas </a:t>
            </a:r>
            <a:r>
              <a:rPr lang="fr-FR" sz="2000" b="1" dirty="0" err="1"/>
              <a:t>WinIBW</a:t>
            </a:r>
            <a:r>
              <a:rPr lang="fr-FR" sz="2000" b="1" dirty="0"/>
              <a:t> 4)</a:t>
            </a:r>
            <a:endParaRPr lang="fr-FR" sz="2000" b="1" dirty="0">
              <a:ea typeface="Calibri"/>
              <a:cs typeface="Calibri"/>
            </a:endParaRPr>
          </a:p>
          <a:p>
            <a:pPr lvl="1"/>
            <a:r>
              <a:rPr lang="fr-FR" sz="2000" b="1" dirty="0">
                <a:solidFill>
                  <a:srgbClr val="000000"/>
                </a:solidFill>
                <a:ea typeface="Calibri"/>
                <a:cs typeface="Calibri"/>
              </a:rPr>
              <a:t>Expérimentation Labo </a:t>
            </a:r>
            <a:r>
              <a:rPr lang="fr-FR" sz="2000" b="1" dirty="0" err="1">
                <a:solidFill>
                  <a:srgbClr val="000000"/>
                </a:solidFill>
                <a:ea typeface="Calibri"/>
                <a:cs typeface="Calibri"/>
              </a:rPr>
              <a:t>Abes</a:t>
            </a:r>
            <a:r>
              <a:rPr lang="fr-FR" sz="2000" b="1" dirty="0">
                <a:solidFill>
                  <a:srgbClr val="000000"/>
                </a:solidFill>
                <a:ea typeface="Calibri"/>
                <a:cs typeface="Calibri"/>
              </a:rPr>
              <a:t> "IA Rameau" (démonstration)</a:t>
            </a:r>
            <a:endParaRPr lang="fr-FR" sz="2000" b="1" strike="sngStrike" dirty="0">
              <a:solidFill>
                <a:srgbClr val="FF0000"/>
              </a:solidFill>
              <a:ea typeface="Calibri"/>
              <a:cs typeface="Calibri"/>
            </a:endParaRPr>
          </a:p>
          <a:p>
            <a:pPr lvl="1"/>
            <a:r>
              <a:rPr lang="fr-FR" sz="2000" b="1" dirty="0">
                <a:ea typeface="Calibri"/>
                <a:cs typeface="Calibri"/>
              </a:rPr>
              <a:t>Recueil des besoins pour une future formation sur les autorités</a:t>
            </a:r>
            <a:endParaRPr lang="fr-FR" sz="2000" dirty="0">
              <a:ea typeface="Calibri"/>
              <a:cs typeface="Calibri"/>
            </a:endParaRPr>
          </a:p>
          <a:p>
            <a:pPr marL="0" indent="0">
              <a:buClr>
                <a:srgbClr val="1F497D"/>
              </a:buClr>
              <a:buNone/>
            </a:pPr>
            <a:endParaRPr lang="fr-FR" sz="2000" dirty="0">
              <a:ea typeface="Calibri"/>
              <a:cs typeface="Calibri"/>
            </a:endParaRPr>
          </a:p>
          <a:p>
            <a:r>
              <a:rPr lang="fr-FR" sz="2400" b="1" dirty="0"/>
              <a:t>Date de réunion mai/juin 2025 </a:t>
            </a:r>
            <a:endParaRPr lang="fr-FR" sz="2400" b="1" i="1" dirty="0"/>
          </a:p>
          <a:p>
            <a:pPr lvl="1">
              <a:buFont typeface="Arial" charset="2"/>
              <a:buChar char="•"/>
            </a:pPr>
            <a:r>
              <a:rPr lang="fr-FR" sz="2000" dirty="0"/>
              <a:t>Fortes incertitudes budgétaires</a:t>
            </a:r>
          </a:p>
          <a:p>
            <a:pPr lvl="1">
              <a:buFont typeface="Arial" charset="2"/>
              <a:buChar char="•"/>
            </a:pPr>
            <a:r>
              <a:rPr lang="fr-FR" sz="2000" dirty="0"/>
              <a:t>Journées </a:t>
            </a:r>
            <a:r>
              <a:rPr lang="fr-FR" sz="2000" dirty="0" err="1"/>
              <a:t>Abes</a:t>
            </a:r>
            <a:r>
              <a:rPr lang="fr-FR" sz="2000" dirty="0"/>
              <a:t> thématiques jeu. 22 et ven. 23 mai 2025 : "Identifiants pérennes et circulation des données au sein de l'ESR" </a:t>
            </a:r>
            <a:endParaRPr lang="fr-FR" sz="2000" dirty="0">
              <a:ea typeface="Calibri"/>
              <a:cs typeface="Calibri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Réunion des formateurs-relais (jeu. 5 – ven. 6 juin ?)</a:t>
            </a:r>
            <a:endParaRPr lang="fr-FR" sz="2000" dirty="0">
              <a:ea typeface="Calibri"/>
              <a:cs typeface="Calibri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600" dirty="0"/>
              <a:t>Eviter les mar. 10 – merc. 11 juin (AG </a:t>
            </a:r>
            <a:r>
              <a:rPr lang="fr-FR" sz="1600" dirty="0" err="1"/>
              <a:t>Acef</a:t>
            </a:r>
            <a:r>
              <a:rPr lang="fr-FR" sz="1600" dirty="0"/>
              <a:t> à Paris)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359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87325F-CC29-AD59-A40D-5612C418CA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D3E792-6B39-3289-7279-BA0883C5C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cs typeface="Calibri"/>
              </a:rPr>
              <a:t>Décisions et suites de la réunion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A34C96-8C6C-4472-5726-0CAEC0B7DA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083088"/>
            <a:ext cx="8225352" cy="574584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fr-F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FontTx/>
              <a:buChar char="-"/>
            </a:pPr>
            <a:r>
              <a:rPr lang="fr-FR" b="1" dirty="0">
                <a:ea typeface="+mn-lt"/>
                <a:cs typeface="+mn-lt"/>
              </a:rPr>
              <a:t>Dates de la réunion de fin de saison : lundi 16 juin + mardi 17 juin 2025 matin</a:t>
            </a:r>
            <a:r>
              <a:rPr lang="fr-FR" dirty="0">
                <a:ea typeface="+mn-lt"/>
                <a:cs typeface="+mn-lt"/>
              </a:rPr>
              <a:t>. </a:t>
            </a:r>
          </a:p>
          <a:p>
            <a:pPr lvl="1">
              <a:buFontTx/>
              <a:buChar char="-"/>
            </a:pPr>
            <a:r>
              <a:rPr lang="fr-FR" sz="1800" dirty="0" err="1">
                <a:ea typeface="+mn-lt"/>
                <a:cs typeface="+mn-lt"/>
              </a:rPr>
              <a:t>Odj</a:t>
            </a:r>
            <a:r>
              <a:rPr lang="fr-FR" sz="1800" dirty="0">
                <a:ea typeface="+mn-lt"/>
                <a:cs typeface="+mn-lt"/>
              </a:rPr>
              <a:t> prévisionnel : révision des contenus des supports ; préparation saison 2025-2026 ; pistes et besoins d’évolutions des dispositifs de formations-relais dans la perspective de la </a:t>
            </a:r>
            <a:r>
              <a:rPr lang="fr-FR" sz="1800" dirty="0" err="1">
                <a:ea typeface="+mn-lt"/>
                <a:cs typeface="+mn-lt"/>
              </a:rPr>
              <a:t>réinformatisation</a:t>
            </a:r>
            <a:r>
              <a:rPr lang="fr-FR" sz="1800" dirty="0">
                <a:ea typeface="+mn-lt"/>
                <a:cs typeface="+mn-lt"/>
              </a:rPr>
              <a:t> de l’</a:t>
            </a:r>
            <a:r>
              <a:rPr lang="fr-FR" sz="1800" dirty="0" err="1">
                <a:ea typeface="+mn-lt"/>
                <a:cs typeface="+mn-lt"/>
              </a:rPr>
              <a:t>Abes</a:t>
            </a:r>
            <a:endParaRPr lang="fr-FR" sz="1800" dirty="0">
              <a:ea typeface="+mn-lt"/>
              <a:cs typeface="+mn-lt"/>
            </a:endParaRPr>
          </a:p>
          <a:p>
            <a:pPr lvl="1">
              <a:buFontTx/>
              <a:buChar char="-"/>
            </a:pPr>
            <a:r>
              <a:rPr lang="fr-FR" sz="1800" dirty="0">
                <a:ea typeface="+mn-lt"/>
                <a:cs typeface="+mn-lt"/>
              </a:rPr>
              <a:t>Penser à compléter le </a:t>
            </a:r>
            <a:r>
              <a:rPr lang="fr-FR" sz="1800" dirty="0">
                <a:ea typeface="+mn-lt"/>
                <a:cs typeface="+mn-lt"/>
                <a:hlinkClick r:id="rId3"/>
              </a:rPr>
              <a:t>fichier de suivi des corrections des supports</a:t>
            </a:r>
            <a:r>
              <a:rPr lang="fr-FR" sz="1800" dirty="0">
                <a:ea typeface="+mn-lt"/>
                <a:cs typeface="+mn-lt"/>
              </a:rPr>
              <a:t> (qui devront rester minimes) : dont révisions (allègements) potentiels des séquences Autorités (simplifications) et Ressources continues (envisager un autre TP « Etat de collection »)</a:t>
            </a:r>
          </a:p>
          <a:p>
            <a:pPr lvl="1">
              <a:buFontTx/>
              <a:buChar char="-"/>
            </a:pPr>
            <a:r>
              <a:rPr lang="fr-FR" sz="1800" dirty="0">
                <a:ea typeface="+mn-lt"/>
                <a:cs typeface="+mn-lt"/>
              </a:rPr>
              <a:t>Envisager d’organiser / déposer les supports stagiaires sur un Drive ?</a:t>
            </a:r>
          </a:p>
          <a:p>
            <a:pPr>
              <a:buFontTx/>
              <a:buChar char="-"/>
            </a:pPr>
            <a:r>
              <a:rPr lang="fr-FR" b="1" dirty="0">
                <a:ea typeface="+mn-lt"/>
                <a:cs typeface="+mn-lt"/>
              </a:rPr>
              <a:t>Test </a:t>
            </a:r>
            <a:r>
              <a:rPr lang="fr-FR" dirty="0">
                <a:ea typeface="+mn-lt"/>
                <a:cs typeface="+mn-lt"/>
              </a:rPr>
              <a:t>de remplacement des impressions papier par des </a:t>
            </a:r>
            <a:r>
              <a:rPr lang="fr-FR" b="1" dirty="0">
                <a:ea typeface="+mn-lt"/>
                <a:cs typeface="+mn-lt"/>
              </a:rPr>
              <a:t>clés USB </a:t>
            </a:r>
            <a:r>
              <a:rPr lang="fr-FR" dirty="0">
                <a:ea typeface="+mn-lt"/>
                <a:cs typeface="+mn-lt"/>
              </a:rPr>
              <a:t>contenant des versions modifiables des supports, pour les sessions Aix 2025_S10 et Bordeaux 2025_S12 </a:t>
            </a:r>
          </a:p>
          <a:p>
            <a:pPr>
              <a:buFontTx/>
              <a:buChar char="-"/>
            </a:pPr>
            <a:r>
              <a:rPr lang="fr-FR" dirty="0" err="1">
                <a:ea typeface="+mn-lt"/>
                <a:cs typeface="+mn-lt"/>
              </a:rPr>
              <a:t>Abes</a:t>
            </a:r>
            <a:r>
              <a:rPr lang="fr-FR" dirty="0">
                <a:ea typeface="+mn-lt"/>
                <a:cs typeface="+mn-lt"/>
              </a:rPr>
              <a:t> : communiquer aux FR des numéros PPN pour des démos sur Paprika</a:t>
            </a:r>
          </a:p>
          <a:p>
            <a:pPr>
              <a:buFontTx/>
              <a:buChar char="-"/>
            </a:pPr>
            <a:r>
              <a:rPr lang="fr-FR" dirty="0" err="1">
                <a:ea typeface="+mn-lt"/>
                <a:cs typeface="+mn-lt"/>
              </a:rPr>
              <a:t>Abes</a:t>
            </a:r>
            <a:r>
              <a:rPr lang="fr-FR" dirty="0">
                <a:ea typeface="+mn-lt"/>
                <a:cs typeface="+mn-lt"/>
              </a:rPr>
              <a:t> : donner davantage d’infos sur les inscriptions au fur et à mesure (messages des vendredis </a:t>
            </a:r>
            <a:r>
              <a:rPr lang="fr-FR">
                <a:ea typeface="+mn-lt"/>
                <a:cs typeface="+mn-lt"/>
              </a:rPr>
              <a:t>p.ex.)</a:t>
            </a:r>
            <a:endParaRPr lang="fr-FR" dirty="0">
              <a:ea typeface="+mn-lt"/>
              <a:cs typeface="+mn-lt"/>
            </a:endParaRPr>
          </a:p>
          <a:p>
            <a:pPr>
              <a:buFontTx/>
              <a:buChar char="-"/>
            </a:pPr>
            <a:r>
              <a:rPr lang="fr-FR" dirty="0">
                <a:ea typeface="+mn-lt"/>
                <a:cs typeface="+mn-lt"/>
              </a:rPr>
              <a:t>En 2025-2026 : vigilance renforcée sur les salles et la logistique des FR délocalisées. Bordeaux : envisager une session d’automne ciblée « débutants », une session d’hiver « perfectionnement ». Toulouse : éviter une session intervenant trop début janvier 2026. </a:t>
            </a:r>
          </a:p>
          <a:p>
            <a:pPr>
              <a:buFontTx/>
              <a:buChar char="-"/>
            </a:pPr>
            <a:endParaRPr lang="fr-FR" dirty="0">
              <a:ea typeface="+mn-lt"/>
              <a:cs typeface="+mn-lt"/>
            </a:endParaRPr>
          </a:p>
          <a:p>
            <a:pPr>
              <a:buFontTx/>
              <a:buChar char="-"/>
            </a:pPr>
            <a:endParaRPr lang="fr-FR" dirty="0">
              <a:highlight>
                <a:srgbClr val="FFFF00"/>
              </a:highlight>
              <a:ea typeface="+mn-lt"/>
              <a:cs typeface="+mn-lt"/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B39E28-E8D9-69A5-FF4B-FE50920B2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17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/>
          <a:srcRect b="4474"/>
          <a:stretch/>
        </p:blipFill>
        <p:spPr>
          <a:xfrm>
            <a:off x="148855" y="1133648"/>
            <a:ext cx="5156791" cy="486710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/>
              <a:t>Bilan  – Automne 2024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3" name="Rectangle à coins arrondis 2"/>
          <p:cNvSpPr/>
          <p:nvPr/>
        </p:nvSpPr>
        <p:spPr>
          <a:xfrm>
            <a:off x="2440764" y="2278142"/>
            <a:ext cx="1046093" cy="460051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Paris x4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3231393" y="3971546"/>
            <a:ext cx="900611" cy="37511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Lyon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3488184" y="3085542"/>
            <a:ext cx="861797" cy="38160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Dijon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3594996" y="4899139"/>
            <a:ext cx="1229172" cy="36510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b="1"/>
              <a:t>Aix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2394951" y="1306260"/>
            <a:ext cx="1046093" cy="36295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b="1"/>
              <a:t>Arras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3885660" y="2350984"/>
            <a:ext cx="1343634" cy="305629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Strasbourg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813063" y="2575079"/>
            <a:ext cx="979983" cy="38160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Rennes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1793046" y="4880070"/>
            <a:ext cx="1074845" cy="37511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Toulouse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1296110" y="4016372"/>
            <a:ext cx="1144654" cy="38160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Bordeaux</a:t>
            </a:r>
          </a:p>
        </p:txBody>
      </p:sp>
      <p:graphicFrame>
        <p:nvGraphicFramePr>
          <p:cNvPr id="11" name="Espace réservé du contenu 6">
            <a:extLst>
              <a:ext uri="{FF2B5EF4-FFF2-40B4-BE49-F238E27FC236}">
                <a16:creationId xmlns:a16="http://schemas.microsoft.com/office/drawing/2014/main" id="{E4C01350-2EAF-BF7D-02D2-08185A7CB9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2092908"/>
              </p:ext>
            </p:extLst>
          </p:nvPr>
        </p:nvGraphicFramePr>
        <p:xfrm>
          <a:off x="5293359" y="690497"/>
          <a:ext cx="3696593" cy="577267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5246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1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2037">
                <a:tc>
                  <a:txBody>
                    <a:bodyPr/>
                    <a:lstStyle/>
                    <a:p>
                      <a:r>
                        <a:rPr lang="fr-FR" sz="1800"/>
                        <a:t>Sept. à déc.</a:t>
                      </a:r>
                      <a:r>
                        <a:rPr lang="fr-FR" sz="1800" baseline="0"/>
                        <a:t> </a:t>
                      </a:r>
                      <a:r>
                        <a:rPr lang="fr-FR" sz="180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Nb stagiaires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Paris BIS-BSG (S41)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5/8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Dijon (S42)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10/11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Strasbourg (S42)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5/6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Paris BSG (S45)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6/8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Arras (S47)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7/12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Toulouse (S47)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9/9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Paris CNAM (S48)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7/8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Lyon (S48)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9/10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Bordeaux (S49)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11/11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Nancy </a:t>
                      </a:r>
                      <a:r>
                        <a:rPr lang="fr-FR" sz="1800" b="1">
                          <a:solidFill>
                            <a:schemeClr val="accent2"/>
                          </a:solidFill>
                        </a:rPr>
                        <a:t>DELOC</a:t>
                      </a:r>
                      <a:r>
                        <a:rPr lang="fr-FR" sz="1800"/>
                        <a:t> (S49)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8/10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730274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Rennes (S50)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7/10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363930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Aix (S50)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5/10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624249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/>
                        <a:t>Paris MNHN (S51)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9/9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1543">
                <a:tc>
                  <a:txBody>
                    <a:bodyPr/>
                    <a:lstStyle/>
                    <a:p>
                      <a:r>
                        <a:rPr lang="fr-FR" sz="1800" b="1"/>
                        <a:t>13 sessions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/>
                        <a:t>98 </a:t>
                      </a:r>
                      <a:r>
                        <a:rPr lang="fr-FR" sz="1800" b="0"/>
                        <a:t>(/122)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2" name="Rectangle à coins arrondis 2">
            <a:extLst>
              <a:ext uri="{FF2B5EF4-FFF2-40B4-BE49-F238E27FC236}">
                <a16:creationId xmlns:a16="http://schemas.microsoft.com/office/drawing/2014/main" id="{21EB7298-867F-FFD4-6655-67EE17D53F9E}"/>
              </a:ext>
            </a:extLst>
          </p:cNvPr>
          <p:cNvSpPr/>
          <p:nvPr/>
        </p:nvSpPr>
        <p:spPr>
          <a:xfrm>
            <a:off x="86851" y="5925852"/>
            <a:ext cx="3354193" cy="85966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i="1"/>
              <a:t>Et merci à Pauline pour sa contribution au suivi logistique !</a:t>
            </a:r>
          </a:p>
        </p:txBody>
      </p:sp>
      <p:sp>
        <p:nvSpPr>
          <p:cNvPr id="23" name="Rectangle à coins arrondis 13">
            <a:extLst>
              <a:ext uri="{FF2B5EF4-FFF2-40B4-BE49-F238E27FC236}">
                <a16:creationId xmlns:a16="http://schemas.microsoft.com/office/drawing/2014/main" id="{6811D213-7B47-62B3-10A7-E365C629C674}"/>
              </a:ext>
            </a:extLst>
          </p:cNvPr>
          <p:cNvSpPr/>
          <p:nvPr/>
        </p:nvSpPr>
        <p:spPr>
          <a:xfrm>
            <a:off x="3534615" y="1952618"/>
            <a:ext cx="1287074" cy="34815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accent2"/>
                </a:solidFill>
              </a:rPr>
              <a:t>Nancy (D)</a:t>
            </a:r>
          </a:p>
        </p:txBody>
      </p:sp>
    </p:spTree>
    <p:extLst>
      <p:ext uri="{BB962C8B-B14F-4D97-AF65-F5344CB8AC3E}">
        <p14:creationId xmlns:p14="http://schemas.microsoft.com/office/powerpoint/2010/main" val="3421510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EF2DBB-3D89-A7BC-D6A5-C1812A97A1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0F178519-86A6-E31B-1DB7-FB6CB8E703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855" y="1133648"/>
            <a:ext cx="5156791" cy="5095034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513E30C-A9C7-8A20-AF1D-F90C7FCE7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/>
              <a:t>A venir – Janvier à mars 2025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BA018A-1F00-819A-1F42-E046D2582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 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97FEFA-2EB6-4A59-E439-DC8640945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3" name="Rectangle à coins arrondis 2">
            <a:extLst>
              <a:ext uri="{FF2B5EF4-FFF2-40B4-BE49-F238E27FC236}">
                <a16:creationId xmlns:a16="http://schemas.microsoft.com/office/drawing/2014/main" id="{911E2CEE-42E1-A18F-C1A6-16DD0C815874}"/>
              </a:ext>
            </a:extLst>
          </p:cNvPr>
          <p:cNvSpPr/>
          <p:nvPr/>
        </p:nvSpPr>
        <p:spPr>
          <a:xfrm>
            <a:off x="2369402" y="2031387"/>
            <a:ext cx="1118782" cy="37847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Paris (x3)</a:t>
            </a:r>
          </a:p>
        </p:txBody>
      </p:sp>
      <p:sp>
        <p:nvSpPr>
          <p:cNvPr id="10" name="Rectangle à coins arrondis 9">
            <a:extLst>
              <a:ext uri="{FF2B5EF4-FFF2-40B4-BE49-F238E27FC236}">
                <a16:creationId xmlns:a16="http://schemas.microsoft.com/office/drawing/2014/main" id="{F8164260-EEC9-14C8-E4F4-C5373E4F94CC}"/>
              </a:ext>
            </a:extLst>
          </p:cNvPr>
          <p:cNvSpPr/>
          <p:nvPr/>
        </p:nvSpPr>
        <p:spPr>
          <a:xfrm>
            <a:off x="3231393" y="3971546"/>
            <a:ext cx="900611" cy="37511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Lyon</a:t>
            </a:r>
          </a:p>
        </p:txBody>
      </p:sp>
      <p:sp>
        <p:nvSpPr>
          <p:cNvPr id="16" name="Rectangle à coins arrondis 15">
            <a:extLst>
              <a:ext uri="{FF2B5EF4-FFF2-40B4-BE49-F238E27FC236}">
                <a16:creationId xmlns:a16="http://schemas.microsoft.com/office/drawing/2014/main" id="{DAFF92DA-C855-098E-E0F9-EB1FFF25BB6E}"/>
              </a:ext>
            </a:extLst>
          </p:cNvPr>
          <p:cNvSpPr/>
          <p:nvPr/>
        </p:nvSpPr>
        <p:spPr>
          <a:xfrm>
            <a:off x="3928965" y="2220065"/>
            <a:ext cx="1397156" cy="340619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Strasbourg</a:t>
            </a:r>
          </a:p>
        </p:txBody>
      </p:sp>
      <p:sp>
        <p:nvSpPr>
          <p:cNvPr id="17" name="Rectangle à coins arrondis 16">
            <a:extLst>
              <a:ext uri="{FF2B5EF4-FFF2-40B4-BE49-F238E27FC236}">
                <a16:creationId xmlns:a16="http://schemas.microsoft.com/office/drawing/2014/main" id="{BAAC6AEC-6807-F4D3-E46A-87ADB8255D96}"/>
              </a:ext>
            </a:extLst>
          </p:cNvPr>
          <p:cNvSpPr/>
          <p:nvPr/>
        </p:nvSpPr>
        <p:spPr>
          <a:xfrm>
            <a:off x="813063" y="2575079"/>
            <a:ext cx="979983" cy="38160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Rennes</a:t>
            </a:r>
          </a:p>
        </p:txBody>
      </p:sp>
      <p:sp>
        <p:nvSpPr>
          <p:cNvPr id="19" name="Rectangle à coins arrondis 18">
            <a:extLst>
              <a:ext uri="{FF2B5EF4-FFF2-40B4-BE49-F238E27FC236}">
                <a16:creationId xmlns:a16="http://schemas.microsoft.com/office/drawing/2014/main" id="{2024D7FD-3D14-A80E-4319-AA2F360C7D69}"/>
              </a:ext>
            </a:extLst>
          </p:cNvPr>
          <p:cNvSpPr/>
          <p:nvPr/>
        </p:nvSpPr>
        <p:spPr>
          <a:xfrm>
            <a:off x="1328063" y="4280451"/>
            <a:ext cx="1219194" cy="37511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Bordeaux</a:t>
            </a:r>
          </a:p>
        </p:txBody>
      </p:sp>
      <p:graphicFrame>
        <p:nvGraphicFramePr>
          <p:cNvPr id="9" name="Espace réservé du contenu 6">
            <a:extLst>
              <a:ext uri="{FF2B5EF4-FFF2-40B4-BE49-F238E27FC236}">
                <a16:creationId xmlns:a16="http://schemas.microsoft.com/office/drawing/2014/main" id="{B4EDD90D-7DFA-E2CC-9143-8F5C992FCF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8528740"/>
              </p:ext>
            </p:extLst>
          </p:nvPr>
        </p:nvGraphicFramePr>
        <p:xfrm>
          <a:off x="5326912" y="857249"/>
          <a:ext cx="3797208" cy="5107454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900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1955">
                <a:tc>
                  <a:txBody>
                    <a:bodyPr/>
                    <a:lstStyle/>
                    <a:p>
                      <a:r>
                        <a:rPr lang="fr-FR" sz="1800" i="1"/>
                        <a:t>Hiver 2025… (au 16/01/25)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Nb 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5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strike="sngStrike">
                          <a:solidFill>
                            <a:srgbClr val="FF0000"/>
                          </a:solidFill>
                        </a:rPr>
                        <a:t>Toulouse (S03)</a:t>
                      </a:r>
                      <a:r>
                        <a:rPr lang="fr-FR" sz="1800">
                          <a:solidFill>
                            <a:srgbClr val="FF0000"/>
                          </a:solidFill>
                        </a:rPr>
                        <a:t> annulée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>
                          <a:solidFill>
                            <a:srgbClr val="FF0000"/>
                          </a:solidFill>
                        </a:rPr>
                        <a:t>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98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/>
                        <a:t>Dijon (S04)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5/11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046803"/>
                  </a:ext>
                </a:extLst>
              </a:tr>
              <a:tr h="366982">
                <a:tc>
                  <a:txBody>
                    <a:bodyPr/>
                    <a:lstStyle/>
                    <a:p>
                      <a:r>
                        <a:rPr lang="fr-FR" sz="1800"/>
                        <a:t>Paris</a:t>
                      </a:r>
                      <a:r>
                        <a:rPr lang="fr-FR" sz="1800" baseline="0"/>
                        <a:t> CNAM (S04)</a:t>
                      </a:r>
                      <a:endParaRPr lang="fr-FR" sz="18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8/8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518681"/>
                  </a:ext>
                </a:extLst>
              </a:tr>
              <a:tr h="366982">
                <a:tc>
                  <a:txBody>
                    <a:bodyPr/>
                    <a:lstStyle/>
                    <a:p>
                      <a:r>
                        <a:rPr lang="fr-FR" sz="1800"/>
                        <a:t>Arras </a:t>
                      </a:r>
                      <a:r>
                        <a:rPr lang="fr-FR" sz="1800" baseline="0"/>
                        <a:t>(S05)</a:t>
                      </a:r>
                      <a:endParaRPr lang="fr-FR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4/12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982">
                <a:tc>
                  <a:txBody>
                    <a:bodyPr/>
                    <a:lstStyle/>
                    <a:p>
                      <a:r>
                        <a:rPr lang="fr-FR" sz="1800"/>
                        <a:t>Lyon (</a:t>
                      </a:r>
                      <a:r>
                        <a:rPr lang="fr-FR" sz="1800" baseline="0"/>
                        <a:t>S05)</a:t>
                      </a:r>
                      <a:endParaRPr lang="fr-FR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5/10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016">
                <a:tc>
                  <a:txBody>
                    <a:bodyPr/>
                    <a:lstStyle/>
                    <a:p>
                      <a:r>
                        <a:rPr lang="fr-FR" sz="1800"/>
                        <a:t>Strasbourg (S05)</a:t>
                      </a:r>
                      <a:endParaRPr lang="fr-FR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5/7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82">
                <a:tc>
                  <a:txBody>
                    <a:bodyPr/>
                    <a:lstStyle/>
                    <a:p>
                      <a:r>
                        <a:rPr lang="fr-FR" sz="1800" b="0"/>
                        <a:t>Paris BSG (S06)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/>
                        <a:t>(8)/9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520473"/>
                  </a:ext>
                </a:extLst>
              </a:tr>
              <a:tr h="366982">
                <a:tc>
                  <a:txBody>
                    <a:bodyPr/>
                    <a:lstStyle/>
                    <a:p>
                      <a:r>
                        <a:rPr lang="fr-FR" sz="1800" b="0"/>
                        <a:t>Aix (S10)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dirty="0"/>
                        <a:t>(3)/10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432837"/>
                  </a:ext>
                </a:extLst>
              </a:tr>
              <a:tr h="366982">
                <a:tc>
                  <a:txBody>
                    <a:bodyPr/>
                    <a:lstStyle/>
                    <a:p>
                      <a:r>
                        <a:rPr lang="fr-FR" sz="1800" b="0"/>
                        <a:t>Paris BIS-BSG (S10)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/>
                        <a:t>(2)/10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643114"/>
                  </a:ext>
                </a:extLst>
              </a:tr>
              <a:tr h="366982">
                <a:tc>
                  <a:txBody>
                    <a:bodyPr/>
                    <a:lstStyle/>
                    <a:p>
                      <a:r>
                        <a:rPr lang="fr-FR" sz="1800" b="0"/>
                        <a:t>Rennes (S11)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/>
                        <a:t>(0)/10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361355"/>
                  </a:ext>
                </a:extLst>
              </a:tr>
              <a:tr h="366982">
                <a:tc>
                  <a:txBody>
                    <a:bodyPr/>
                    <a:lstStyle/>
                    <a:p>
                      <a:r>
                        <a:rPr lang="fr-FR" sz="1800" b="0"/>
                        <a:t>Bordeaux (S12)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/>
                        <a:t>(1)/10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154623"/>
                  </a:ext>
                </a:extLst>
              </a:tr>
              <a:tr h="633421">
                <a:tc>
                  <a:txBody>
                    <a:bodyPr/>
                    <a:lstStyle/>
                    <a:p>
                      <a:r>
                        <a:rPr lang="fr-FR" sz="1800" b="0"/>
                        <a:t>11 sessions (en cours…)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1" dirty="0"/>
                        <a:t>(40…) </a:t>
                      </a:r>
                    </a:p>
                    <a:p>
                      <a:r>
                        <a:rPr lang="fr-FR" sz="1800" b="0" i="1" dirty="0"/>
                        <a:t>/ 107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625574"/>
                  </a:ext>
                </a:extLst>
              </a:tr>
            </a:tbl>
          </a:graphicData>
        </a:graphic>
      </p:graphicFrame>
      <p:sp>
        <p:nvSpPr>
          <p:cNvPr id="13" name="Rectangle à coins arrondis 17">
            <a:extLst>
              <a:ext uri="{FF2B5EF4-FFF2-40B4-BE49-F238E27FC236}">
                <a16:creationId xmlns:a16="http://schemas.microsoft.com/office/drawing/2014/main" id="{D9B061E2-8662-E417-BE2D-C7E9F02BB333}"/>
              </a:ext>
            </a:extLst>
          </p:cNvPr>
          <p:cNvSpPr/>
          <p:nvPr/>
        </p:nvSpPr>
        <p:spPr>
          <a:xfrm>
            <a:off x="3207058" y="5004856"/>
            <a:ext cx="1074845" cy="37511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Aix</a:t>
            </a:r>
          </a:p>
        </p:txBody>
      </p:sp>
      <p:sp>
        <p:nvSpPr>
          <p:cNvPr id="14" name="Rectangle à coins arrondis 11">
            <a:extLst>
              <a:ext uri="{FF2B5EF4-FFF2-40B4-BE49-F238E27FC236}">
                <a16:creationId xmlns:a16="http://schemas.microsoft.com/office/drawing/2014/main" id="{47BB5B40-2377-506F-F372-6593435899BA}"/>
              </a:ext>
            </a:extLst>
          </p:cNvPr>
          <p:cNvSpPr/>
          <p:nvPr/>
        </p:nvSpPr>
        <p:spPr>
          <a:xfrm>
            <a:off x="1759913" y="5001502"/>
            <a:ext cx="1119895" cy="37847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strike="sngStrike"/>
              <a:t>Toulouse</a:t>
            </a:r>
          </a:p>
        </p:txBody>
      </p:sp>
      <p:sp>
        <p:nvSpPr>
          <p:cNvPr id="22" name="Rectangle à coins arrondis 9">
            <a:extLst>
              <a:ext uri="{FF2B5EF4-FFF2-40B4-BE49-F238E27FC236}">
                <a16:creationId xmlns:a16="http://schemas.microsoft.com/office/drawing/2014/main" id="{841526AE-56A3-3301-29B6-B024973EC3DF}"/>
              </a:ext>
            </a:extLst>
          </p:cNvPr>
          <p:cNvSpPr/>
          <p:nvPr/>
        </p:nvSpPr>
        <p:spPr>
          <a:xfrm>
            <a:off x="3381292" y="3063030"/>
            <a:ext cx="900611" cy="37511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/>
              <a:t>Dijon</a:t>
            </a:r>
          </a:p>
        </p:txBody>
      </p:sp>
      <p:sp>
        <p:nvSpPr>
          <p:cNvPr id="7" name="Rectangle à coins arrondis 14">
            <a:extLst>
              <a:ext uri="{FF2B5EF4-FFF2-40B4-BE49-F238E27FC236}">
                <a16:creationId xmlns:a16="http://schemas.microsoft.com/office/drawing/2014/main" id="{72D3C7F4-AA94-7A39-F11B-9CBF84EF4AD5}"/>
              </a:ext>
            </a:extLst>
          </p:cNvPr>
          <p:cNvSpPr/>
          <p:nvPr/>
        </p:nvSpPr>
        <p:spPr>
          <a:xfrm>
            <a:off x="2478435" y="1355104"/>
            <a:ext cx="782904" cy="36295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b="1"/>
              <a:t>Arras</a:t>
            </a:r>
          </a:p>
        </p:txBody>
      </p:sp>
    </p:spTree>
    <p:extLst>
      <p:ext uri="{BB962C8B-B14F-4D97-AF65-F5344CB8AC3E}">
        <p14:creationId xmlns:p14="http://schemas.microsoft.com/office/powerpoint/2010/main" val="1763635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2220"/>
            <a:ext cx="7251148" cy="527538"/>
          </a:xfrm>
          <a:gradFill>
            <a:gsLst>
              <a:gs pos="65000">
                <a:schemeClr val="accent1"/>
              </a:gs>
              <a:gs pos="0">
                <a:schemeClr val="accent1">
                  <a:lumMod val="20000"/>
                  <a:lumOff val="80000"/>
                </a:schemeClr>
              </a:gs>
            </a:gsLst>
          </a:gradFill>
        </p:spPr>
        <p:txBody>
          <a:bodyPr anchor="ctr">
            <a:normAutofit/>
          </a:bodyPr>
          <a:lstStyle/>
          <a:p>
            <a:r>
              <a:rPr lang="fr-FR"/>
              <a:t>Bilans  stagiaires – Automne 2024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-1481"/>
            <a:ext cx="4359031" cy="49653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fr-FR"/>
              <a:t>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2551" y="6463809"/>
            <a:ext cx="441569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63E2F55-217E-784D-959E-8EB90DBD2478}" type="slidenum">
              <a:rPr lang="fr-FR" smtClean="0"/>
              <a:pPr>
                <a:spcAft>
                  <a:spcPts val="600"/>
                </a:spcAft>
              </a:pPr>
              <a:t>4</a:t>
            </a:fld>
            <a:endParaRPr lang="fr-FR"/>
          </a:p>
        </p:txBody>
      </p:sp>
      <p:graphicFrame>
        <p:nvGraphicFramePr>
          <p:cNvPr id="3" name="Chart 1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2292915"/>
              </p:ext>
            </p:extLst>
          </p:nvPr>
        </p:nvGraphicFramePr>
        <p:xfrm>
          <a:off x="347663" y="1157287"/>
          <a:ext cx="8448674" cy="5168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gradFill>
            <a:gsLst>
              <a:gs pos="65000">
                <a:schemeClr val="accent1"/>
              </a:gs>
              <a:gs pos="0">
                <a:schemeClr val="accent1">
                  <a:lumMod val="20000"/>
                  <a:lumOff val="80000"/>
                </a:schemeClr>
              </a:gs>
            </a:gsLst>
          </a:gradFill>
        </p:spPr>
        <p:txBody>
          <a:bodyPr/>
          <a:lstStyle/>
          <a:p>
            <a:r>
              <a:rPr lang="fr-FR"/>
              <a:t>Appréciations des stagiaires – Automne 2024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5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D38D3CEB-0E9E-B165-27CF-137855AC96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461" y="1333207"/>
            <a:ext cx="6068438" cy="5095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477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8800" y="202299"/>
            <a:ext cx="7251148" cy="527538"/>
          </a:xfrm>
          <a:gradFill>
            <a:gsLst>
              <a:gs pos="65000">
                <a:schemeClr val="accent1"/>
              </a:gs>
              <a:gs pos="0">
                <a:schemeClr val="accent1">
                  <a:lumMod val="20000"/>
                  <a:lumOff val="80000"/>
                </a:schemeClr>
              </a:gs>
            </a:gsLst>
          </a:gradFill>
        </p:spPr>
        <p:txBody>
          <a:bodyPr anchor="ctr">
            <a:normAutofit/>
          </a:bodyPr>
          <a:lstStyle/>
          <a:p>
            <a:r>
              <a:rPr lang="fr-FR"/>
              <a:t>Bilans stagiaires – Automne 2024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-1481"/>
            <a:ext cx="4359031" cy="49653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fr-FR"/>
              <a:t>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2551" y="6463809"/>
            <a:ext cx="441569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63E2F55-217E-784D-959E-8EB90DBD2478}" type="slidenum">
              <a:rPr lang="fr-FR" smtClean="0"/>
              <a:pPr>
                <a:spcAft>
                  <a:spcPts val="600"/>
                </a:spcAft>
              </a:pPr>
              <a:t>6</a:t>
            </a:fld>
            <a:endParaRPr lang="fr-FR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8281528"/>
              </p:ext>
            </p:extLst>
          </p:nvPr>
        </p:nvGraphicFramePr>
        <p:xfrm>
          <a:off x="195209" y="698833"/>
          <a:ext cx="8487342" cy="5979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33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3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0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Les plus</a:t>
                      </a:r>
                    </a:p>
                    <a:p>
                      <a:pPr algn="ctr"/>
                      <a:r>
                        <a:rPr lang="fr-FR" sz="1800"/>
                        <a:t>82 réponses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Les moins</a:t>
                      </a:r>
                    </a:p>
                    <a:p>
                      <a:pPr algn="ctr"/>
                      <a:r>
                        <a:rPr lang="fr-FR" sz="1800"/>
                        <a:t>40 réponses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Suggestions</a:t>
                      </a:r>
                    </a:p>
                    <a:p>
                      <a:pPr algn="ctr"/>
                      <a:r>
                        <a:rPr lang="fr-FR" sz="1800"/>
                        <a:t>38 réponses</a:t>
                      </a:r>
                      <a:endParaRPr lang="fr-FR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989">
                <a:tc>
                  <a:txBody>
                    <a:bodyPr/>
                    <a:lstStyle/>
                    <a:p>
                      <a:r>
                        <a:rPr lang="fr-FR" sz="1600"/>
                        <a:t>Compétences/pédagogie  des formateurs </a:t>
                      </a:r>
                      <a:r>
                        <a:rPr lang="fr-FR" sz="1600" b="1"/>
                        <a:t>(42)</a:t>
                      </a:r>
                    </a:p>
                    <a:p>
                      <a:r>
                        <a:rPr lang="fr-FR" sz="1200" b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Disponibilité, pédagogie, écoute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/>
                        <a:t>Densité de la formation / rythme trop soutenu </a:t>
                      </a:r>
                      <a:r>
                        <a:rPr lang="fr-FR" sz="1600" b="1"/>
                        <a:t>(16)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Durée du stage / programme </a:t>
                      </a:r>
                      <a:r>
                        <a:rPr lang="fr-FR" sz="1600" b="1"/>
                        <a:t>(15)</a:t>
                      </a:r>
                    </a:p>
                    <a:p>
                      <a:r>
                        <a:rPr lang="fr-FR" sz="12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r>
                        <a:rPr lang="fr-FR" sz="1200" baseline="300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ère</a:t>
                      </a:r>
                      <a:r>
                        <a:rPr lang="fr-FR" sz="12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demi-journée en distanciel</a:t>
                      </a:r>
                    </a:p>
                    <a:p>
                      <a:r>
                        <a:rPr lang="fr-FR" sz="12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Modularité en fonction des missions de chaque stagiaire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Travaux pratiques </a:t>
                      </a:r>
                      <a:r>
                        <a:rPr lang="fr-FR" sz="1600" b="1"/>
                        <a:t>(26)</a:t>
                      </a:r>
                    </a:p>
                    <a:p>
                      <a:r>
                        <a:rPr lang="fr-FR" sz="12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Approche</a:t>
                      </a:r>
                      <a:r>
                        <a:rPr lang="fr-FR" sz="1200" i="1" baseline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concrète – Fonctionnalités </a:t>
                      </a:r>
                      <a:r>
                        <a:rPr lang="fr-FR" sz="1200" i="1" baseline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WinIBW</a:t>
                      </a:r>
                      <a:endParaRPr lang="fr-FR" sz="1200" i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/>
                        <a:t>Locaux et logistique (</a:t>
                      </a:r>
                      <a:r>
                        <a:rPr lang="fr-FR" sz="1600" b="1"/>
                        <a:t>13</a:t>
                      </a:r>
                      <a:r>
                        <a:rPr lang="fr-FR" sz="1600" b="0"/>
                        <a:t>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1" baseline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Wifi, repas, écrans…</a:t>
                      </a:r>
                      <a:endParaRPr lang="fr-FR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TP / Mise en pratique (</a:t>
                      </a:r>
                      <a:r>
                        <a:rPr lang="fr-FR" sz="1600" b="1"/>
                        <a:t>5</a:t>
                      </a:r>
                      <a:r>
                        <a:rPr lang="fr-FR" sz="1600"/>
                        <a:t>)</a:t>
                      </a:r>
                    </a:p>
                    <a:p>
                      <a:r>
                        <a:rPr lang="fr-FR" sz="12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Mise de pratiques plus « personnalisée », temps sur exemples propres, mise en situation avec vrais documents </a:t>
                      </a:r>
                      <a:endParaRPr lang="fr-FR" sz="1200" baseline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/>
                        <a:t>Complétude</a:t>
                      </a:r>
                      <a:r>
                        <a:rPr lang="fr-FR" sz="1600" baseline="0"/>
                        <a:t> de la formation </a:t>
                      </a:r>
                      <a:r>
                        <a:rPr lang="fr-FR" sz="1600" b="1" baseline="0"/>
                        <a:t>(20)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Apports théoriques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/>
                        <a:t>Hétérogénéité du groupe / niveaux inadaptés / problèmes de prérequis </a:t>
                      </a:r>
                      <a:r>
                        <a:rPr lang="fr-FR" sz="1600" b="1"/>
                        <a:t>(6)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Accompagnement </a:t>
                      </a:r>
                      <a:r>
                        <a:rPr kumimoji="0" lang="fr-FR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Gestion des prérequis. Faire des groupes par niveaux. Eviter les digressions. </a:t>
                      </a:r>
                    </a:p>
                    <a:p>
                      <a:endParaRPr lang="fr-FR" sz="1200" baseline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Qualité documentation / supports papier </a:t>
                      </a:r>
                      <a:r>
                        <a:rPr kumimoji="0" lang="fr-FR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/>
                        <a:t>Durée du stage </a:t>
                      </a:r>
                      <a:r>
                        <a:rPr lang="fr-FR" sz="1600" b="1"/>
                        <a:t>(6)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i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Trop</a:t>
                      </a:r>
                      <a:r>
                        <a:rPr lang="fr-FR" sz="1100" i="1" baseline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long / trop tard le soir : 3</a:t>
                      </a:r>
                      <a:br>
                        <a:rPr lang="fr-FR" sz="1100" i="1" baseline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</a:br>
                      <a:r>
                        <a:rPr lang="fr-FR" sz="1100" i="1" baseline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Trop court : 3</a:t>
                      </a:r>
                      <a:endParaRPr lang="fr-FR" sz="1100" i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Logistique </a:t>
                      </a:r>
                      <a:r>
                        <a:rPr kumimoji="0" lang="fr-FR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(8)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Connexions réseau, salle et orientation vers la salle, écrans, pauses/repas...</a:t>
                      </a:r>
                      <a:endParaRPr lang="fr-FR" sz="1200" baseline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204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/>
                        <a:t>Rythme et équilibre général </a:t>
                      </a:r>
                      <a:r>
                        <a:rPr lang="fr-FR" sz="1600" b="1"/>
                        <a:t>(18)</a:t>
                      </a:r>
                    </a:p>
                    <a:p>
                      <a:r>
                        <a:rPr lang="fr-FR" sz="12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Alternance théorie/pratique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/>
                        <a:t>Manque de TP / trop de théorie </a:t>
                      </a:r>
                      <a:r>
                        <a:rPr lang="fr-FR" sz="1600" b="1" baseline="0"/>
                        <a:t>(4)</a:t>
                      </a:r>
                      <a:r>
                        <a:rPr lang="fr-FR" sz="160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Documentation et supports, contenus </a:t>
                      </a:r>
                      <a:r>
                        <a:rPr lang="fr-FR" sz="1600" b="1"/>
                        <a:t>(8) </a:t>
                      </a:r>
                      <a:r>
                        <a:rPr lang="fr-FR" sz="1200" b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Passer au MOOC. Donner accès à des exercices en  ligne (module post-formation). Mémo codes zones. Clé USB et/ou PDF en plus du papier…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06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Echanges et ambiance </a:t>
                      </a:r>
                      <a:r>
                        <a:rPr kumimoji="0" lang="fr-FR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(7)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Petit groupe, échanges de pratiques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Impasses sur certaines points / pédagogie </a:t>
                      </a:r>
                      <a:r>
                        <a:rPr kumimoji="0" lang="fr-FR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r>
                        <a:rPr kumimoji="0" lang="fr-F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897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400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err="1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WinIBW</a:t>
                      </a:r>
                      <a:r>
                        <a:rPr lang="fr-FR" sz="1600" b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vieillissant (0)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2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619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gradFill>
            <a:gsLst>
              <a:gs pos="65000">
                <a:schemeClr val="accent1"/>
              </a:gs>
              <a:gs pos="0">
                <a:schemeClr val="accent1">
                  <a:lumMod val="20000"/>
                  <a:lumOff val="80000"/>
                </a:schemeClr>
              </a:gs>
            </a:gsLst>
          </a:gradFill>
        </p:spPr>
        <p:txBody>
          <a:bodyPr/>
          <a:lstStyle/>
          <a:p>
            <a:r>
              <a:rPr lang="fr-FR"/>
              <a:t>Bilan formateur – Automne 2024</a:t>
            </a: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490928"/>
              </p:ext>
            </p:extLst>
          </p:nvPr>
        </p:nvGraphicFramePr>
        <p:xfrm>
          <a:off x="285750" y="1248378"/>
          <a:ext cx="8522127" cy="4846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5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9695">
                  <a:extLst>
                    <a:ext uri="{9D8B030D-6E8A-4147-A177-3AD203B41FA5}">
                      <a16:colId xmlns:a16="http://schemas.microsoft.com/office/drawing/2014/main" val="28596520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/>
                        <a:t>Sur 13 sessions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/>
                        <a:t>Remarques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/>
                        <a:t>Prérequis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0"/>
                        <a:t>Acquis : 4</a:t>
                      </a:r>
                    </a:p>
                    <a:p>
                      <a:r>
                        <a:rPr lang="fr-FR" sz="1600" b="0"/>
                        <a:t>Un à deux stagiaires avec lacunes : 3</a:t>
                      </a:r>
                    </a:p>
                    <a:p>
                      <a:r>
                        <a:rPr lang="fr-FR" sz="1600" b="0"/>
                        <a:t>Inégal : 4</a:t>
                      </a:r>
                    </a:p>
                    <a:p>
                      <a:r>
                        <a:rPr lang="fr-FR" sz="1600" b="0"/>
                        <a:t>Majorité sans prérequis :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baseline="0"/>
                        <a:t>Visionnage parcours introductif OK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baseline="0"/>
                        <a:t>Fréquemment 1 ou qqs stagiaires se démarquant par l’absence de prérequis. Pb des connaissances trop fraîchement acquises. </a:t>
                      </a:r>
                      <a:endParaRPr lang="fr-FR" sz="16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/>
                        <a:t>Logistique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600" b="0"/>
                        <a:t>Soucis de livraisons de supports (2) ; pbs salles ou toilettes (3) ; pbs techniques (2)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572">
                <a:tc>
                  <a:txBody>
                    <a:bodyPr/>
                    <a:lstStyle/>
                    <a:p>
                      <a:r>
                        <a:rPr lang="fr-FR" sz="1600" b="1"/>
                        <a:t>Participation des stagiaires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/>
                        <a:t>Excellente (7)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i="0"/>
                        <a:t>Bonne (4)</a:t>
                      </a:r>
                      <a:endParaRPr lang="fr-FR" sz="1400" b="0" i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0"/>
                        <a:t>Inégale voire problèmes/perturbations</a:t>
                      </a:r>
                      <a:r>
                        <a:rPr lang="fr-FR" sz="1600" b="0" baseline="0"/>
                        <a:t> 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/>
                        <a:t>Regard sur les retours des stagiaires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600"/>
                        <a:t>Positif/satisfaisant (9) – Etonnements/difficultés (4)</a:t>
                      </a:r>
                    </a:p>
                    <a:p>
                      <a:r>
                        <a:rPr lang="fr-FR" sz="1400" i="1"/>
                        <a:t>Sujets d’étonnement : exigences logistiques de certaines stagiaires, problèmes matériels…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471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/>
                        <a:t>Séquences (plus) difficiles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/>
                        <a:t>Autorités (4)</a:t>
                      </a:r>
                    </a:p>
                    <a:p>
                      <a:r>
                        <a:rPr lang="fr-FR" sz="1600"/>
                        <a:t>Catalogage ressources continues (4)</a:t>
                      </a:r>
                    </a:p>
                    <a:p>
                      <a:r>
                        <a:rPr lang="fr-FR" sz="1600"/>
                        <a:t>Thèses </a:t>
                      </a:r>
                      <a:r>
                        <a:rPr lang="fr-FR" sz="1600" baseline="0"/>
                        <a:t>(1)</a:t>
                      </a:r>
                      <a:endParaRPr lang="fr-FR" sz="1600"/>
                    </a:p>
                    <a:p>
                      <a:r>
                        <a:rPr lang="fr-FR" sz="1600"/>
                        <a:t>TP avec fac-similé (1)</a:t>
                      </a:r>
                    </a:p>
                    <a:p>
                      <a:r>
                        <a:rPr lang="fr-FR" sz="1600"/>
                        <a:t>Accès matière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1233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gradFill>
            <a:gsLst>
              <a:gs pos="65000">
                <a:schemeClr val="accent1"/>
              </a:gs>
              <a:gs pos="0">
                <a:schemeClr val="accent1">
                  <a:lumMod val="20000"/>
                  <a:lumOff val="80000"/>
                </a:schemeClr>
              </a:gs>
            </a:gsLst>
          </a:gradFill>
        </p:spPr>
        <p:txBody>
          <a:bodyPr/>
          <a:lstStyle/>
          <a:p>
            <a:r>
              <a:rPr lang="fr-FR"/>
              <a:t>Bilan formateur – Automne 2024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11" name="Flèche : droite 10">
            <a:extLst>
              <a:ext uri="{FF2B5EF4-FFF2-40B4-BE49-F238E27FC236}">
                <a16:creationId xmlns:a16="http://schemas.microsoft.com/office/drawing/2014/main" id="{1446EE14-477C-E6B2-28F8-ACE36EAB1111}"/>
              </a:ext>
            </a:extLst>
          </p:cNvPr>
          <p:cNvSpPr/>
          <p:nvPr/>
        </p:nvSpPr>
        <p:spPr>
          <a:xfrm rot="19210970">
            <a:off x="933231" y="4966959"/>
            <a:ext cx="347477" cy="337198"/>
          </a:xfrm>
          <a:prstGeom prst="rightArrow">
            <a:avLst>
              <a:gd name="adj1" fmla="val 35748"/>
              <a:gd name="adj2" fmla="val 50000"/>
            </a:avLst>
          </a:prstGeom>
          <a:gradFill>
            <a:gsLst>
              <a:gs pos="0">
                <a:srgbClr val="FF0000"/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EBF275E1-BA04-05FA-05C2-BA91758595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532" y="1144939"/>
            <a:ext cx="6868484" cy="3858163"/>
          </a:xfrm>
          <a:prstGeom prst="rect">
            <a:avLst/>
          </a:prstGeom>
        </p:spPr>
      </p:pic>
      <p:sp>
        <p:nvSpPr>
          <p:cNvPr id="13" name="Flèche : droite 12">
            <a:extLst>
              <a:ext uri="{FF2B5EF4-FFF2-40B4-BE49-F238E27FC236}">
                <a16:creationId xmlns:a16="http://schemas.microsoft.com/office/drawing/2014/main" id="{E0A27CC4-329A-7A9D-E6A1-990208048A18}"/>
              </a:ext>
            </a:extLst>
          </p:cNvPr>
          <p:cNvSpPr/>
          <p:nvPr/>
        </p:nvSpPr>
        <p:spPr>
          <a:xfrm rot="19210970">
            <a:off x="1454480" y="4873340"/>
            <a:ext cx="701191" cy="459824"/>
          </a:xfrm>
          <a:prstGeom prst="rightArrow">
            <a:avLst>
              <a:gd name="adj1" fmla="val 35748"/>
              <a:gd name="adj2" fmla="val 50000"/>
            </a:avLst>
          </a:prstGeom>
          <a:gradFill>
            <a:gsLst>
              <a:gs pos="0">
                <a:srgbClr val="FF0000"/>
              </a:gs>
              <a:gs pos="100000">
                <a:schemeClr val="accent2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 : droite 6">
            <a:extLst>
              <a:ext uri="{FF2B5EF4-FFF2-40B4-BE49-F238E27FC236}">
                <a16:creationId xmlns:a16="http://schemas.microsoft.com/office/drawing/2014/main" id="{8FA1313D-9661-CD3E-E897-AB74DB305788}"/>
              </a:ext>
            </a:extLst>
          </p:cNvPr>
          <p:cNvSpPr/>
          <p:nvPr/>
        </p:nvSpPr>
        <p:spPr>
          <a:xfrm rot="19210970">
            <a:off x="219200" y="4852198"/>
            <a:ext cx="527801" cy="459824"/>
          </a:xfrm>
          <a:prstGeom prst="rightArrow">
            <a:avLst>
              <a:gd name="adj1" fmla="val 35748"/>
              <a:gd name="adj2" fmla="val 50000"/>
            </a:avLst>
          </a:prstGeom>
          <a:gradFill>
            <a:gsLst>
              <a:gs pos="0">
                <a:srgbClr val="FF0000"/>
              </a:gs>
              <a:gs pos="100000">
                <a:schemeClr val="accent2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 : droite 15">
            <a:extLst>
              <a:ext uri="{FF2B5EF4-FFF2-40B4-BE49-F238E27FC236}">
                <a16:creationId xmlns:a16="http://schemas.microsoft.com/office/drawing/2014/main" id="{E5338245-48BC-664B-7ACD-BA31B1AF9EE2}"/>
              </a:ext>
            </a:extLst>
          </p:cNvPr>
          <p:cNvSpPr/>
          <p:nvPr/>
        </p:nvSpPr>
        <p:spPr>
          <a:xfrm rot="19210970">
            <a:off x="2603389" y="4603622"/>
            <a:ext cx="347477" cy="337198"/>
          </a:xfrm>
          <a:prstGeom prst="rightArrow">
            <a:avLst>
              <a:gd name="adj1" fmla="val 35748"/>
              <a:gd name="adj2" fmla="val 50000"/>
            </a:avLst>
          </a:prstGeom>
          <a:gradFill>
            <a:gsLst>
              <a:gs pos="0">
                <a:srgbClr val="FF0000"/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 : droite 16">
            <a:extLst>
              <a:ext uri="{FF2B5EF4-FFF2-40B4-BE49-F238E27FC236}">
                <a16:creationId xmlns:a16="http://schemas.microsoft.com/office/drawing/2014/main" id="{81C49922-D63E-58B2-043E-C4B0E9E3AA67}"/>
              </a:ext>
            </a:extLst>
          </p:cNvPr>
          <p:cNvSpPr/>
          <p:nvPr/>
        </p:nvSpPr>
        <p:spPr>
          <a:xfrm rot="19210970">
            <a:off x="5094037" y="4292808"/>
            <a:ext cx="347477" cy="337198"/>
          </a:xfrm>
          <a:prstGeom prst="rightArrow">
            <a:avLst>
              <a:gd name="adj1" fmla="val 35748"/>
              <a:gd name="adj2" fmla="val 50000"/>
            </a:avLst>
          </a:prstGeom>
          <a:gradFill>
            <a:gsLst>
              <a:gs pos="0">
                <a:srgbClr val="FF0000"/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558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Bilan  – Automne 2024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E2F55-217E-784D-959E-8EB90DBD2478}" type="slidenum">
              <a:rPr lang="fr-FR" smtClean="0"/>
              <a:pPr/>
              <a:t>9</a:t>
            </a:fld>
            <a:endParaRPr lang="fr-FR"/>
          </a:p>
        </p:txBody>
      </p:sp>
      <p:graphicFrame>
        <p:nvGraphicFramePr>
          <p:cNvPr id="8" name="Espace réservé du contenu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3539228"/>
              </p:ext>
            </p:extLst>
          </p:nvPr>
        </p:nvGraphicFramePr>
        <p:xfrm>
          <a:off x="457200" y="2942686"/>
          <a:ext cx="8348133" cy="1188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348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7578">
                <a:tc>
                  <a:txBody>
                    <a:bodyPr/>
                    <a:lstStyle/>
                    <a:p>
                      <a:pPr algn="ctr"/>
                      <a:r>
                        <a:rPr lang="fr-FR" sz="3600"/>
                        <a:t>Bilan à mi-parcours : </a:t>
                      </a:r>
                      <a:endParaRPr lang="fr-FR"/>
                    </a:p>
                    <a:p>
                      <a:pPr lvl="0" algn="ctr">
                        <a:buNone/>
                      </a:pPr>
                      <a:r>
                        <a:rPr lang="fr-FR" sz="3600" dirty="0"/>
                        <a:t>vos retours d’expérience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7980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CDateCreated xmlns="http://schemas.microsoft.com/sharepoint/v3/fields">2025-01-09T23:00:00+00:00</_DCDateCreated>
    <Type_x0020_spec xmlns="9daed285-81c3-49ff-b705-bbc26c42e2d0">
      <Value>A renseigner</Value>
    </Type_x0020_spec>
    <Type_x0020_de_x0020_document_x0020_technique xmlns="9daed285-81c3-49ff-b705-bbc26c42e2d0">A renseigner</Type_x0020_de_x0020_document_x0020_technique>
    <Etat_x0020_du_x0020_document xmlns="9daed285-81c3-49ff-b705-bbc26c42e2d0">Document de travail</Etat_x0020_du_x0020_document>
    <Nom_x0020_de_x0020_la_x0020_formation xmlns="9daed285-81c3-49ff-b705-bbc26c42e2d0">A renseigner</Nom_x0020_de_x0020_la_x0020_formation>
    <TRI xmlns="9daed285-81c3-49ff-b705-bbc26c42e2d0">JMF</TRI>
    <Tags xmlns="9daed285-81c3-49ff-b705-bbc26c42e2d0" xsi:nil="true"/>
    <Structure xmlns="9daed285-81c3-49ff-b705-bbc26c42e2d0">DSR</Structure>
    <Exaged_DocName xmlns="9daed285-81c3-49ff-b705-bbc26c42e2d0" xsi:nil="true"/>
    <Sujet_x0020_convention xmlns="9daed285-81c3-49ff-b705-bbc26c42e2d0">A renseigner</Sujet_x0020_convention>
    <Type_x0020_de_x0020_document_x0020_standard xmlns="9daed285-81c3-49ff-b705-bbc26c42e2d0">A renseigner</Type_x0020_de_x0020_document_x0020_standard>
    <Liste_x0020_machines-serveurs xmlns="456b4b57-7c72-4057-bde8-700db13a2739" xsi:nil="true"/>
    <Nom_x0020_du_x0020_marché xmlns="456b4b57-7c72-4057-bde8-700db13a2739">A renseigner</Nom_x0020_du_x0020_marché>
    <Liste_x0020_des_x0020_applications xmlns="9daed285-81c3-49ff-b705-bbc26c42e2d0" xsi:nil="true"/>
    <Type_x0020_Doc_x0020_PPT xmlns="9daed285-81c3-49ff-b705-bbc26c42e2d0">Présentation</Type_x0020_Doc_x0020_PPT>
    <Année xmlns="9daed285-81c3-49ff-b705-bbc26c42e2d0">2025</Anné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PPT" ma:contentTypeID="0x0101006CB4AB078024F24B9AD5E0923C09BE39010407050074D71880F59C1C4F9F6DA2C630574CAD" ma:contentTypeVersion="14" ma:contentTypeDescription="" ma:contentTypeScope="" ma:versionID="4267c30fcc749f3fab0e26031a8f3ddb">
  <xsd:schema xmlns:xsd="http://www.w3.org/2001/XMLSchema" xmlns:xs="http://www.w3.org/2001/XMLSchema" xmlns:p="http://schemas.microsoft.com/office/2006/metadata/properties" xmlns:ns2="9daed285-81c3-49ff-b705-bbc26c42e2d0" xmlns:ns3="http://schemas.microsoft.com/sharepoint/v3/fields" xmlns:ns4="456b4b57-7c72-4057-bde8-700db13a2739" targetNamespace="http://schemas.microsoft.com/office/2006/metadata/properties" ma:root="true" ma:fieldsID="0168a236053d58fa11f0ddb2f01b4e47" ns2:_="" ns3:_="" ns4:_="">
    <xsd:import namespace="9daed285-81c3-49ff-b705-bbc26c42e2d0"/>
    <xsd:import namespace="http://schemas.microsoft.com/sharepoint/v3/fields"/>
    <xsd:import namespace="456b4b57-7c72-4057-bde8-700db13a2739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Type_x0020_spec" minOccurs="0"/>
                <xsd:element ref="ns4:Nom_x0020_du_x0020_marché" minOccurs="0"/>
                <xsd:element ref="ns2:Type_x0020_de_x0020_document_x0020_technique" minOccurs="0"/>
                <xsd:element ref="ns2:Sujet_x0020_convention" minOccurs="0"/>
                <xsd:element ref="ns2:Type_x0020_Doc_x0020_PPT" minOccurs="0"/>
                <xsd:element ref="ns2:Exaged_DocName" minOccurs="0"/>
                <xsd:element ref="ns2:Nom_x0020_de_x0020_la_x0020_formation" minOccurs="0"/>
                <xsd:element ref="ns2:Type_x0020_de_x0020_document_x0020_standard" minOccurs="0"/>
                <xsd:element ref="ns4:Liste_x0020_machines-serveurs" minOccurs="0"/>
                <xsd:element ref="ns2:Liste_x0020_des_x0020_applicat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d285-81c3-49ff-b705-bbc26c42e2d0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 ma:readOnly="false">
      <xsd:simpleType>
        <xsd:restriction base="dms:Choice">
          <xsd:enumeration value="AAF"/>
          <xsd:enumeration value="ABES"/>
          <xsd:enumeration value="ADBU"/>
          <xsd:enumeration value="AMUE"/>
          <xsd:enumeration value="AN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IN - SSGI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EGAD"/>
          <xsd:enumeration value="GT-Calames"/>
          <xsd:enumeration value="GT-EAD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SIAF"/>
          <xsd:enumeration value="Autre"/>
        </xsd:restriction>
      </xsd:simpleType>
    </xsd:element>
    <xsd:element name="TRI" ma:index="3" nillable="true" ma:displayName="Trigramme" ma:default="A renseigner" ma:format="Dropdown" ma:internalName="TRI" ma:readOnly="false">
      <xsd:simpleType>
        <xsd:restriction base="dms:Choice">
          <xsd:enumeration value="A renseigner"/>
          <xsd:enumeration value="ABA"/>
          <xsd:enumeration value="ACT"/>
          <xsd:enumeration value="ADS"/>
          <xsd:enumeration value="AFE"/>
          <xsd:enumeration value="AGT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CS"/>
          <xsd:enumeration value="BEB"/>
          <xsd:enumeration value="BDE"/>
          <xsd:enumeration value="BML"/>
          <xsd:enumeration value="BTS"/>
          <xsd:enumeration value="CAD"/>
          <xsd:enumeration value="CBD"/>
          <xsd:enumeration value="CCI"/>
          <xsd:enumeration value="CDE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RE"/>
          <xsd:enumeration value="CST"/>
          <xsd:enumeration value="DBZ"/>
          <xsd:enumeration value="DED"/>
          <xsd:enumeration value="DOO"/>
          <xsd:enumeration value="DRY"/>
          <xsd:enumeration value="DSA"/>
          <xsd:enumeration value="DST"/>
          <xsd:enumeration value="ECU"/>
          <xsd:enumeration value="ECT"/>
          <xsd:enumeration value="EHR"/>
          <xsd:enumeration value="ELS"/>
          <xsd:enumeration value="EMS"/>
          <xsd:enumeration value="ENO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FRF"/>
          <xsd:enumeration value="FTA"/>
          <xsd:enumeration value="GLT"/>
          <xsd:enumeration value="GTS"/>
          <xsd:enumeration value="HLE"/>
          <xsd:enumeration value="HS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HN"/>
          <xsd:enumeration value="JKN"/>
          <xsd:enumeration value="JLR"/>
          <xsd:enumeration value="JLP"/>
          <xsd:enumeration value="JMF"/>
          <xsd:enumeration value="JML"/>
          <xsd:enumeration value="JNO"/>
          <xsd:enumeration value="JPA"/>
          <xsd:enumeration value="JVK"/>
          <xsd:enumeration value="KGX"/>
          <xsd:enumeration value="KMI"/>
          <xsd:enumeration value="LBA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EN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A"/>
          <xsd:enumeration value="MPD"/>
          <xsd:enumeration value="MPN"/>
          <xsd:enumeration value="MPR"/>
          <xsd:enumeration value="MPT"/>
          <xsd:enumeration value="MRX"/>
          <xsd:enumeration value="MSO"/>
          <xsd:enumeration value="MSR"/>
          <xsd:enumeration value="MTE"/>
          <xsd:enumeration value="MYG"/>
          <xsd:enumeration value="NBD"/>
          <xsd:enumeration value="NBT"/>
          <xsd:enumeration value="NMN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RPT"/>
          <xsd:enumeration value="SBL"/>
          <xsd:enumeration value="SDT"/>
          <xsd:enumeration value="SGT"/>
          <xsd:enumeration value="SGY"/>
          <xsd:enumeration value="SLK"/>
          <xsd:enumeration value="SLM"/>
          <xsd:enumeration value="SNX"/>
          <xsd:enumeration value="SPE"/>
          <xsd:enumeration value="SPR"/>
          <xsd:enumeration value="SQN"/>
          <xsd:enumeration value="SRY"/>
          <xsd:enumeration value="SSI"/>
          <xsd:enumeration value="TCN"/>
          <xsd:enumeration value="TCS"/>
          <xsd:enumeration value="TDN"/>
          <xsd:enumeration value="TFA"/>
          <xsd:enumeration value="TFU"/>
          <xsd:enumeration value="TMX"/>
          <xsd:enumeration value="TRT"/>
          <xsd:enumeration value="TZA"/>
          <xsd:enumeration value="VGO"/>
          <xsd:enumeration value="VSA"/>
          <xsd:enumeration value="WDE"/>
          <xsd:enumeration value="YBN"/>
          <xsd:enumeration value="YDD"/>
          <xsd:enumeration value="YNS"/>
        </xsd:restriction>
      </xsd:simpleType>
    </xsd:element>
    <xsd:element name="Etat_x0020_du_x0020_document" ma:index="4" nillable="true" ma:displayName="Etat du document" ma:format="Dropdown" ma:internalName="Etat_x0020_du_x0020_document" ma:readOnly="false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En cours de publication"/>
          <xsd:enumeration value="Prêt à publier"/>
          <xsd:enumeration value="Publié"/>
          <xsd:enumeration value="Périmé"/>
          <xsd:enumeration value="Version finale à conserver"/>
        </xsd:restriction>
      </xsd:simpleType>
    </xsd:element>
    <xsd:element name="Année" ma:index="5" nillable="true" ma:displayName="Année" ma:default="A renseigner" ma:format="Dropdown" ma:internalName="Ann_x00e9_e" ma:readOnly="false">
      <xsd:simpleType>
        <xsd:restriction base="dms:Choice">
          <xsd:enumeration value="A renseigner"/>
          <xsd:enumeration value="2025"/>
          <xsd:enumeration value="2024"/>
          <xsd:enumeration value="2023"/>
          <xsd:enumeration value="2022"/>
          <xsd:enumeration value="2021"/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9" nillable="true" ma:displayName="Tags" ma:internalName="Tags" ma:readOnly="false">
      <xsd:simpleType>
        <xsd:restriction base="dms:Text">
          <xsd:maxLength value="255"/>
        </xsd:restriction>
      </xsd:simpleType>
    </xsd:element>
    <xsd:element name="Type_x0020_spec" ma:index="10" nillable="true" ma:displayName="Concerne" ma:default="A renseigner" ma:hidden="true" ma:internalName="Type_x0020_spec" ma:readOnly="fals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A renseigner"/>
                        <xsd:enumeration value="APCC"/>
                        <xsd:enumeration value="CBS"/>
                        <xsd:enumeration value="Exports à la demande"/>
                        <xsd:enumeration value="Exports réguliers"/>
                        <xsd:enumeration value="Exports hors réseaux"/>
                        <xsd:enumeration value="Guide Méthodo"/>
                        <xsd:enumeration value="Imports Sudoc"/>
                        <xsd:enumeration value="PSI"/>
                        <xsd:enumeration value="Scripts"/>
                        <xsd:enumeration value="Self Sudoc"/>
                        <xsd:enumeration value="Site Web"/>
                        <xsd:enumeration value="Supeb"/>
                        <xsd:enumeration value="Webstats"/>
                        <xsd:enumeration value="WinIBW"/>
                        <xsd:enumeration value="Z39-50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Type_x0020_de_x0020_document_x0020_technique" ma:index="12" nillable="true" ma:displayName="Type de document technique" ma:default="A renseigner" ma:format="Dropdown" ma:hidden="true" ma:internalName="Type_x0020_de_x0020_document_x0020_technique" ma:readOnly="false">
      <xsd:simpleType>
        <xsd:restriction base="dms:Choice">
          <xsd:enumeration value="A renseigner"/>
          <xsd:enumeration value="Dossier de recette"/>
          <xsd:enumeration value="Fiche exploitation"/>
          <xsd:enumeration value="Fiche application"/>
          <xsd:enumeration value="Procédure"/>
          <xsd:enumeration value="Revue d'application"/>
        </xsd:restriction>
      </xsd:simpleType>
    </xsd:element>
    <xsd:element name="Sujet_x0020_convention" ma:index="13" nillable="true" ma:displayName="Nom de la convention" ma:default="A renseigner" ma:format="Dropdown" ma:hidden="true" ma:internalName="Sujet_x0020_convention" ma:readOnly="false">
      <xsd:simpleType>
        <xsd:restriction base="dms:Choice">
          <xsd:enumeration value="A renseigner"/>
          <xsd:enumeration value="Calames"/>
          <xsd:enumeration value="CERL"/>
          <xsd:enumeration value="Cession de données"/>
          <xsd:enumeration value="Groupement commandes"/>
          <xsd:enumeration value="IdRef"/>
          <xsd:enumeration value="PebWeb"/>
          <xsd:enumeration value="PebWini"/>
          <xsd:enumeration value="RetroCalames"/>
          <xsd:enumeration value="RetroSociétés"/>
          <xsd:enumeration value="Star"/>
          <xsd:enumeration value="Step"/>
          <xsd:enumeration value="Sudoc"/>
          <xsd:enumeration value="Sudoc-PS"/>
          <xsd:enumeration value="Thèses"/>
          <xsd:enumeration value="WebDewey"/>
          <xsd:enumeration value="WorldCat"/>
          <xsd:enumeration value="Autres"/>
        </xsd:restriction>
      </xsd:simpleType>
    </xsd:element>
    <xsd:element name="Type_x0020_Doc_x0020_PPT" ma:index="15" nillable="true" ma:displayName="Type Doc PPT" ma:default="Présentation" ma:format="Dropdown" ma:internalName="Type_x0020_Doc_x0020_PPT" ma:readOnly="false">
      <xsd:simpleType>
        <xsd:restriction base="dms:Choice">
          <xsd:enumeration value="Présentation"/>
          <xsd:enumeration value="Raconte-mois"/>
          <xsd:enumeration value="Formation interne"/>
          <xsd:enumeration value="Formation externe"/>
          <xsd:enumeration value="JABES"/>
          <xsd:enumeration value="JCR"/>
          <xsd:enumeration value="Autre"/>
        </xsd:restriction>
      </xsd:simpleType>
    </xsd:element>
    <xsd:element name="Exaged_DocName" ma:index="21" nillable="true" ma:displayName="Nom du document" ma:hidden="true" ma:internalName="Exaged_DocName" ma:readOnly="false">
      <xsd:simpleType>
        <xsd:restriction base="dms:Text"/>
      </xsd:simpleType>
    </xsd:element>
    <xsd:element name="Nom_x0020_de_x0020_la_x0020_formation" ma:index="22" nillable="true" ma:displayName="Liste des formations" ma:default="A renseigner" ma:format="Dropdown" ma:hidden="true" ma:internalName="Nom_x0020_de_x0020_la_x0020_formation" ma:readOnly="false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  <xsd:element name="Type_x0020_de_x0020_document_x0020_standard" ma:index="23" nillable="true" ma:displayName="Type de document" ma:default="A renseigner" ma:format="Dropdown" ma:internalName="Type_x0020_de_x0020_document_x0020_standard" ma:readOnly="false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Besoins fonctionnels"/>
          <xsd:enumeration value="Bon de livraison"/>
          <xsd:enumeration value="Brochure commercial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éclaration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nquê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Prospective"/>
          <xsd:enumeration value="Rapport"/>
          <xsd:enumeration value="Rapport d'activité"/>
          <xsd:enumeration value="Rapport d'analyse"/>
          <xsd:enumeration value="Rapport de présentation"/>
          <xsd:enumeration value="Reconduction"/>
          <xsd:enumeration value="Revue application"/>
          <xsd:enumeration value="Specs développement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Liste_x0020_des_x0020_applications" ma:index="25" nillable="true" ma:displayName="Liste des applications" ma:default="Autre" ma:format="Dropdown" ma:internalName="Liste_x0020_des_x0020_applications" ma:readOnly="false">
      <xsd:simpleType>
        <xsd:restriction base="dms:Choice">
          <xsd:enumeration value="Autre"/>
          <xsd:enumeration value="ABESstp"/>
          <xsd:enumeration value="APCC"/>
          <xsd:enumeration value="API"/>
          <xsd:enumeration value="Archives Elsevier"/>
          <xsd:enumeration value="Bacon"/>
          <xsd:enumeration value="Bazar"/>
          <xsd:enumeration value="Bibserv"/>
          <xsd:enumeration value="Bifor"/>
          <xsd:enumeration value="Bodet"/>
          <xsd:enumeration value="BOUDA"/>
          <xsd:enumeration value="Calames"/>
          <xsd:enumeration value="CBS"/>
          <xsd:enumeration value="Cidemis"/>
          <xsd:enumeration value="CJM"/>
          <xsd:enumeration value="Colodus"/>
          <xsd:enumeration value="Demande exemplarisation"/>
          <xsd:enumeration value="DocBook-Upcast"/>
          <xsd:enumeration value="Export à la demande"/>
          <xsd:enumeration value="Finances"/>
          <xsd:enumeration value="Formulaires"/>
          <xsd:enumeration value="GALA"/>
          <xsd:enumeration value="Girafe"/>
          <xsd:enumeration value="GTD"/>
          <xsd:enumeration value="Guide méthodo"/>
          <xsd:enumeration value="Hub"/>
          <xsd:enumeration value="IdRef"/>
          <xsd:enumeration value="LAGAF"/>
          <xsd:enumeration value="LN"/>
          <xsd:enumeration value="Logiciels Windows"/>
          <xsd:enumeration value="Messagerie - Listes"/>
          <xsd:enumeration value="Micro webservices"/>
          <xsd:enumeration value="Moodle"/>
          <xsd:enumeration value="Numes"/>
          <xsd:enumeration value="Périscope"/>
          <xsd:enumeration value="PRADA"/>
          <xsd:enumeration value="PSI"/>
          <xsd:enumeration value="Qualinca"/>
          <xsd:enumeration value="RAFA"/>
          <xsd:enumeration value="Réseau"/>
          <xsd:enumeration value="Scenari"/>
          <xsd:enumeration value="Sécurité"/>
          <xsd:enumeration value="Self"/>
          <xsd:enumeration value="SGBm"/>
          <xsd:enumeration value="SI interne"/>
          <xsd:enumeration value="Signets Universités"/>
          <xsd:enumeration value="Site de veille"/>
          <xsd:enumeration value="Site ABES"/>
          <xsd:enumeration value="SNEG"/>
          <xsd:enumeration value="SolrTotal"/>
          <xsd:enumeration value="STAR"/>
          <xsd:enumeration value="Stockage"/>
          <xsd:enumeration value="STEP"/>
          <xsd:enumeration value="Sudoc"/>
          <xsd:enumeration value="Sudoc local"/>
          <xsd:enumeration value="SyRHA"/>
          <xsd:enumeration value="Theses.fr"/>
          <xsd:enumeration value="Transition biblio"/>
          <xsd:enumeration value="Upcast"/>
          <xsd:enumeration value="Webex"/>
          <xsd:enumeration value="Webstats"/>
          <xsd:enumeration value="WinIBW"/>
          <xsd:enumeration value="Winniprin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6" nillable="true" ma:displayName="Date de création" ma:default="[today]" ma:description="Date à laquelle la ressource a été créée" ma:format="DateOnly" ma:internalName="_DCDateCreated" ma:readOnly="fals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6b4b57-7c72-4057-bde8-700db13a2739" elementFormDefault="qualified">
    <xsd:import namespace="http://schemas.microsoft.com/office/2006/documentManagement/types"/>
    <xsd:import namespace="http://schemas.microsoft.com/office/infopath/2007/PartnerControls"/>
    <xsd:element name="Nom_x0020_du_x0020_marché" ma:index="11" nillable="true" ma:displayName="Nom du marché" ma:default="A renseigner" ma:format="Dropdown" ma:hidden="true" ma:internalName="Nom_x0020_du_x0020_march_x00e9_" ma:readOnly="false">
      <xsd:simpleType>
        <xsd:restriction base="dms:Choice">
          <xsd:enumeration value="A renseigner"/>
          <xsd:enumeration value="CAIRN"/>
          <xsd:enumeration value="CAS"/>
          <xsd:enumeration value="Dalloz"/>
          <xsd:enumeration value="Doctrinal plus"/>
          <xsd:enumeration value="EBSCO - Business Source"/>
          <xsd:enumeration value="Elsevier-ScienceDirect"/>
          <xsd:enumeration value="JSTOR"/>
          <xsd:enumeration value="Lamyline"/>
          <xsd:enumeration value="Lexis-Nexis - Jurisclasseur"/>
          <xsd:enumeration value="Proquest - Chadwyck-Healey"/>
        </xsd:restriction>
      </xsd:simpleType>
    </xsd:element>
    <xsd:element name="Liste_x0020_machines-serveurs" ma:index="24" nillable="true" ma:displayName="Liste des machines-serveurs" ma:default="à renseigner" ma:format="Dropdown" ma:internalName="Liste_x0020_machines_x002d_serveurs" ma:readOnly="false">
      <xsd:simpleType>
        <xsd:restriction base="dms:Choice">
          <xsd:enumeration value="à renseigner"/>
          <xsd:enumeration value="actif réseau"/>
          <xsd:enumeration value="antivirus"/>
          <xsd:enumeration value="baie de stockage"/>
          <xsd:enumeration value="imprimantes"/>
          <xsd:enumeration value="messagerie"/>
          <xsd:enumeration value="visioconférence"/>
          <xsd:enumeration value="sauvegarde"/>
          <xsd:enumeration value="téléphone"/>
          <xsd:enumeration value="se linux unix"/>
          <xsd:enumeration value="se linux"/>
          <xsd:enumeration value="se unix"/>
          <xsd:enumeration value="se windows"/>
          <xsd:enumeration value="serveur socle"/>
          <xsd:enumeration value="serveur virtuel"/>
          <xsd:enumeration value="solaris"/>
          <xsd:enumeration value="station de travail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7" ma:displayName="Commentaires"/>
        <xsd:element name="keywords" minOccurs="0" maxOccurs="1" type="xsd:string" ma:index="8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9C4953-33EE-4410-BFBB-B38A63578B5F}">
  <ds:schemaRefs>
    <ds:schemaRef ds:uri="http://schemas.microsoft.com/office/2006/documentManagement/types"/>
    <ds:schemaRef ds:uri="http://schemas.microsoft.com/office/infopath/2007/PartnerControls"/>
    <ds:schemaRef ds:uri="456b4b57-7c72-4057-bde8-700db13a2739"/>
    <ds:schemaRef ds:uri="http://purl.org/dc/elements/1.1/"/>
    <ds:schemaRef ds:uri="http://purl.org/dc/terms/"/>
    <ds:schemaRef ds:uri="9daed285-81c3-49ff-b705-bbc26c42e2d0"/>
    <ds:schemaRef ds:uri="http://schemas.openxmlformats.org/package/2006/metadata/core-properties"/>
    <ds:schemaRef ds:uri="http://schemas.microsoft.com/sharepoint/v3/fields"/>
    <ds:schemaRef ds:uri="http://www.w3.org/XML/1998/namespace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650D571-4017-424A-943F-5F71DD3128D9}">
  <ds:schemaRefs>
    <ds:schemaRef ds:uri="456b4b57-7c72-4057-bde8-700db13a2739"/>
    <ds:schemaRef ds:uri="9daed285-81c3-49ff-b705-bbc26c42e2d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AE77B92-612E-42B4-BBC5-078B609556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2345</Words>
  <Application>Microsoft Office PowerPoint</Application>
  <PresentationFormat>Affichage à l'écran (4:3)</PresentationFormat>
  <Paragraphs>272</Paragraphs>
  <Slides>11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Thème Office</vt:lpstr>
      <vt:lpstr>Réunion des formateurs-relais Sudoc – Mi-parcours 2024-2025</vt:lpstr>
      <vt:lpstr>Bilan  – Automne 2024</vt:lpstr>
      <vt:lpstr>A venir – Janvier à mars 2025</vt:lpstr>
      <vt:lpstr>Bilans  stagiaires – Automne 2024</vt:lpstr>
      <vt:lpstr>Appréciations des stagiaires – Automne 2024</vt:lpstr>
      <vt:lpstr>Bilans stagiaires – Automne 2024</vt:lpstr>
      <vt:lpstr>Bilan formateur – Automne 2024</vt:lpstr>
      <vt:lpstr>Bilan formateur – Automne 2024</vt:lpstr>
      <vt:lpstr>Bilan  – Automne 2024</vt:lpstr>
      <vt:lpstr>Infos générales</vt:lpstr>
      <vt:lpstr>Décisions et suites de la réunion </vt:lpstr>
    </vt:vector>
  </TitlesOfParts>
  <Company>pygmee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Formateurs relais mi-parcours 2025 Presentation</dc:title>
  <dc:creator>rafael martinez</dc:creator>
  <cp:keywords/>
  <dc:description>Réunion Formateurs relais mi-parcours 2025 : diaporama de presentation (ven 17/01/2025)</dc:description>
  <cp:lastModifiedBy>Jean-Marie Feurtet</cp:lastModifiedBy>
  <cp:revision>75</cp:revision>
  <cp:lastPrinted>2018-01-24T09:30:48Z</cp:lastPrinted>
  <dcterms:created xsi:type="dcterms:W3CDTF">2014-12-02T14:29:06Z</dcterms:created>
  <dcterms:modified xsi:type="dcterms:W3CDTF">2025-01-23T09:07:37Z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0x0101006CB4AB078024F24B9AD5E0923C09BE39010407050074D71880F59C1C4F9F6DA2C630574CAD</vt:lpwstr>
  </property>
  <property fmtid="{D5CDD505-2E9C-101B-9397-08002B2CF9AE}" pid="3" name="Type de document standard">
    <vt:lpwstr>A renseigner</vt:lpwstr>
  </property>
  <property fmtid="{D5CDD505-2E9C-101B-9397-08002B2CF9AE}" pid="4" name="Type de document réunion">
    <vt:lpwstr/>
  </property>
  <property fmtid="{D5CDD505-2E9C-101B-9397-08002B2CF9AE}" pid="5" name="Order">
    <vt:r8>6600</vt:r8>
  </property>
  <property fmtid="{D5CDD505-2E9C-101B-9397-08002B2CF9AE}" pid="6" name="Emetteur">
    <vt:lpwstr/>
  </property>
  <property fmtid="{D5CDD505-2E9C-101B-9397-08002B2CF9AE}" pid="7" name="Entrant ou Sortant">
    <vt:lpwstr/>
  </property>
  <property fmtid="{D5CDD505-2E9C-101B-9397-08002B2CF9AE}" pid="8" name="_Source">
    <vt:lpwstr/>
  </property>
  <property fmtid="{D5CDD505-2E9C-101B-9397-08002B2CF9AE}" pid="9" name="Agent Abes">
    <vt:lpwstr/>
  </property>
  <property fmtid="{D5CDD505-2E9C-101B-9397-08002B2CF9AE}" pid="10" name="Type de réunion">
    <vt:lpwstr/>
  </property>
  <property fmtid="{D5CDD505-2E9C-101B-9397-08002B2CF9AE}" pid="11" name="Lieu de la réunion">
    <vt:lpwstr/>
  </property>
  <property fmtid="{D5CDD505-2E9C-101B-9397-08002B2CF9AE}" pid="12" name="Destinataire">
    <vt:lpwstr/>
  </property>
  <property fmtid="{D5CDD505-2E9C-101B-9397-08002B2CF9AE}" pid="13" name="Type de document">
    <vt:lpwstr/>
  </property>
</Properties>
</file>