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3" r:id="rId6"/>
    <p:sldMasterId id="2147483685" r:id="rId7"/>
  </p:sldMasterIdLst>
  <p:notesMasterIdLst>
    <p:notesMasterId r:id="rId39"/>
  </p:notesMasterIdLst>
  <p:handoutMasterIdLst>
    <p:handoutMasterId r:id="rId40"/>
  </p:handoutMasterIdLst>
  <p:sldIdLst>
    <p:sldId id="256" r:id="rId8"/>
    <p:sldId id="274" r:id="rId9"/>
    <p:sldId id="271" r:id="rId10"/>
    <p:sldId id="284" r:id="rId11"/>
    <p:sldId id="272" r:id="rId12"/>
    <p:sldId id="270" r:id="rId13"/>
    <p:sldId id="286" r:id="rId14"/>
    <p:sldId id="282" r:id="rId15"/>
    <p:sldId id="289" r:id="rId16"/>
    <p:sldId id="290" r:id="rId17"/>
    <p:sldId id="288" r:id="rId18"/>
    <p:sldId id="394" r:id="rId19"/>
    <p:sldId id="297" r:id="rId20"/>
    <p:sldId id="257" r:id="rId21"/>
    <p:sldId id="285" r:id="rId22"/>
    <p:sldId id="298" r:id="rId23"/>
    <p:sldId id="280" r:id="rId24"/>
    <p:sldId id="299" r:id="rId25"/>
    <p:sldId id="258" r:id="rId26"/>
    <p:sldId id="264" r:id="rId27"/>
    <p:sldId id="300" r:id="rId28"/>
    <p:sldId id="302" r:id="rId29"/>
    <p:sldId id="287" r:id="rId30"/>
    <p:sldId id="380" r:id="rId31"/>
    <p:sldId id="365" r:id="rId32"/>
    <p:sldId id="381" r:id="rId33"/>
    <p:sldId id="389" r:id="rId34"/>
    <p:sldId id="331" r:id="rId35"/>
    <p:sldId id="391" r:id="rId36"/>
    <p:sldId id="392" r:id="rId37"/>
    <p:sldId id="393" r:id="rId3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66" autoAdjust="0"/>
  </p:normalViewPr>
  <p:slideViewPr>
    <p:cSldViewPr snapToGrid="0">
      <p:cViewPr varScale="1">
        <p:scale>
          <a:sx n="76" d="100"/>
          <a:sy n="76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D29728-37B2-4DE4-BBF0-D16EDE273063}" type="doc">
      <dgm:prSet loTypeId="urn:microsoft.com/office/officeart/2005/8/layout/hProcess1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E90EA68F-6FB9-4891-829D-5304047E4BF5}">
      <dgm:prSet phldrT="[Texte]" custT="1"/>
      <dgm:spPr/>
      <dgm:t>
        <a:bodyPr/>
        <a:lstStyle/>
        <a:p>
          <a:r>
            <a:rPr lang="fr-FR" sz="1900" b="1"/>
            <a:t>2025</a:t>
          </a:r>
        </a:p>
        <a:p>
          <a:r>
            <a:rPr lang="fr-FR" sz="1800"/>
            <a:t>Instruction préalable des dossiers, définition des services, publication du marché, négociation</a:t>
          </a:r>
        </a:p>
      </dgm:t>
    </dgm:pt>
    <dgm:pt modelId="{CEE995DD-ED1C-4BE4-890F-010180D37F23}" type="parTrans" cxnId="{FE9C72BA-49D4-4FD4-9956-7D5EB468F219}">
      <dgm:prSet/>
      <dgm:spPr/>
      <dgm:t>
        <a:bodyPr/>
        <a:lstStyle/>
        <a:p>
          <a:endParaRPr lang="fr-FR"/>
        </a:p>
      </dgm:t>
    </dgm:pt>
    <dgm:pt modelId="{129D26F8-F66A-4D19-86A1-12F70AF1E6F1}" type="sibTrans" cxnId="{FE9C72BA-49D4-4FD4-9956-7D5EB468F219}">
      <dgm:prSet/>
      <dgm:spPr/>
      <dgm:t>
        <a:bodyPr/>
        <a:lstStyle/>
        <a:p>
          <a:endParaRPr lang="fr-FR"/>
        </a:p>
      </dgm:t>
    </dgm:pt>
    <dgm:pt modelId="{5938C31E-040A-40D9-B88F-0366DB5F0094}">
      <dgm:prSet phldrT="[Texte]"/>
      <dgm:spPr/>
      <dgm:t>
        <a:bodyPr/>
        <a:lstStyle/>
        <a:p>
          <a:endParaRPr lang="fr-FR"/>
        </a:p>
      </dgm:t>
    </dgm:pt>
    <dgm:pt modelId="{1A65E6DE-D6E5-4C9C-B3EE-6137FDB831DA}" type="parTrans" cxnId="{EEBECD3B-9D19-4848-A8C3-3D0B63D611F3}">
      <dgm:prSet/>
      <dgm:spPr/>
      <dgm:t>
        <a:bodyPr/>
        <a:lstStyle/>
        <a:p>
          <a:endParaRPr lang="fr-FR"/>
        </a:p>
      </dgm:t>
    </dgm:pt>
    <dgm:pt modelId="{6F1D5AD1-6F23-476F-948A-C616C35A821A}" type="sibTrans" cxnId="{EEBECD3B-9D19-4848-A8C3-3D0B63D611F3}">
      <dgm:prSet/>
      <dgm:spPr/>
      <dgm:t>
        <a:bodyPr/>
        <a:lstStyle/>
        <a:p>
          <a:endParaRPr lang="fr-FR"/>
        </a:p>
      </dgm:t>
    </dgm:pt>
    <dgm:pt modelId="{0278E678-79C0-4E7D-82CE-9ECBFBD75766}">
      <dgm:prSet phldrT="[Texte]" custT="1"/>
      <dgm:spPr/>
      <dgm:t>
        <a:bodyPr/>
        <a:lstStyle/>
        <a:p>
          <a:r>
            <a:rPr lang="fr-FR" sz="1900" b="1"/>
            <a:t>Fin 2027</a:t>
          </a:r>
        </a:p>
        <a:p>
          <a:r>
            <a:rPr lang="fr-FR" sz="1800"/>
            <a:t>Mise en production de la brique centrale du système, migration des données </a:t>
          </a:r>
          <a:r>
            <a:rPr lang="fr-FR" sz="1800" err="1"/>
            <a:t>Sudoc</a:t>
          </a:r>
          <a:r>
            <a:rPr lang="fr-FR" sz="1800"/>
            <a:t> et BACON</a:t>
          </a:r>
        </a:p>
      </dgm:t>
    </dgm:pt>
    <dgm:pt modelId="{466FAF2C-BEE8-4462-8A97-CF71CDBB0128}" type="parTrans" cxnId="{50859B67-ECDD-4828-BD34-03013F84908A}">
      <dgm:prSet/>
      <dgm:spPr/>
      <dgm:t>
        <a:bodyPr/>
        <a:lstStyle/>
        <a:p>
          <a:endParaRPr lang="fr-FR"/>
        </a:p>
      </dgm:t>
    </dgm:pt>
    <dgm:pt modelId="{7A07CD99-60A0-4116-94E1-6D32C7874389}" type="sibTrans" cxnId="{50859B67-ECDD-4828-BD34-03013F84908A}">
      <dgm:prSet/>
      <dgm:spPr/>
      <dgm:t>
        <a:bodyPr/>
        <a:lstStyle/>
        <a:p>
          <a:endParaRPr lang="fr-FR"/>
        </a:p>
      </dgm:t>
    </dgm:pt>
    <dgm:pt modelId="{03142BFC-BA0A-4DFF-AB22-3BE7FB70246E}" type="pres">
      <dgm:prSet presAssocID="{B9D29728-37B2-4DE4-BBF0-D16EDE273063}" presName="Name0" presStyleCnt="0">
        <dgm:presLayoutVars>
          <dgm:dir/>
          <dgm:resizeHandles val="exact"/>
        </dgm:presLayoutVars>
      </dgm:prSet>
      <dgm:spPr/>
    </dgm:pt>
    <dgm:pt modelId="{9ECA3767-B47B-40ED-9A3D-E4ED020CA237}" type="pres">
      <dgm:prSet presAssocID="{B9D29728-37B2-4DE4-BBF0-D16EDE273063}" presName="arrow" presStyleLbl="bgShp" presStyleIdx="0" presStyleCnt="1" custLinFactNeighborY="-1692"/>
      <dgm:spPr/>
    </dgm:pt>
    <dgm:pt modelId="{B2AC8E74-5301-4AAF-A170-AA1866B13632}" type="pres">
      <dgm:prSet presAssocID="{B9D29728-37B2-4DE4-BBF0-D16EDE273063}" presName="points" presStyleCnt="0"/>
      <dgm:spPr/>
    </dgm:pt>
    <dgm:pt modelId="{BADE99A0-3D94-42EC-B6AF-E39020D64E65}" type="pres">
      <dgm:prSet presAssocID="{E90EA68F-6FB9-4891-829D-5304047E4BF5}" presName="compositeA" presStyleCnt="0"/>
      <dgm:spPr/>
    </dgm:pt>
    <dgm:pt modelId="{6643F06E-E34E-4F45-B333-AB5C154B0D24}" type="pres">
      <dgm:prSet presAssocID="{E90EA68F-6FB9-4891-829D-5304047E4BF5}" presName="textA" presStyleLbl="revTx" presStyleIdx="0" presStyleCnt="3">
        <dgm:presLayoutVars>
          <dgm:bulletEnabled val="1"/>
        </dgm:presLayoutVars>
      </dgm:prSet>
      <dgm:spPr/>
    </dgm:pt>
    <dgm:pt modelId="{C5BE4B45-983D-4166-AAEC-D411573E5269}" type="pres">
      <dgm:prSet presAssocID="{E90EA68F-6FB9-4891-829D-5304047E4BF5}" presName="circleA" presStyleLbl="node1" presStyleIdx="0" presStyleCnt="3"/>
      <dgm:spPr/>
    </dgm:pt>
    <dgm:pt modelId="{AAD0805C-86DD-4EC2-944F-D1FDF7B877FC}" type="pres">
      <dgm:prSet presAssocID="{E90EA68F-6FB9-4891-829D-5304047E4BF5}" presName="spaceA" presStyleCnt="0"/>
      <dgm:spPr/>
    </dgm:pt>
    <dgm:pt modelId="{77CEA15D-49F7-4701-8371-C66325EAAFD8}" type="pres">
      <dgm:prSet presAssocID="{129D26F8-F66A-4D19-86A1-12F70AF1E6F1}" presName="space" presStyleCnt="0"/>
      <dgm:spPr/>
    </dgm:pt>
    <dgm:pt modelId="{6059C07D-E055-4400-9D14-8803D30B72B9}" type="pres">
      <dgm:prSet presAssocID="{5938C31E-040A-40D9-B88F-0366DB5F0094}" presName="compositeB" presStyleCnt="0"/>
      <dgm:spPr/>
    </dgm:pt>
    <dgm:pt modelId="{AEC386CF-297B-4732-900C-A14CD1F942A9}" type="pres">
      <dgm:prSet presAssocID="{5938C31E-040A-40D9-B88F-0366DB5F0094}" presName="textB" presStyleLbl="revTx" presStyleIdx="1" presStyleCnt="3">
        <dgm:presLayoutVars>
          <dgm:bulletEnabled val="1"/>
        </dgm:presLayoutVars>
      </dgm:prSet>
      <dgm:spPr/>
    </dgm:pt>
    <dgm:pt modelId="{9283207B-0FE5-4F85-8240-DB52DE7BD7A5}" type="pres">
      <dgm:prSet presAssocID="{5938C31E-040A-40D9-B88F-0366DB5F0094}" presName="circleB" presStyleLbl="node1" presStyleIdx="1" presStyleCnt="3"/>
      <dgm:spPr/>
    </dgm:pt>
    <dgm:pt modelId="{FA0FEB74-097C-4560-9A25-FB0E44FC3EEA}" type="pres">
      <dgm:prSet presAssocID="{5938C31E-040A-40D9-B88F-0366DB5F0094}" presName="spaceB" presStyleCnt="0"/>
      <dgm:spPr/>
    </dgm:pt>
    <dgm:pt modelId="{79C50376-1537-4263-ADAA-12DD286B106D}" type="pres">
      <dgm:prSet presAssocID="{6F1D5AD1-6F23-476F-948A-C616C35A821A}" presName="space" presStyleCnt="0"/>
      <dgm:spPr/>
    </dgm:pt>
    <dgm:pt modelId="{D1B9C235-797E-48C0-B6D4-993FC2272593}" type="pres">
      <dgm:prSet presAssocID="{0278E678-79C0-4E7D-82CE-9ECBFBD75766}" presName="compositeA" presStyleCnt="0"/>
      <dgm:spPr/>
    </dgm:pt>
    <dgm:pt modelId="{7DF18512-FC16-416E-B499-05F740FF7E47}" type="pres">
      <dgm:prSet presAssocID="{0278E678-79C0-4E7D-82CE-9ECBFBD75766}" presName="textA" presStyleLbl="revTx" presStyleIdx="2" presStyleCnt="3">
        <dgm:presLayoutVars>
          <dgm:bulletEnabled val="1"/>
        </dgm:presLayoutVars>
      </dgm:prSet>
      <dgm:spPr/>
    </dgm:pt>
    <dgm:pt modelId="{23212BA7-0B03-4542-ABBB-ED27CB30715A}" type="pres">
      <dgm:prSet presAssocID="{0278E678-79C0-4E7D-82CE-9ECBFBD75766}" presName="circleA" presStyleLbl="node1" presStyleIdx="2" presStyleCnt="3"/>
      <dgm:spPr/>
    </dgm:pt>
    <dgm:pt modelId="{9EF3D3C2-264C-48EF-8DD7-C7A14F4ECA8C}" type="pres">
      <dgm:prSet presAssocID="{0278E678-79C0-4E7D-82CE-9ECBFBD75766}" presName="spaceA" presStyleCnt="0"/>
      <dgm:spPr/>
    </dgm:pt>
  </dgm:ptLst>
  <dgm:cxnLst>
    <dgm:cxn modelId="{18C4311B-93E0-4A87-9991-14598231703E}" type="presOf" srcId="{E90EA68F-6FB9-4891-829D-5304047E4BF5}" destId="{6643F06E-E34E-4F45-B333-AB5C154B0D24}" srcOrd="0" destOrd="0" presId="urn:microsoft.com/office/officeart/2005/8/layout/hProcess11"/>
    <dgm:cxn modelId="{EEBECD3B-9D19-4848-A8C3-3D0B63D611F3}" srcId="{B9D29728-37B2-4DE4-BBF0-D16EDE273063}" destId="{5938C31E-040A-40D9-B88F-0366DB5F0094}" srcOrd="1" destOrd="0" parTransId="{1A65E6DE-D6E5-4C9C-B3EE-6137FDB831DA}" sibTransId="{6F1D5AD1-6F23-476F-948A-C616C35A821A}"/>
    <dgm:cxn modelId="{50859B67-ECDD-4828-BD34-03013F84908A}" srcId="{B9D29728-37B2-4DE4-BBF0-D16EDE273063}" destId="{0278E678-79C0-4E7D-82CE-9ECBFBD75766}" srcOrd="2" destOrd="0" parTransId="{466FAF2C-BEE8-4462-8A97-CF71CDBB0128}" sibTransId="{7A07CD99-60A0-4116-94E1-6D32C7874389}"/>
    <dgm:cxn modelId="{64B74855-5DAD-4F2F-AA6A-3C7A370EB9A4}" type="presOf" srcId="{0278E678-79C0-4E7D-82CE-9ECBFBD75766}" destId="{7DF18512-FC16-416E-B499-05F740FF7E47}" srcOrd="0" destOrd="0" presId="urn:microsoft.com/office/officeart/2005/8/layout/hProcess11"/>
    <dgm:cxn modelId="{35D50F7B-BAF4-4F09-9080-43D106818D52}" type="presOf" srcId="{B9D29728-37B2-4DE4-BBF0-D16EDE273063}" destId="{03142BFC-BA0A-4DFF-AB22-3BE7FB70246E}" srcOrd="0" destOrd="0" presId="urn:microsoft.com/office/officeart/2005/8/layout/hProcess11"/>
    <dgm:cxn modelId="{FE9C72BA-49D4-4FD4-9956-7D5EB468F219}" srcId="{B9D29728-37B2-4DE4-BBF0-D16EDE273063}" destId="{E90EA68F-6FB9-4891-829D-5304047E4BF5}" srcOrd="0" destOrd="0" parTransId="{CEE995DD-ED1C-4BE4-890F-010180D37F23}" sibTransId="{129D26F8-F66A-4D19-86A1-12F70AF1E6F1}"/>
    <dgm:cxn modelId="{99A7C5E7-561E-4812-AB69-291D7C1D6C71}" type="presOf" srcId="{5938C31E-040A-40D9-B88F-0366DB5F0094}" destId="{AEC386CF-297B-4732-900C-A14CD1F942A9}" srcOrd="0" destOrd="0" presId="urn:microsoft.com/office/officeart/2005/8/layout/hProcess11"/>
    <dgm:cxn modelId="{DB902DB9-8512-4D06-A28E-0C1E90FA2B30}" type="presParOf" srcId="{03142BFC-BA0A-4DFF-AB22-3BE7FB70246E}" destId="{9ECA3767-B47B-40ED-9A3D-E4ED020CA237}" srcOrd="0" destOrd="0" presId="urn:microsoft.com/office/officeart/2005/8/layout/hProcess11"/>
    <dgm:cxn modelId="{7E9005BC-75E6-484C-B480-65B7F9F7FAC6}" type="presParOf" srcId="{03142BFC-BA0A-4DFF-AB22-3BE7FB70246E}" destId="{B2AC8E74-5301-4AAF-A170-AA1866B13632}" srcOrd="1" destOrd="0" presId="urn:microsoft.com/office/officeart/2005/8/layout/hProcess11"/>
    <dgm:cxn modelId="{3D7C6E0D-2974-4E02-9F76-D21D97AF75B9}" type="presParOf" srcId="{B2AC8E74-5301-4AAF-A170-AA1866B13632}" destId="{BADE99A0-3D94-42EC-B6AF-E39020D64E65}" srcOrd="0" destOrd="0" presId="urn:microsoft.com/office/officeart/2005/8/layout/hProcess11"/>
    <dgm:cxn modelId="{0EE2FC7F-260F-4319-A72F-FB279A11D2AB}" type="presParOf" srcId="{BADE99A0-3D94-42EC-B6AF-E39020D64E65}" destId="{6643F06E-E34E-4F45-B333-AB5C154B0D24}" srcOrd="0" destOrd="0" presId="urn:microsoft.com/office/officeart/2005/8/layout/hProcess11"/>
    <dgm:cxn modelId="{740A276D-E213-4F42-8144-23FB92D6A1B4}" type="presParOf" srcId="{BADE99A0-3D94-42EC-B6AF-E39020D64E65}" destId="{C5BE4B45-983D-4166-AAEC-D411573E5269}" srcOrd="1" destOrd="0" presId="urn:microsoft.com/office/officeart/2005/8/layout/hProcess11"/>
    <dgm:cxn modelId="{C301A912-C431-4672-AFE7-B87096CA1400}" type="presParOf" srcId="{BADE99A0-3D94-42EC-B6AF-E39020D64E65}" destId="{AAD0805C-86DD-4EC2-944F-D1FDF7B877FC}" srcOrd="2" destOrd="0" presId="urn:microsoft.com/office/officeart/2005/8/layout/hProcess11"/>
    <dgm:cxn modelId="{950467A1-A8F7-43A4-B541-8F23C90715EA}" type="presParOf" srcId="{B2AC8E74-5301-4AAF-A170-AA1866B13632}" destId="{77CEA15D-49F7-4701-8371-C66325EAAFD8}" srcOrd="1" destOrd="0" presId="urn:microsoft.com/office/officeart/2005/8/layout/hProcess11"/>
    <dgm:cxn modelId="{03B00E75-510C-4FEF-9916-2004239E19AD}" type="presParOf" srcId="{B2AC8E74-5301-4AAF-A170-AA1866B13632}" destId="{6059C07D-E055-4400-9D14-8803D30B72B9}" srcOrd="2" destOrd="0" presId="urn:microsoft.com/office/officeart/2005/8/layout/hProcess11"/>
    <dgm:cxn modelId="{7E46C035-B533-434C-A136-59A0A86BB843}" type="presParOf" srcId="{6059C07D-E055-4400-9D14-8803D30B72B9}" destId="{AEC386CF-297B-4732-900C-A14CD1F942A9}" srcOrd="0" destOrd="0" presId="urn:microsoft.com/office/officeart/2005/8/layout/hProcess11"/>
    <dgm:cxn modelId="{DE7C9127-D3A9-47D6-916A-4BE13D1F5F12}" type="presParOf" srcId="{6059C07D-E055-4400-9D14-8803D30B72B9}" destId="{9283207B-0FE5-4F85-8240-DB52DE7BD7A5}" srcOrd="1" destOrd="0" presId="urn:microsoft.com/office/officeart/2005/8/layout/hProcess11"/>
    <dgm:cxn modelId="{7E8DD213-E289-4E04-A2C6-1117F1763007}" type="presParOf" srcId="{6059C07D-E055-4400-9D14-8803D30B72B9}" destId="{FA0FEB74-097C-4560-9A25-FB0E44FC3EEA}" srcOrd="2" destOrd="0" presId="urn:microsoft.com/office/officeart/2005/8/layout/hProcess11"/>
    <dgm:cxn modelId="{5ECE9C18-080F-49F7-837E-03C92F6B64C1}" type="presParOf" srcId="{B2AC8E74-5301-4AAF-A170-AA1866B13632}" destId="{79C50376-1537-4263-ADAA-12DD286B106D}" srcOrd="3" destOrd="0" presId="urn:microsoft.com/office/officeart/2005/8/layout/hProcess11"/>
    <dgm:cxn modelId="{F054951D-4649-463A-A7B4-A73526FFF9D6}" type="presParOf" srcId="{B2AC8E74-5301-4AAF-A170-AA1866B13632}" destId="{D1B9C235-797E-48C0-B6D4-993FC2272593}" srcOrd="4" destOrd="0" presId="urn:microsoft.com/office/officeart/2005/8/layout/hProcess11"/>
    <dgm:cxn modelId="{070C66A9-B8DC-4A2C-A74F-DA8862A60F36}" type="presParOf" srcId="{D1B9C235-797E-48C0-B6D4-993FC2272593}" destId="{7DF18512-FC16-416E-B499-05F740FF7E47}" srcOrd="0" destOrd="0" presId="urn:microsoft.com/office/officeart/2005/8/layout/hProcess11"/>
    <dgm:cxn modelId="{5CAB9BB0-D5B0-464D-97B0-4D1190AB1979}" type="presParOf" srcId="{D1B9C235-797E-48C0-B6D4-993FC2272593}" destId="{23212BA7-0B03-4542-ABBB-ED27CB30715A}" srcOrd="1" destOrd="0" presId="urn:microsoft.com/office/officeart/2005/8/layout/hProcess11"/>
    <dgm:cxn modelId="{4927A962-8A42-4512-9F96-5878ECB6A2E4}" type="presParOf" srcId="{D1B9C235-797E-48C0-B6D4-993FC2272593}" destId="{9EF3D3C2-264C-48EF-8DD7-C7A14F4ECA8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A3767-B47B-40ED-9A3D-E4ED020CA237}">
      <dsp:nvSpPr>
        <dsp:cNvPr id="0" name=""/>
        <dsp:cNvSpPr/>
      </dsp:nvSpPr>
      <dsp:spPr>
        <a:xfrm>
          <a:off x="0" y="956963"/>
          <a:ext cx="7886700" cy="1305401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3F06E-E34E-4F45-B333-AB5C154B0D24}">
      <dsp:nvSpPr>
        <dsp:cNvPr id="0" name=""/>
        <dsp:cNvSpPr/>
      </dsp:nvSpPr>
      <dsp:spPr>
        <a:xfrm>
          <a:off x="3465" y="0"/>
          <a:ext cx="228745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/>
            <a:t>2025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Instruction préalable des dossiers, définition des services, publication du marché, négociation</a:t>
          </a:r>
        </a:p>
      </dsp:txBody>
      <dsp:txXfrm>
        <a:off x="3465" y="0"/>
        <a:ext cx="2287451" cy="1305401"/>
      </dsp:txXfrm>
    </dsp:sp>
    <dsp:sp modelId="{C5BE4B45-983D-4166-AAEC-D411573E5269}">
      <dsp:nvSpPr>
        <dsp:cNvPr id="0" name=""/>
        <dsp:cNvSpPr/>
      </dsp:nvSpPr>
      <dsp:spPr>
        <a:xfrm>
          <a:off x="984016" y="1468576"/>
          <a:ext cx="326350" cy="32635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386CF-297B-4732-900C-A14CD1F942A9}">
      <dsp:nvSpPr>
        <dsp:cNvPr id="0" name=""/>
        <dsp:cNvSpPr/>
      </dsp:nvSpPr>
      <dsp:spPr>
        <a:xfrm>
          <a:off x="2405289" y="1958102"/>
          <a:ext cx="228745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327152" rIns="327152" bIns="327152" numCol="1" spcCol="1270" anchor="t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600" kern="1200"/>
        </a:p>
      </dsp:txBody>
      <dsp:txXfrm>
        <a:off x="2405289" y="1958102"/>
        <a:ext cx="2287451" cy="1305401"/>
      </dsp:txXfrm>
    </dsp:sp>
    <dsp:sp modelId="{9283207B-0FE5-4F85-8240-DB52DE7BD7A5}">
      <dsp:nvSpPr>
        <dsp:cNvPr id="0" name=""/>
        <dsp:cNvSpPr/>
      </dsp:nvSpPr>
      <dsp:spPr>
        <a:xfrm>
          <a:off x="3385839" y="1468576"/>
          <a:ext cx="326350" cy="32635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18512-FC16-416E-B499-05F740FF7E47}">
      <dsp:nvSpPr>
        <dsp:cNvPr id="0" name=""/>
        <dsp:cNvSpPr/>
      </dsp:nvSpPr>
      <dsp:spPr>
        <a:xfrm>
          <a:off x="4807113" y="0"/>
          <a:ext cx="228745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/>
            <a:t>Fin 2027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Mise en production de la brique centrale du système, migration des données </a:t>
          </a:r>
          <a:r>
            <a:rPr lang="fr-FR" sz="1800" kern="1200" err="1"/>
            <a:t>Sudoc</a:t>
          </a:r>
          <a:r>
            <a:rPr lang="fr-FR" sz="1800" kern="1200"/>
            <a:t> et BACON</a:t>
          </a:r>
        </a:p>
      </dsp:txBody>
      <dsp:txXfrm>
        <a:off x="4807113" y="0"/>
        <a:ext cx="2287451" cy="1305401"/>
      </dsp:txXfrm>
    </dsp:sp>
    <dsp:sp modelId="{23212BA7-0B03-4542-ABBB-ED27CB30715A}">
      <dsp:nvSpPr>
        <dsp:cNvPr id="0" name=""/>
        <dsp:cNvSpPr/>
      </dsp:nvSpPr>
      <dsp:spPr>
        <a:xfrm>
          <a:off x="5787663" y="1468576"/>
          <a:ext cx="326350" cy="32635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9E48F-C00E-9B43-B04F-93CC3765638A}" type="datetimeFigureOut">
              <a:rPr lang="fr-FR" smtClean="0"/>
              <a:pPr/>
              <a:t>23/06/2025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7CF59-5EB7-FF4E-BC26-8CDDEA3C58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6448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E5A64-DC50-DE47-AAA3-CA8A33CAC0A1}" type="datetimeFigureOut">
              <a:rPr lang="fr-FR" smtClean="0"/>
              <a:pPr/>
              <a:t>23/06/2025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9DA75-9866-A74D-90A1-6EC5204300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24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3 annulations : Toulouse, Rennes et Bordeaux</a:t>
            </a:r>
          </a:p>
          <a:p>
            <a:endParaRPr lang="fr-FR" i="1" dirty="0"/>
          </a:p>
          <a:p>
            <a:r>
              <a:rPr lang="fr-FR" i="1" dirty="0"/>
              <a:t>2022 = 27 sessions (94,5 jours) pour 203 stagiaires formés (+ 1 session déploiement pour 4 stagiaires)</a:t>
            </a:r>
          </a:p>
          <a:p>
            <a:r>
              <a:rPr lang="fr-FR" i="1" dirty="0"/>
              <a:t>2023 = 25 sessions (87,5 jours), pour 196 stagiaires formés (+1 session déploiement à l’INSP pour 6 stagiaires)</a:t>
            </a:r>
          </a:p>
          <a:p>
            <a:r>
              <a:rPr lang="fr-FR" i="1" dirty="0"/>
              <a:t>2024 = 20 sessions (70 jours) pour 141 stagiaires formés (+2 sessions délocalisées pour 16 stagiaires)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07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AE85E-1825-DAC4-AE83-A33CAA3F9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37499E0-67B7-59F3-A6DC-C7A6DCCA36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276735E-8090-93CB-C413-42526DB4D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B449F1-67B1-1506-3B43-75663904CD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040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473C0-6EEA-5444-101C-71CC4176D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DD4870-B296-E87A-7D4B-827C2974ED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AECDF77-B8DA-7B46-33D7-FC46E41C6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A700BA-5201-F9B3-D5E4-8B58457F3F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298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0057A-8315-AB3F-BA40-CC033BC0F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E909E87-2FEA-ACDB-F5CF-70C3B28F7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B715BE9-82DB-FC57-472F-3689C0A7C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022721-2A19-75CB-CED0-15531016F5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06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2946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F353A-134B-F7CA-9004-674197B69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485A99D-240B-41A2-6484-44865EA5A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0EE176F-6B19-207E-FEB1-1574F87CC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5E35CE-F646-79AC-3EAE-8B41FB76C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686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098">
            <a:extLst>
              <a:ext uri="{FF2B5EF4-FFF2-40B4-BE49-F238E27FC236}">
                <a16:creationId xmlns:a16="http://schemas.microsoft.com/office/drawing/2014/main" id="{9F7EA5DE-430C-6BCF-1921-AC31C7FB2F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4099">
            <a:extLst>
              <a:ext uri="{FF2B5EF4-FFF2-40B4-BE49-F238E27FC236}">
                <a16:creationId xmlns:a16="http://schemas.microsoft.com/office/drawing/2014/main" id="{1BC11C48-A0FE-20A4-188C-C1222F969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4860925"/>
            <a:ext cx="5194300" cy="5006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098">
            <a:extLst>
              <a:ext uri="{FF2B5EF4-FFF2-40B4-BE49-F238E27FC236}">
                <a16:creationId xmlns:a16="http://schemas.microsoft.com/office/drawing/2014/main" id="{2359CD17-CDDE-2D2F-282A-524D54573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4099">
            <a:extLst>
              <a:ext uri="{FF2B5EF4-FFF2-40B4-BE49-F238E27FC236}">
                <a16:creationId xmlns:a16="http://schemas.microsoft.com/office/drawing/2014/main" id="{F3178FAD-287A-C344-7CA1-CB254D8E5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4860925"/>
            <a:ext cx="5194300" cy="5006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625CC-D29C-526E-DE1E-647558402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098">
            <a:extLst>
              <a:ext uri="{FF2B5EF4-FFF2-40B4-BE49-F238E27FC236}">
                <a16:creationId xmlns:a16="http://schemas.microsoft.com/office/drawing/2014/main" id="{94576F2F-29AC-E580-2051-91B620272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4099">
            <a:extLst>
              <a:ext uri="{FF2B5EF4-FFF2-40B4-BE49-F238E27FC236}">
                <a16:creationId xmlns:a16="http://schemas.microsoft.com/office/drawing/2014/main" id="{518A2FEB-8C69-D882-27AE-1F565DD17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4860925"/>
            <a:ext cx="5194300" cy="5006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i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85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AD5BD1D-D4EB-55EA-54E0-09AFAEA90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782638"/>
            <a:ext cx="5129213" cy="3846512"/>
          </a:xfrm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F3AB23A-899C-2D74-5120-8C6535D21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881563"/>
            <a:ext cx="5194300" cy="4565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98" tIns="45899" rIns="91798" bIns="45899"/>
          <a:lstStyle/>
          <a:p>
            <a:r>
              <a:rPr lang="fr-FR" altLang="fr-FR">
                <a:latin typeface="Times New Roman" panose="02020603050405020304" pitchFamily="18" charset="0"/>
              </a:rPr>
              <a:t>Rappel rapide des différents acteurs dans le circuit de signalement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 rapport à l’année dernière : </a:t>
            </a:r>
            <a:br>
              <a:rPr lang="fr-FR" dirty="0"/>
            </a:br>
            <a:r>
              <a:rPr lang="fr-FR" dirty="0"/>
              <a:t>Lieu de formation : 3,5</a:t>
            </a:r>
            <a:br>
              <a:rPr lang="fr-FR" dirty="0"/>
            </a:br>
            <a:r>
              <a:rPr lang="fr-FR" dirty="0"/>
              <a:t>Horaires : 3,5</a:t>
            </a:r>
            <a:br>
              <a:rPr lang="fr-FR" dirty="0"/>
            </a:br>
            <a:r>
              <a:rPr lang="fr-FR" dirty="0"/>
              <a:t>Pédagogie : 3,7</a:t>
            </a:r>
            <a:br>
              <a:rPr lang="fr-FR" dirty="0"/>
            </a:br>
            <a:r>
              <a:rPr lang="fr-FR" dirty="0"/>
              <a:t>Documents : 3,8</a:t>
            </a:r>
            <a:br>
              <a:rPr lang="fr-FR" dirty="0"/>
            </a:br>
            <a:r>
              <a:rPr lang="fr-FR" dirty="0"/>
              <a:t>Apport de connaissances : 3,7</a:t>
            </a:r>
            <a:br>
              <a:rPr lang="fr-FR" dirty="0"/>
            </a:br>
            <a:r>
              <a:rPr lang="fr-FR" dirty="0"/>
              <a:t>TP : 3,7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601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79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ea typeface="Calibri"/>
                <a:cs typeface="Calibri"/>
              </a:rPr>
              <a:t>Prérequis : ce sont les prérequis </a:t>
            </a:r>
            <a:r>
              <a:rPr lang="fr-FR" dirty="0" err="1">
                <a:ea typeface="Calibri"/>
                <a:cs typeface="Calibri"/>
              </a:rPr>
              <a:t>Unimarc</a:t>
            </a:r>
            <a:r>
              <a:rPr lang="fr-FR" dirty="0">
                <a:ea typeface="Calibri"/>
                <a:cs typeface="Calibri"/>
              </a:rPr>
              <a:t> qui font défaut, </a:t>
            </a:r>
            <a:br>
              <a:rPr lang="fr-FR" dirty="0">
                <a:ea typeface="Calibri"/>
                <a:cs typeface="Calibri"/>
              </a:rPr>
            </a:br>
            <a:r>
              <a:rPr lang="fr-FR" dirty="0">
                <a:ea typeface="Calibri"/>
                <a:cs typeface="Calibri"/>
              </a:rPr>
              <a:t>Prérequis ISBD inutile désormais ? </a:t>
            </a:r>
          </a:p>
          <a:p>
            <a:endParaRPr lang="fr-FR" dirty="0">
              <a:ea typeface="Calibri"/>
              <a:cs typeface="Calibri"/>
            </a:endParaRPr>
          </a:p>
          <a:p>
            <a:r>
              <a:rPr lang="fr-FR" dirty="0">
                <a:ea typeface="Calibri"/>
                <a:cs typeface="Calibri"/>
              </a:rPr>
              <a:t>Logistique : </a:t>
            </a:r>
            <a:br>
              <a:rPr lang="fr-FR" dirty="0">
                <a:ea typeface="Calibri"/>
                <a:cs typeface="Calibri"/>
              </a:rPr>
            </a:br>
            <a:r>
              <a:rPr lang="fr-FR" dirty="0">
                <a:ea typeface="Calibri"/>
                <a:cs typeface="Calibri"/>
              </a:rPr>
              <a:t>Problème salle (Arras= sanitaire, / Bordeaux = pas d’eau / Nancy = chauffage / Dijon =  chauffage / CNAM = chauffage / BSG = peu ergonomique</a:t>
            </a:r>
            <a:br>
              <a:rPr lang="fr-FR" dirty="0">
                <a:ea typeface="Calibri"/>
                <a:cs typeface="Calibri"/>
              </a:rPr>
            </a:br>
            <a:r>
              <a:rPr lang="fr-FR" dirty="0">
                <a:ea typeface="Calibri"/>
                <a:cs typeface="Calibri"/>
              </a:rPr>
              <a:t>3 problèmes de livraison : Lyon, Bordeaux, et Paris BSG /</a:t>
            </a:r>
            <a:br>
              <a:rPr lang="fr-FR" dirty="0">
                <a:ea typeface="Calibri"/>
                <a:cs typeface="Calibri"/>
              </a:rPr>
            </a:br>
            <a:r>
              <a:rPr lang="fr-FR" dirty="0">
                <a:ea typeface="Calibri"/>
                <a:cs typeface="Calibri"/>
              </a:rPr>
              <a:t> </a:t>
            </a:r>
            <a:br>
              <a:rPr lang="fr-FR" dirty="0">
                <a:ea typeface="Calibri"/>
                <a:cs typeface="Calibri"/>
              </a:rPr>
            </a:br>
            <a:r>
              <a:rPr lang="fr-FR" dirty="0">
                <a:ea typeface="Calibri"/>
                <a:cs typeface="Calibri"/>
              </a:rPr>
              <a:t>Problème technique : Aix</a:t>
            </a:r>
          </a:p>
          <a:p>
            <a:endParaRPr lang="fr-FR" dirty="0">
              <a:ea typeface="Calibri"/>
              <a:cs typeface="Calibri"/>
            </a:endParaRPr>
          </a:p>
          <a:p>
            <a:r>
              <a:rPr lang="fr-FR" dirty="0">
                <a:ea typeface="Calibri"/>
                <a:cs typeface="Calibri"/>
              </a:rPr>
              <a:t>Les séquences jugées difficiles . </a:t>
            </a:r>
            <a:br>
              <a:rPr lang="fr-FR" dirty="0">
                <a:ea typeface="Calibri"/>
                <a:cs typeface="Calibri"/>
              </a:rPr>
            </a:br>
            <a:r>
              <a:rPr lang="fr-FR" dirty="0">
                <a:ea typeface="Calibri"/>
                <a:cs typeface="Calibri"/>
              </a:rPr>
              <a:t>Autorités : Aix, Dijon, Arras, Nancy</a:t>
            </a:r>
            <a:br>
              <a:rPr lang="fr-FR" dirty="0">
                <a:ea typeface="Calibri"/>
                <a:cs typeface="Calibri"/>
              </a:rPr>
            </a:br>
            <a:r>
              <a:rPr lang="fr-FR" dirty="0">
                <a:ea typeface="Calibri"/>
                <a:cs typeface="Calibri"/>
              </a:rPr>
              <a:t>Etats de collection : CNAM + BSG </a:t>
            </a:r>
            <a:br>
              <a:rPr lang="fr-FR" dirty="0">
                <a:ea typeface="Calibri"/>
                <a:cs typeface="Calibri"/>
              </a:rPr>
            </a:br>
            <a:r>
              <a:rPr lang="fr-FR" dirty="0">
                <a:ea typeface="Calibri"/>
                <a:cs typeface="Calibri"/>
              </a:rPr>
              <a:t>RC : Lyon </a:t>
            </a:r>
            <a:br>
              <a:rPr lang="fr-FR" dirty="0">
                <a:ea typeface="Calibri"/>
                <a:cs typeface="Calibri"/>
              </a:rPr>
            </a:br>
            <a:r>
              <a:rPr lang="fr-FR" dirty="0">
                <a:ea typeface="Calibri"/>
                <a:cs typeface="Calibri"/>
              </a:rPr>
              <a:t>thèses : BSG, Dijon,; </a:t>
            </a:r>
            <a:br>
              <a:rPr lang="fr-FR" dirty="0">
                <a:ea typeface="Calibri"/>
                <a:cs typeface="Calibri"/>
              </a:rPr>
            </a:br>
            <a:r>
              <a:rPr lang="fr-FR" dirty="0">
                <a:ea typeface="Calibri"/>
                <a:cs typeface="Calibri"/>
              </a:rPr>
              <a:t>recherche trop long : CNAM</a:t>
            </a:r>
            <a:br>
              <a:rPr lang="fr-FR" dirty="0">
                <a:ea typeface="Calibri"/>
                <a:cs typeface="Calibri"/>
              </a:rPr>
            </a:br>
            <a:br>
              <a:rPr lang="fr-FR" dirty="0">
                <a:ea typeface="Calibri"/>
                <a:cs typeface="Calibri"/>
              </a:rPr>
            </a:br>
            <a:br>
              <a:rPr lang="fr-FR" dirty="0">
                <a:ea typeface="Calibri"/>
                <a:cs typeface="Calibri"/>
              </a:rPr>
            </a:b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786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171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A85BB-F6FD-7EF8-9247-7CF742DF4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4AEA3C6-585B-A586-E0EE-E079242B7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BFF713D-683F-B3F4-42F3-B24BCAD28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6F4107-8DB9-8A19-EC27-D97C534C7C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6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519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DA30B-0DD6-7968-F8DC-41EC7A415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285A7FF-9A5A-A639-81BC-F4D721E9EE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33C5764F-897E-FA21-E3A5-EBB6C37BB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98E5B8-861E-245B-21A1-94038BC053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454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4AE85-3825-D4BA-717F-1C8DEE7D3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C729709-DFB8-6484-D189-E6892E0889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F0040D0-A78B-E509-564C-6BDBC99D9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4A0C6C-29DF-EF09-D7C0-8AEA64FB22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60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2766646"/>
            <a:ext cx="9144001" cy="1470025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0176" y="423667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5481-EB75-EF4C-BD43-FAA56CA72A3F}" type="datetime3">
              <a:rPr lang="en-US" smtClean="0"/>
              <a:pPr/>
              <a:t>23 June 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ABES 2014 - Focus sur le projet SGBm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91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1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85BD-FFBA-5548-B2E1-183C29186F53}" type="datetime3">
              <a:rPr lang="en-US" smtClean="0"/>
              <a:pPr/>
              <a:t>23 June 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ABES 2014 - Focus sur le projet SGBm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0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D5B9-41B7-D44B-BF33-1E7DC26DD002}" type="datetime3">
              <a:rPr lang="en-US" smtClean="0"/>
              <a:pPr/>
              <a:t>23 June 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ABES 2014 - Focus sur le projet SGBm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470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solidFill>
            <a:schemeClr val="accent1"/>
          </a:solidFill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709-CF39-D241-8445-E9E5DAE8EAD4}" type="datetime3">
              <a:rPr lang="en-US" smtClean="0"/>
              <a:pPr/>
              <a:t>23 June 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ABES 2014 - Focus sur le projet SGBm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465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5335-CEC6-4366-C240-938E06BC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367F8FD-2F71-49CF-BDFD-4057FA49CF55}" type="datetimeFigureOut">
              <a:rPr lang="fr-FR"/>
              <a:pPr>
                <a:defRPr/>
              </a:pPr>
              <a:t>23/06/2025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5577D-866F-BD80-187B-E0763CD83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D89F9-44BA-B016-072A-A328C4DC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421F1F4-944E-453B-BC51-1EA123FED1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426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E6CDE-4CDE-24EB-A052-841C721EE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BF23CC-2774-4FBB-B3A2-D05E2DB5F545}" type="datetimeFigureOut">
              <a:rPr lang="fr-FR"/>
              <a:pPr>
                <a:defRPr/>
              </a:pPr>
              <a:t>23/06/2025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C3E2B-FFF7-6EEF-D328-42374110E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76791-5DF2-35CB-019D-D4BA0F4A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97F965A-4DC1-4317-9816-9C1968E4D75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0129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22307-2408-CA7D-4FCD-DB19EA66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B7BDD78-51EE-491B-B06D-50DF9C0FAA86}" type="datetimeFigureOut">
              <a:rPr lang="fr-FR"/>
              <a:pPr>
                <a:defRPr/>
              </a:pPr>
              <a:t>23/06/2025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C95C6-279B-6041-F4EC-0912AA14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A76F6-8944-9C78-D12E-FC62093B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D697C6-BA25-434A-8830-ADAC31C937F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1927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1D768-948D-1722-AD2A-DC84A6B2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6675BC-121F-4BA0-A2EF-65D9D0F62542}" type="datetimeFigureOut">
              <a:rPr lang="fr-FR"/>
              <a:pPr>
                <a:defRPr/>
              </a:pPr>
              <a:t>23/06/2025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A4458-1A4C-FAC7-0E61-F27918173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8D3E3-BDBF-1B82-7D1F-078015F8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A74E609-8EB8-46C1-8B04-6C80838299D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1333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4FD4FD-48C2-27F3-B650-94B38A26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73033E5-AC63-4669-8974-181F46CD7B7D}" type="datetimeFigureOut">
              <a:rPr lang="fr-FR"/>
              <a:pPr>
                <a:defRPr/>
              </a:pPr>
              <a:t>23/06/2025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E024F-C202-BA70-F8E1-8FA8DEDE3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E2777D-95B1-64B8-267F-24D34D22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E17369B-BDB4-4787-8F2F-D8C6225CF09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7497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650E9-2738-DE58-78AD-6A7E1995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96BA096-DA20-437E-AFAA-5E1DAC9F22C6}" type="datetimeFigureOut">
              <a:rPr lang="fr-FR"/>
              <a:pPr>
                <a:defRPr/>
              </a:pPr>
              <a:t>23/06/2025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1CD74-C00D-2E96-EB4D-0715D1AC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31BFB-20AE-405E-BCB5-3EC3A407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4686EAD-9883-4FAA-B9AF-F7EF23299F7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5989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57E36-D7C8-FE20-D80E-3E9A7CAFB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2CDEE0-A240-4D04-B452-9D83E80EF0BB}" type="datetimeFigureOut">
              <a:rPr lang="fr-FR"/>
              <a:pPr>
                <a:defRPr/>
              </a:pPr>
              <a:t>23/06/2025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40B23-2BA4-14A0-60B9-B4675445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438FC-6A60-3E5C-9D01-0FDE960B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6297864-AECB-4F6C-BF8E-A6558D551E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283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730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0B3EB-967E-6871-EB3F-9C198A1E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57EAC21-8AF3-4C48-8AE5-EB6676DA5322}" type="datetimeFigureOut">
              <a:rPr lang="fr-FR"/>
              <a:pPr>
                <a:defRPr/>
              </a:pPr>
              <a:t>23/06/2025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6303C-360E-7223-8B18-E80089AE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07B36-ECA7-9B40-31BE-4F07A462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443053C-EC86-4F0F-BB97-48D561CE25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2697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384D0-3306-EB3E-FBEB-9C04F46C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85816C-6AFA-442C-ADB9-0A3DAF040A70}" type="datetimeFigureOut">
              <a:rPr lang="fr-FR"/>
              <a:pPr>
                <a:defRPr/>
              </a:pPr>
              <a:t>23/06/2025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7BE95-CA2A-9679-A444-D44C6F2A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5E362-51FF-666B-393E-159F96C7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232D606-7415-44DD-A1C3-10C6491EDA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3518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A2C5E-737C-D47B-817B-375E44317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4376F1-0868-4866-A13D-857E85FCDAA0}" type="datetimeFigureOut">
              <a:rPr lang="fr-FR"/>
              <a:pPr>
                <a:defRPr/>
              </a:pPr>
              <a:t>23/06/2025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63C04-F5B0-96E1-6F1F-329BD90E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22E4A-3ED4-BFD5-FB83-41AFF6B6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8BD0D1-7FD6-4505-A4A3-35FE72F67D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3502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27D2D-9409-243B-FF72-4D471576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D1412F-AB49-4EEF-85DC-7D5DA37CB0FC}" type="datetimeFigureOut">
              <a:rPr lang="fr-FR"/>
              <a:pPr>
                <a:defRPr/>
              </a:pPr>
              <a:t>23/06/2025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CA396-F79B-BFDE-AB82-C1632B47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D0442-885A-1BB4-48C1-F15BB8D2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55AF3B-F333-4DC4-A7DB-FC1CB3DDE7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0532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52039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84653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12042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1603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50247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2712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1"/>
          </a:solidFill>
        </p:spPr>
        <p:txBody>
          <a:bodyPr anchor="t"/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6A8B-37A3-0A47-BF0E-4CBB66629578}" type="datetime3">
              <a:rPr lang="en-US" smtClean="0"/>
              <a:pPr/>
              <a:t>23 June 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ABES 2014 - Focus sur le projet SGBm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439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924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77811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9086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07969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9365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54988-74AB-213C-B58E-10541C3CA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420C40-5B0D-9C0B-85BC-D1202CAB6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355BFF-08DF-B860-5E34-D5A2E352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ABFC-B8B1-40B0-88C4-E827CFDED75C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53BB9D-D611-1EDE-EF7F-A23ACB134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E6876-9417-CFFD-F6B7-F489125A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5D9-DEEE-463D-A408-2ACA01EE9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623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49FF3F-3CB7-2657-0AF4-2618EB42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23BB95-A5DA-4303-F7EE-980A68B72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5ABD0F-D95F-9773-8C02-AEECE414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ABFC-B8B1-40B0-88C4-E827CFDED75C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5FDA62-F20F-96FA-A447-7DC3A2BE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FF8E07-83F8-1FF5-BB53-97128DDC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5D9-DEEE-463D-A408-2ACA01EE9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987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39C56-BCBB-C665-4F1D-6EA133F3C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4D7AB1-3432-5396-137E-2E5567ACD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B7ABEE-1CF8-2F81-BA06-20820418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ABFC-B8B1-40B0-88C4-E827CFDED75C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90CB3A-C44A-818A-0ABA-73A188C4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D6F799-871C-96BB-62EE-5F888216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5D9-DEEE-463D-A408-2ACA01EE9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73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5E98F-3E8C-F1CD-8865-DD0C0C87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FA37F5-5FE7-3DC0-784B-2DA97851E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28B614-8AC1-EDA1-8004-165874C78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3B9910-EC7E-DBFF-ADF4-07459362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ABFC-B8B1-40B0-88C4-E827CFDED75C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C7C48B-663D-6BBC-3339-3523BE25D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5A39AD-D2A3-D296-0718-9130C383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5D9-DEEE-463D-A408-2ACA01EE9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507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3BCDA-542C-B189-7EA1-24E4A06D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A62171-4D42-F6B0-9B04-FB01C13F1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F3E402-75DE-9BAE-6DC2-DD311399A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2B2652-CED7-3FEA-BE5C-747CB4A18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53C62C0-0333-4B97-39AB-818853EB3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E052D66-52C3-038A-FDAF-5A1E2740A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ABFC-B8B1-40B0-88C4-E827CFDED75C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043A46E-CF85-41A2-DF29-066E8F4A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5A80E14-B835-C214-765F-06AC9D53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5D9-DEEE-463D-A408-2ACA01EE9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09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69507"/>
            <a:ext cx="4038600" cy="5294301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74845"/>
            <a:ext cx="4038600" cy="5288964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67FE-7AC8-3A4A-9332-85FFBDB71656}" type="datetime3">
              <a:rPr lang="en-US" smtClean="0"/>
              <a:pPr/>
              <a:t>23 June 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ABES 2014 - Focus sur le projet SGBm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297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A0F68A-B4C0-23A4-8B6A-609043DA1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80B056-09FB-AB5C-07C1-CAA71788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ABFC-B8B1-40B0-88C4-E827CFDED75C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5A352C-2D96-22DA-64A7-EBFA8123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B438BB-B211-1297-389E-94D74A95F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5D9-DEEE-463D-A408-2ACA01EE9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64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8377C0-928A-1A3C-DF55-ECDDAB59D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ABFC-B8B1-40B0-88C4-E827CFDED75C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0160DB-43F4-E598-B650-80320A15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F6EF5A-93B4-C9F1-CBAB-4C86F052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5D9-DEEE-463D-A408-2ACA01EE9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292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754BFF-69C9-1EA4-BE9C-435A2BF6F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37E1D1-D9AD-A6E2-4794-3822FD927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02BEBF-2822-5CA5-D9D5-C20490690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1A9418-AD3D-507F-36F3-64A9CF97E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ABFC-B8B1-40B0-88C4-E827CFDED75C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527825-B9EA-36E7-8898-25CAC8D7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221A1C-9A35-491B-2E3E-867701BE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5D9-DEEE-463D-A408-2ACA01EE9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315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3ACF24-9CC4-9068-FCC0-D82B21C1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1E11330-A78B-E2CE-789C-CAF35371E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B77802-94CA-B190-602C-4ACB69A66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49FD6F-9484-CBE7-DA21-BEE8CC4F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ABFC-B8B1-40B0-88C4-E827CFDED75C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B5FA13-C0C5-7FAA-8B49-1A41961D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313070-81F5-1251-5F2C-0AA2CD46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5D9-DEEE-463D-A408-2ACA01EE9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955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CD911-6AE1-765E-A8AA-CBB29412B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8F01F1-D0F4-A784-058C-F15AA94CD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D4E675-9F69-F3D0-65A0-2471CD5A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ABFC-B8B1-40B0-88C4-E827CFDED75C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00074F-726B-1BCE-6B07-A80E665C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727E53-BBD1-1BEE-5C4F-0759CC09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5D9-DEEE-463D-A408-2ACA01EE9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199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5370EA-25BA-9CE8-0F17-8510CCC11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04B6A4-D6C7-7FF8-034C-02901961D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D557D8-B5D1-51AC-6164-85C43798A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ABFC-B8B1-40B0-88C4-E827CFDED75C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5B626A-16B4-6BE3-5929-5F6BC6C4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72E5B8-C601-6EB5-EA7A-04ED87EB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5D9-DEEE-463D-A408-2ACA01EE9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61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536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935559"/>
            <a:ext cx="4040188" cy="46132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4" y="115536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935560"/>
            <a:ext cx="4041775" cy="461322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E892-52B9-D948-A7F0-5E98D044EC86}" type="datetime3">
              <a:rPr lang="en-US" smtClean="0"/>
              <a:pPr/>
              <a:t>23 June 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ABES 2014 - Focus sur le projet SGBm 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3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42C0-54DF-604E-9655-03F8C8ADFC08}" type="datetime3">
              <a:rPr lang="en-US" smtClean="0"/>
              <a:pPr/>
              <a:t>23 June 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ABES 2014 - Focus sur le projet SGBm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28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60E7-BA16-D44D-81DD-875A854163A5}" type="datetime3">
              <a:rPr lang="en-US" smtClean="0"/>
              <a:pPr/>
              <a:t>23 June 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ABES 2014 - Focus sur le projet SGBm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81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26D3-D253-6F40-A66F-89B511955217}" type="datetime3">
              <a:rPr lang="en-US" smtClean="0"/>
              <a:pPr/>
              <a:t>23 June 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ABES 2014 - Focus sur le projet SGBm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klink2_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1231" y="1539461"/>
            <a:ext cx="63500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0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1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6198-63FB-D349-86FD-0AEBDDF681DE}" type="datetime3">
              <a:rPr lang="en-US" smtClean="0"/>
              <a:pPr/>
              <a:t>23 June 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ABES 2014 - Focus sur le projet SGBm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03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532220"/>
            <a:ext cx="7251148" cy="527538"/>
          </a:xfrm>
          <a:prstGeom prst="rect">
            <a:avLst/>
          </a:prstGeom>
          <a:gradFill flip="none" rotWithShape="1">
            <a:gsLst>
              <a:gs pos="65000">
                <a:schemeClr val="accent1"/>
              </a:gs>
              <a:gs pos="0">
                <a:srgbClr val="FFFFFF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36000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81652"/>
            <a:ext cx="8229600" cy="5282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8757" y="88100"/>
            <a:ext cx="1475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EE7D1-BE76-7B48-BB5B-92226EB29819}" type="datetime3">
              <a:rPr lang="en-US" smtClean="0"/>
              <a:pPr/>
              <a:t>23 June 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-1481"/>
            <a:ext cx="4359031" cy="4965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Journées ABES 2014 - Focus sur le projet SGBm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2551" y="6463809"/>
            <a:ext cx="441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E2F55-217E-784D-959E-8EB90DBD247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logoABES-300-479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61" y="66014"/>
            <a:ext cx="828090" cy="53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457200" cy="527538"/>
          </a:xfrm>
          <a:prstGeom prst="rect">
            <a:avLst/>
          </a:prstGeom>
          <a:solidFill>
            <a:srgbClr val="15325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0"/>
            <a:ext cx="7251148" cy="527538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100000"/>
                  <a:shade val="100000"/>
                  <a:satMod val="130000"/>
                  <a:alpha val="17000"/>
                </a:schemeClr>
              </a:gs>
              <a:gs pos="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70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70000"/>
        </a:lnSpc>
        <a:spcBef>
          <a:spcPct val="20000"/>
        </a:spcBef>
        <a:buClr>
          <a:schemeClr val="tx2"/>
        </a:buClr>
        <a:buSzPct val="15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A8EDC04-26F6-2AC4-E536-ED5E391FD7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91916F9-72F1-8E77-93F6-B4DFB89F39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AC477-9A12-D06B-571E-66098348D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0EA1A89-3E09-4979-AD00-4E7BFA663E39}" type="datetimeFigureOut">
              <a:rPr lang="fr-FR"/>
              <a:pPr>
                <a:defRPr/>
              </a:pPr>
              <a:t>23/06/2025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4AF90-669A-2098-9227-8A5EFF657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872EE-E601-3861-1F1E-1D1B0FD01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4FE0D6-A453-434A-B1C8-9B770507BB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97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3">
            <a:extLst>
              <a:ext uri="{FF2B5EF4-FFF2-40B4-BE49-F238E27FC236}">
                <a16:creationId xmlns:a16="http://schemas.microsoft.com/office/drawing/2014/main" id="{0E86BD96-0E01-E65B-B0F3-D456C7F98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696200" cy="1143000"/>
          </a:xfrm>
          <a:prstGeom prst="roundRect">
            <a:avLst>
              <a:gd name="adj" fmla="val 49843"/>
            </a:avLst>
          </a:prstGeom>
          <a:solidFill>
            <a:srgbClr val="E2ECFE"/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br>
              <a:rPr lang="fr-FR" altLang="fr-FR" sz="4000">
                <a:solidFill>
                  <a:schemeClr val="tx2"/>
                </a:solidFill>
                <a:latin typeface="Arial Narrow" pitchFamily="34" charset="0"/>
              </a:rPr>
            </a:br>
            <a:br>
              <a:rPr lang="fr-FR" altLang="fr-FR" sz="4000">
                <a:solidFill>
                  <a:schemeClr val="tx2"/>
                </a:solidFill>
                <a:latin typeface="Arial Narrow" pitchFamily="34" charset="0"/>
              </a:rPr>
            </a:br>
            <a:endParaRPr lang="fr-FR" altLang="fr-FR" sz="40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C4A70723-4180-31DE-8A0F-3EECA29BB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1200"/>
            <a:ext cx="6858000" cy="40195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/>
            </a:pPr>
            <a:endParaRPr lang="fr-FR" altLang="fr-FR" sz="2800" b="1"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/>
            </a:pPr>
            <a:endParaRPr lang="fr-FR" altLang="fr-FR" sz="2800" b="1"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/>
            </a:pPr>
            <a:endParaRPr lang="fr-FR" altLang="fr-FR" sz="2800" b="1"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/>
            </a:pPr>
            <a:endParaRPr lang="fr-FR" altLang="fr-FR" sz="2800" b="1"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/>
            </a:pPr>
            <a:endParaRPr lang="fr-FR" altLang="fr-FR" sz="2800" b="1"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/>
            </a:pPr>
            <a:endParaRPr lang="fr-FR" altLang="fr-FR" sz="2800" b="1">
              <a:latin typeface="Arial" charset="0"/>
            </a:endParaRP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C3C7C9A3-5307-408E-28BA-E23D8AEF3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endParaRPr lang="fr-FR" altLang="fr-FR"/>
          </a:p>
          <a:p>
            <a:pPr lvl="4"/>
            <a:endParaRPr lang="fr-FR" altLang="fr-FR"/>
          </a:p>
          <a:p>
            <a:pPr lvl="3"/>
            <a:endParaRPr lang="fr-FR" altLang="fr-FR"/>
          </a:p>
        </p:txBody>
      </p:sp>
      <p:pic>
        <p:nvPicPr>
          <p:cNvPr id="1029" name="Image 1">
            <a:extLst>
              <a:ext uri="{FF2B5EF4-FFF2-40B4-BE49-F238E27FC236}">
                <a16:creationId xmlns:a16="http://schemas.microsoft.com/office/drawing/2014/main" id="{A3753DFB-B266-DC9A-0A51-273147BFDA0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40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149F3B-CDC7-03E6-6702-5EF4EF0B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1566ED-0371-B4F5-57B6-3A748EAF2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E08D8C-396A-66DE-331B-647F953F2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ACABFC-B8B1-40B0-88C4-E827CFDED75C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9C59FE-0075-7DF4-9F65-75100C3C6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EB1E05-331B-1C6C-0B14-8F763F569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0DC5D9-DEEE-463D-A408-2ACA01EE9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14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IuyWwT_A63jVue_sHUYE8bmKxtXHwhbcv8OpGB0e6k/edit?tab=t.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ation.abes.fr/sudoc/doc/Formateur_relais/bureau_FR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orms.office.com/e/TL3yfbEibQ" TargetMode="External"/><Relationship Id="rId4" Type="http://schemas.openxmlformats.org/officeDocument/2006/relationships/hyperlink" Target="https://documentation.abes.fr/sudoc/doc/Formateur_relais/procedure_installation_salle_de_formation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 sz="3600" b="1" dirty="0"/>
              <a:t>Réunion des formateurs-relais Sudoc </a:t>
            </a:r>
            <a:br>
              <a:rPr lang="fr-FR" b="1" dirty="0"/>
            </a:br>
            <a:r>
              <a:rPr lang="fr-FR" b="1" dirty="0"/>
              <a:t>– Juin 2025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16-17 juin 2025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1" name="Image 10" descr="Une image contenant dessin, croquis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B135AF70-D1B6-F491-AA8B-DA450F8BA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473" y="-1481"/>
            <a:ext cx="1655052" cy="1655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133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95C94-9BFA-A690-765D-7453EAB3F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B5950-D70B-EDAC-75DC-70044755D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Infos générales (lundi 16 juin 14h-15h)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98C7C8-ADEF-9503-232A-C2CC80083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54334"/>
            <a:ext cx="8579223" cy="56369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fr-FR" sz="2900" dirty="0">
                <a:solidFill>
                  <a:srgbClr val="000000"/>
                </a:solidFill>
                <a:ea typeface="Calibri"/>
                <a:cs typeface="Calibri"/>
              </a:rPr>
              <a:t>La refonte de l’outil d’assistance</a:t>
            </a:r>
            <a:endParaRPr lang="fr-FR" sz="2900" strike="sngStrike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457200" lvl="1" indent="0">
              <a:lnSpc>
                <a:spcPct val="110000"/>
              </a:lnSpc>
              <a:buNone/>
            </a:pPr>
            <a:br>
              <a:rPr lang="fr-FR" dirty="0">
                <a:ea typeface="Calibri"/>
                <a:cs typeface="Calibri"/>
              </a:rPr>
            </a:br>
            <a:br>
              <a:rPr lang="fr-FR" dirty="0">
                <a:cs typeface="Calibri"/>
              </a:rPr>
            </a:br>
            <a:endParaRPr lang="fr-FR" dirty="0">
              <a:cs typeface="Calibri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73ED57-4F2D-562E-1857-4A22966C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D461F22-3478-29C1-E830-E424E62498B0}"/>
              </a:ext>
            </a:extLst>
          </p:cNvPr>
          <p:cNvSpPr txBox="1"/>
          <p:nvPr/>
        </p:nvSpPr>
        <p:spPr>
          <a:xfrm>
            <a:off x="5582321" y="2279854"/>
            <a:ext cx="192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cs typeface="Calibri"/>
              </a:rPr>
              <a:t>J’ai une question concernant l’acquisition de documentation électronique</a:t>
            </a:r>
            <a:endParaRPr lang="fr-FR" sz="1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CA5EDE-E8EA-6B75-6CB7-64DC07824751}"/>
              </a:ext>
            </a:extLst>
          </p:cNvPr>
          <p:cNvSpPr txBox="1"/>
          <p:nvPr/>
        </p:nvSpPr>
        <p:spPr>
          <a:xfrm>
            <a:off x="2975911" y="3549629"/>
            <a:ext cx="192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cs typeface="Calibri"/>
              </a:rPr>
              <a:t>J’ai besoin</a:t>
            </a:r>
            <a:br>
              <a:rPr lang="fr-FR" sz="1200" dirty="0">
                <a:cs typeface="Calibri"/>
              </a:rPr>
            </a:br>
            <a:r>
              <a:rPr lang="fr-FR" sz="1200" dirty="0">
                <a:cs typeface="Calibri"/>
              </a:rPr>
              <a:t> de réutiliser des données des outils de l’Abes</a:t>
            </a:r>
            <a:endParaRPr lang="fr-FR" sz="1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CC5EB4-AA87-6142-8C42-2DED5E861157}"/>
              </a:ext>
            </a:extLst>
          </p:cNvPr>
          <p:cNvSpPr txBox="1"/>
          <p:nvPr/>
        </p:nvSpPr>
        <p:spPr>
          <a:xfrm>
            <a:off x="3102100" y="2310432"/>
            <a:ext cx="192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cs typeface="Calibri"/>
              </a:rPr>
              <a:t>J’ai besoin d’aide pour trouver un document, un auteur, une thèse, un établissement</a:t>
            </a:r>
            <a:endParaRPr lang="fr-FR" sz="12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08B08A-07F4-5692-C057-D9508C47178B}"/>
              </a:ext>
            </a:extLst>
          </p:cNvPr>
          <p:cNvSpPr txBox="1"/>
          <p:nvPr/>
        </p:nvSpPr>
        <p:spPr>
          <a:xfrm>
            <a:off x="5582321" y="3431719"/>
            <a:ext cx="192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cs typeface="Calibri"/>
              </a:rPr>
              <a:t>J’ai besoin</a:t>
            </a:r>
            <a:br>
              <a:rPr lang="fr-FR" sz="1200" dirty="0">
                <a:cs typeface="Calibri"/>
              </a:rPr>
            </a:br>
            <a:r>
              <a:rPr lang="fr-FR" sz="1200" dirty="0">
                <a:cs typeface="Calibri"/>
              </a:rPr>
              <a:t> que l’Abes intervienne sur des données ou sur mes paramétrages</a:t>
            </a:r>
            <a:endParaRPr lang="fr-FR" sz="1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62A4266-6BB3-BB8B-6A65-853C2A858E29}"/>
              </a:ext>
            </a:extLst>
          </p:cNvPr>
          <p:cNvSpPr txBox="1"/>
          <p:nvPr/>
        </p:nvSpPr>
        <p:spPr>
          <a:xfrm>
            <a:off x="525776" y="2459195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cs typeface="Calibri"/>
              </a:rPr>
              <a:t>Je signale un incident sur un outil ou une application</a:t>
            </a:r>
            <a:endParaRPr lang="fr-FR" sz="1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FD3D463-033C-B476-5B7A-D9EB3C31B84D}"/>
              </a:ext>
            </a:extLst>
          </p:cNvPr>
          <p:cNvSpPr txBox="1"/>
          <p:nvPr/>
        </p:nvSpPr>
        <p:spPr>
          <a:xfrm>
            <a:off x="5626169" y="4988131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cs typeface="Calibri"/>
              </a:rPr>
              <a:t>Je suggère une évolution, un nouveau service</a:t>
            </a:r>
            <a:endParaRPr lang="fr-FR" sz="1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B6DF900-7E5F-7BA1-B00D-9C361B231C24}"/>
              </a:ext>
            </a:extLst>
          </p:cNvPr>
          <p:cNvSpPr txBox="1"/>
          <p:nvPr/>
        </p:nvSpPr>
        <p:spPr>
          <a:xfrm>
            <a:off x="544896" y="3641961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cs typeface="Calibri"/>
              </a:rPr>
              <a:t>J’ai une question d’ordre administratif</a:t>
            </a:r>
            <a:endParaRPr lang="fr-FR" sz="1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63022C8-9FFC-9A74-C2D4-AE2062BDF714}"/>
              </a:ext>
            </a:extLst>
          </p:cNvPr>
          <p:cNvSpPr txBox="1"/>
          <p:nvPr/>
        </p:nvSpPr>
        <p:spPr>
          <a:xfrm>
            <a:off x="569625" y="5032755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cs typeface="Calibri"/>
              </a:rPr>
              <a:t>J’utilise GALA (accès réservé à l’Abes)</a:t>
            </a:r>
            <a:endParaRPr lang="fr-FR" sz="1200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17DF8F6-6462-52A7-7799-015D94FA6E12}"/>
              </a:ext>
            </a:extLst>
          </p:cNvPr>
          <p:cNvSpPr/>
          <p:nvPr/>
        </p:nvSpPr>
        <p:spPr>
          <a:xfrm>
            <a:off x="457199" y="2195114"/>
            <a:ext cx="2007937" cy="9713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8F97E77-7027-F4FB-65FC-E2119B8E5BDE}"/>
              </a:ext>
            </a:extLst>
          </p:cNvPr>
          <p:cNvSpPr/>
          <p:nvPr/>
        </p:nvSpPr>
        <p:spPr>
          <a:xfrm>
            <a:off x="2975911" y="2197710"/>
            <a:ext cx="2007937" cy="9713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AE3D6B9-23FF-6FAA-A8FC-7388F211FB95}"/>
              </a:ext>
            </a:extLst>
          </p:cNvPr>
          <p:cNvSpPr/>
          <p:nvPr/>
        </p:nvSpPr>
        <p:spPr>
          <a:xfrm>
            <a:off x="5538472" y="2175329"/>
            <a:ext cx="2007937" cy="9713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0557993-0B69-8D46-F07F-89785E06131B}"/>
              </a:ext>
            </a:extLst>
          </p:cNvPr>
          <p:cNvSpPr/>
          <p:nvPr/>
        </p:nvSpPr>
        <p:spPr>
          <a:xfrm>
            <a:off x="481928" y="3402486"/>
            <a:ext cx="2007937" cy="9713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0E4F1E39-ABBD-7219-7D9C-14C322914152}"/>
              </a:ext>
            </a:extLst>
          </p:cNvPr>
          <p:cNvSpPr/>
          <p:nvPr/>
        </p:nvSpPr>
        <p:spPr>
          <a:xfrm>
            <a:off x="2975911" y="3402486"/>
            <a:ext cx="2007937" cy="9713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3BD2DE6-96ED-1EEA-C7CF-DD13A2074557}"/>
              </a:ext>
            </a:extLst>
          </p:cNvPr>
          <p:cNvSpPr/>
          <p:nvPr/>
        </p:nvSpPr>
        <p:spPr>
          <a:xfrm>
            <a:off x="5538472" y="3389838"/>
            <a:ext cx="2007937" cy="9713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D3C7DF44-8869-7240-FCD0-016E28194603}"/>
              </a:ext>
            </a:extLst>
          </p:cNvPr>
          <p:cNvSpPr/>
          <p:nvPr/>
        </p:nvSpPr>
        <p:spPr>
          <a:xfrm>
            <a:off x="5538472" y="4733295"/>
            <a:ext cx="2007937" cy="9713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125EF9FF-CC77-5884-56B9-FA5F9F184809}"/>
              </a:ext>
            </a:extLst>
          </p:cNvPr>
          <p:cNvSpPr/>
          <p:nvPr/>
        </p:nvSpPr>
        <p:spPr>
          <a:xfrm>
            <a:off x="457200" y="4733295"/>
            <a:ext cx="2007937" cy="9713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412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7AD87-2DF4-8075-3408-1C83B2556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9A2F5-C92D-6971-59C5-3AB427E1E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Infos générales (lundi 16 juin 15h-16h)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D3CF67-DC80-047F-8AB3-BEF9FF0FC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054334"/>
            <a:ext cx="8225352" cy="4897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00"/>
                </a:solidFill>
                <a:cs typeface="Calibri"/>
              </a:rPr>
              <a:t>Projet Réinformatisation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fr-FR" b="1" dirty="0">
                <a:ea typeface="Calibri"/>
                <a:cs typeface="Calibri"/>
              </a:rPr>
            </a:br>
            <a:r>
              <a:rPr lang="fr-FR" dirty="0">
                <a:ea typeface="+mn-lt"/>
                <a:cs typeface="+mn-lt"/>
              </a:rPr>
              <a:t>Comment envisager un dispositif de formation-relais dans ce contexte ?</a:t>
            </a: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ea typeface="+mn-lt"/>
                <a:cs typeface="+mn-lt"/>
              </a:rPr>
              <a:t>(voir la présentation)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fr-FR" sz="2000" dirty="0">
              <a:ea typeface="Calibri"/>
              <a:cs typeface="Calibri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502AA1-F1E4-F551-2B93-1D712810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157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DB724-10D6-CA23-3AF3-081EDAA17F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/>
              <a:t>Point d’information sur le futur système de gestion des métadonnées </a:t>
            </a:r>
            <a:r>
              <a:rPr lang="fr-FR" err="1"/>
              <a:t>Abes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1E9161-C284-3913-0A19-5C42CDE507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Réunion des formateurs-relais </a:t>
            </a:r>
            <a:r>
              <a:rPr lang="fr-FR" err="1"/>
              <a:t>Sudoc</a:t>
            </a:r>
            <a:endParaRPr lang="fr-FR"/>
          </a:p>
          <a:p>
            <a:r>
              <a:rPr lang="fr-FR"/>
              <a:t>Lundi 16 juin 2025</a:t>
            </a:r>
          </a:p>
        </p:txBody>
      </p:sp>
    </p:spTree>
    <p:extLst>
      <p:ext uri="{BB962C8B-B14F-4D97-AF65-F5344CB8AC3E}">
        <p14:creationId xmlns:p14="http://schemas.microsoft.com/office/powerpoint/2010/main" val="1250635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7E7B7E-32F6-FAD1-3B64-4D957240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Contexte : principes et 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5AAFED-E8C5-22DF-9534-2A501B598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09" y="1333900"/>
            <a:ext cx="7991341" cy="3698164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fr-FR" sz="1800" kern="100" dirty="0">
                <a:latin typeface="Aptos"/>
                <a:ea typeface="Aptos" panose="020B0004020202020204" pitchFamily="34" charset="0"/>
                <a:cs typeface="Times New Roman"/>
              </a:rPr>
              <a:t>Passage d'un paradigme de production à l'unité à une production / circulation massives de données </a:t>
            </a:r>
            <a:endParaRPr lang="fr-FR" sz="1800" kern="100" dirty="0"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latin typeface="Aptos"/>
                <a:ea typeface="Aptos" panose="020B0004020202020204" pitchFamily="34" charset="0"/>
                <a:cs typeface="Times New Roman"/>
              </a:rPr>
              <a:t>Mutualisation et économies d’échelle nationales (</a:t>
            </a:r>
            <a:r>
              <a:rPr lang="fr-FR" sz="1800" kern="100" dirty="0">
                <a:latin typeface="Aptos"/>
                <a:ea typeface="Aptos" panose="020B0004020202020204" pitchFamily="34" charset="0"/>
                <a:cs typeface="Times New Roman"/>
                <a:sym typeface="Wingdings" panose="05000000000000000000" pitchFamily="2" charset="2"/>
              </a:rPr>
              <a:t> rôles de centralisation, d’accompagnement de réseaux et de développements informatiques portés par l’Abes)</a:t>
            </a:r>
            <a:endParaRPr lang="fr-FR" sz="1800" kern="100" dirty="0">
              <a:latin typeface="Aptos"/>
              <a:ea typeface="Aptos" panose="020B0004020202020204" pitchFamily="34" charset="0"/>
              <a:cs typeface="Times New Roman"/>
            </a:endParaRPr>
          </a:p>
          <a:p>
            <a:r>
              <a:rPr lang="fr-F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Respect du principe de subsidiarité : pas de double emploi entre fonctionnalités centrales et locales, compatibilité avec une diversité de systèmes en établissements</a:t>
            </a:r>
          </a:p>
          <a:p>
            <a:r>
              <a:rPr lang="fr-FR" sz="1800" kern="100" dirty="0">
                <a:latin typeface="Aptos"/>
                <a:ea typeface="Aptos" panose="020B0004020202020204" pitchFamily="34" charset="0"/>
                <a:cs typeface="Times New Roman"/>
              </a:rPr>
              <a:t>Ouverture du système, politique full API pour favoriser l’autonomie des établissements (notamment : remontées d'exemplaires SGB &gt;&gt; SI Abes) </a:t>
            </a:r>
            <a:endParaRPr lang="fr-FR" sz="1800" kern="100" dirty="0"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latin typeface="Aptos"/>
                <a:ea typeface="Aptos" panose="020B0004020202020204" pitchFamily="34" charset="0"/>
                <a:cs typeface="Times New Roman"/>
              </a:rPr>
              <a:t>Transition progressive vers les modèles entités/relations</a:t>
            </a:r>
          </a:p>
          <a:p>
            <a:r>
              <a:rPr lang="fr-FR" sz="1800" kern="100" dirty="0">
                <a:latin typeface="Aptos"/>
                <a:ea typeface="Aptos" panose="020B0004020202020204" pitchFamily="34" charset="0"/>
                <a:cs typeface="Times New Roman"/>
              </a:rPr>
              <a:t>Fluidification des circuits de valorisation de la documentation électronique, en s'appuyant sur une base de connaissance intégrée au système</a:t>
            </a:r>
            <a:endParaRPr lang="fr-FR" sz="1800" kern="100" dirty="0">
              <a:cs typeface="Times New Roman"/>
            </a:endParaRPr>
          </a:p>
          <a:p>
            <a:r>
              <a:rPr lang="fr-FR" sz="1800" kern="100" dirty="0">
                <a:latin typeface="Aptos"/>
                <a:ea typeface="Aptos" panose="020B0004020202020204" pitchFamily="34" charset="0"/>
                <a:cs typeface="Times New Roman"/>
              </a:rPr>
              <a:t>Impératif de mise en production début 2028</a:t>
            </a:r>
          </a:p>
          <a:p>
            <a:r>
              <a:rPr lang="fr-F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Choix d’un outil du marché </a:t>
            </a:r>
            <a:r>
              <a:rPr lang="fr-F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certains paramètres (futur modèle de réseau, implémentation des modèles E/R…) dépendront de ce choix et de la communauté qui sera associée</a:t>
            </a:r>
            <a:endParaRPr lang="fr-F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171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0E80F-2C33-B041-DCD2-E4328DA9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Contexte : recueil des besoins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9267FB-1ABF-BE03-23AD-31636656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err="1"/>
              <a:t>Abes</a:t>
            </a:r>
            <a:r>
              <a:rPr lang="fr-FR"/>
              <a:t> Tours : entre 3 et 5 / an en 2019 et 2022-2024</a:t>
            </a:r>
          </a:p>
          <a:p>
            <a:r>
              <a:rPr lang="fr-FR"/>
              <a:t>Travaux menés en 2023 : préparation du projet d’établissement </a:t>
            </a:r>
            <a:r>
              <a:rPr lang="fr-FR" err="1"/>
              <a:t>Abes</a:t>
            </a:r>
            <a:r>
              <a:rPr lang="fr-FR"/>
              <a:t> 2024-2028</a:t>
            </a:r>
          </a:p>
          <a:p>
            <a:r>
              <a:rPr lang="fr-FR"/>
              <a:t>GT Expression des besoins et </a:t>
            </a:r>
            <a:r>
              <a:rPr lang="fr-FR" err="1"/>
              <a:t>Sourcing</a:t>
            </a:r>
            <a:r>
              <a:rPr lang="fr-FR"/>
              <a:t> (2024)</a:t>
            </a:r>
          </a:p>
          <a:p>
            <a:pPr lvl="1"/>
            <a:r>
              <a:rPr lang="fr-FR"/>
              <a:t>Participation de représentants du GT Club utilisateurs SIGB : ACEF, AULE, CLUS, </a:t>
            </a:r>
            <a:r>
              <a:rPr lang="fr-FR" err="1"/>
              <a:t>KohaLa</a:t>
            </a:r>
            <a:endParaRPr lang="fr-FR"/>
          </a:p>
          <a:p>
            <a:pPr lvl="1"/>
            <a:r>
              <a:rPr lang="fr-FR"/>
              <a:t>Atelier </a:t>
            </a:r>
            <a:r>
              <a:rPr lang="fr-FR" err="1"/>
              <a:t>JAbes</a:t>
            </a:r>
            <a:r>
              <a:rPr lang="fr-FR"/>
              <a:t> 2024 (coanimé </a:t>
            </a:r>
            <a:r>
              <a:rPr lang="fr-FR" err="1"/>
              <a:t>Abes</a:t>
            </a:r>
            <a:r>
              <a:rPr lang="fr-FR"/>
              <a:t> – ADBU-SDSI)</a:t>
            </a:r>
          </a:p>
          <a:p>
            <a:r>
              <a:rPr lang="fr-FR"/>
              <a:t>Benchmark 2024-2025</a:t>
            </a:r>
          </a:p>
        </p:txBody>
      </p:sp>
    </p:spTree>
    <p:extLst>
      <p:ext uri="{BB962C8B-B14F-4D97-AF65-F5344CB8AC3E}">
        <p14:creationId xmlns:p14="http://schemas.microsoft.com/office/powerpoint/2010/main" val="709417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DC41DF-11B4-E075-DC44-6A3FFA0A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1131094"/>
            <a:ext cx="8621486" cy="994172"/>
          </a:xfrm>
        </p:spPr>
        <p:txBody>
          <a:bodyPr/>
          <a:lstStyle/>
          <a:p>
            <a:r>
              <a:rPr lang="fr-FR"/>
              <a:t>Contexte : 1</a:t>
            </a:r>
            <a:r>
              <a:rPr lang="fr-FR" baseline="30000"/>
              <a:t>ère</a:t>
            </a:r>
            <a:r>
              <a:rPr lang="fr-FR"/>
              <a:t> phase du projet </a:t>
            </a:r>
            <a:r>
              <a:rPr lang="fr-FR" err="1"/>
              <a:t>Réinformatisation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43F188-198E-5CE1-F2E8-647B8519E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950708" cy="3342227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fr-FR"/>
              <a:t>Mise en place de l’équipe (nouvelle organisation </a:t>
            </a:r>
            <a:r>
              <a:rPr lang="fr-FR" err="1"/>
              <a:t>Abes</a:t>
            </a:r>
            <a:r>
              <a:rPr lang="fr-FR"/>
              <a:t> janvier 2025) et des instances de coopération et pilotage</a:t>
            </a:r>
          </a:p>
          <a:p>
            <a:pPr lvl="1"/>
            <a:r>
              <a:rPr lang="fr-FR"/>
              <a:t>Trois membres extérieurs du GT clubs utilisateurs épaulant l’équipe </a:t>
            </a:r>
            <a:r>
              <a:rPr lang="fr-FR" err="1"/>
              <a:t>Abes</a:t>
            </a:r>
            <a:endParaRPr lang="fr-FR"/>
          </a:p>
          <a:p>
            <a:pPr lvl="1"/>
            <a:r>
              <a:rPr lang="fr-FR"/>
              <a:t>1</a:t>
            </a:r>
            <a:r>
              <a:rPr lang="fr-FR" baseline="30000"/>
              <a:t>er</a:t>
            </a:r>
            <a:r>
              <a:rPr lang="fr-FR"/>
              <a:t> Comité de pilotage réuni le 16 mai 2025</a:t>
            </a:r>
          </a:p>
          <a:p>
            <a:r>
              <a:rPr lang="fr-FR"/>
              <a:t>Poursuite du benchmark, rencontres avec l’ADBU, </a:t>
            </a:r>
            <a:r>
              <a:rPr lang="fr-FR" err="1"/>
              <a:t>CollEx</a:t>
            </a:r>
            <a:r>
              <a:rPr lang="fr-FR"/>
              <a:t>-Persée Cartographie, </a:t>
            </a:r>
            <a:r>
              <a:rPr lang="fr-FR" err="1"/>
              <a:t>CTLes</a:t>
            </a:r>
            <a:endParaRPr lang="fr-FR"/>
          </a:p>
          <a:p>
            <a:r>
              <a:rPr lang="fr-FR"/>
              <a:t>Webinaire ADBU sur les nouveaux services souhaités dans le futur système : ERM / résolveur de liens / index central / PEB-FDD</a:t>
            </a:r>
          </a:p>
          <a:p>
            <a:r>
              <a:rPr lang="fr-FR"/>
              <a:t>Rédaction documents du marché : mai-août 2025</a:t>
            </a:r>
          </a:p>
        </p:txBody>
      </p:sp>
    </p:spTree>
    <p:extLst>
      <p:ext uri="{BB962C8B-B14F-4D97-AF65-F5344CB8AC3E}">
        <p14:creationId xmlns:p14="http://schemas.microsoft.com/office/powerpoint/2010/main" val="1353135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5AA385-8104-89A0-5E55-604F64B7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20" y="1413294"/>
            <a:ext cx="2591866" cy="1212152"/>
          </a:xfrm>
        </p:spPr>
        <p:txBody>
          <a:bodyPr anchor="b">
            <a:normAutofit/>
          </a:bodyPr>
          <a:lstStyle/>
          <a:p>
            <a:r>
              <a:rPr lang="fr-FR" sz="2400"/>
              <a:t>Le périmètre du futur SGM </a:t>
            </a:r>
            <a:r>
              <a:rPr lang="fr-FR" sz="2400" err="1"/>
              <a:t>Abes</a:t>
            </a:r>
            <a:r>
              <a:rPr lang="fr-FR" sz="2400"/>
              <a:t> par rapport à l’existant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59B604-F9B4-8C6F-4D18-AD01C2133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20" y="2757357"/>
            <a:ext cx="2591866" cy="2585874"/>
          </a:xfrm>
        </p:spPr>
        <p:txBody>
          <a:bodyPr anchor="t">
            <a:normAutofit fontScale="85000" lnSpcReduction="20000"/>
          </a:bodyPr>
          <a:lstStyle/>
          <a:p>
            <a:r>
              <a:rPr lang="fr-FR" sz="1500"/>
              <a:t>Le </a:t>
            </a:r>
            <a:r>
              <a:rPr lang="fr-FR" sz="1500" b="1" err="1"/>
              <a:t>Sudoc</a:t>
            </a:r>
            <a:r>
              <a:rPr lang="fr-FR" sz="1500"/>
              <a:t> et ses applications satellites (</a:t>
            </a:r>
            <a:r>
              <a:rPr lang="fr-FR" sz="1500" err="1"/>
              <a:t>IdRef</a:t>
            </a:r>
            <a:r>
              <a:rPr lang="fr-FR" sz="1500"/>
              <a:t>, </a:t>
            </a:r>
            <a:r>
              <a:rPr lang="fr-FR" sz="1500" err="1"/>
              <a:t>Colodus</a:t>
            </a:r>
            <a:r>
              <a:rPr lang="fr-FR" sz="1500"/>
              <a:t>, ITEM, </a:t>
            </a:r>
            <a:r>
              <a:rPr lang="fr-FR" sz="1500" err="1"/>
              <a:t>Qualimarc</a:t>
            </a:r>
            <a:r>
              <a:rPr lang="fr-FR" sz="1500"/>
              <a:t>…)</a:t>
            </a:r>
          </a:p>
          <a:p>
            <a:r>
              <a:rPr lang="fr-FR" sz="1500"/>
              <a:t>La base de connaissance nationale </a:t>
            </a:r>
            <a:r>
              <a:rPr lang="fr-FR" sz="1500" b="1"/>
              <a:t>BACON</a:t>
            </a:r>
          </a:p>
          <a:p>
            <a:r>
              <a:rPr lang="fr-FR" sz="1500" i="1">
                <a:solidFill>
                  <a:schemeClr val="bg1">
                    <a:lumMod val="50000"/>
                  </a:schemeClr>
                </a:solidFill>
              </a:rPr>
              <a:t>Pour la galaxie des thèses de doctorat : flux à repenser pour les références bibliographiques : quelles connexions avec le logiciel de gestion du dépôt des sujets et thèses de doctorat</a:t>
            </a:r>
          </a:p>
          <a:p>
            <a:r>
              <a:rPr lang="fr-FR" sz="1500" i="1">
                <a:solidFill>
                  <a:schemeClr val="bg1">
                    <a:lumMod val="50000"/>
                  </a:schemeClr>
                </a:solidFill>
              </a:rPr>
              <a:t>Pour Calames, science+ : sources externes alimentant l’outil de découverte national ? </a:t>
            </a:r>
          </a:p>
        </p:txBody>
      </p:sp>
      <p:pic>
        <p:nvPicPr>
          <p:cNvPr id="4" name="Espace réservé du contenu 4" descr="Une image contenant texte, capture d’écran, diagramme, cercle&#10;&#10;Le contenu généré par l’IA peut être incorrect.">
            <a:extLst>
              <a:ext uri="{FF2B5EF4-FFF2-40B4-BE49-F238E27FC236}">
                <a16:creationId xmlns:a16="http://schemas.microsoft.com/office/drawing/2014/main" id="{951FBB6A-AEF4-DAF8-C50F-DB1C85CF2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71" y="2051297"/>
            <a:ext cx="4792010" cy="27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6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81F869-28E9-2497-2707-A3B9ABC8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04" y="213737"/>
            <a:ext cx="7886700" cy="850270"/>
          </a:xfrm>
        </p:spPr>
        <p:txBody>
          <a:bodyPr>
            <a:normAutofit/>
          </a:bodyPr>
          <a:lstStyle/>
          <a:p>
            <a:r>
              <a:rPr lang="fr-FR" sz="3900" dirty="0"/>
              <a:t>Calendrier prévisionnel du projet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F7F996E-9E85-3B86-57C6-D8277C1D8F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0731139E-E6EF-A1D0-9027-E41E557350BD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1750178" y="4200804"/>
            <a:ext cx="8696" cy="57607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0747893-E091-1D47-34B8-BD35E8A8D04B}"/>
              </a:ext>
            </a:extLst>
          </p:cNvPr>
          <p:cNvSpPr txBox="1"/>
          <p:nvPr/>
        </p:nvSpPr>
        <p:spPr>
          <a:xfrm>
            <a:off x="637345" y="4776876"/>
            <a:ext cx="222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>
                <a:solidFill>
                  <a:prstClr val="black"/>
                </a:solidFill>
                <a:latin typeface="Aptos" panose="02110004020202020204"/>
              </a:rPr>
              <a:t>Lancement de la consultation : septembre, 1</a:t>
            </a:r>
            <a:r>
              <a:rPr lang="fr-FR" sz="1350" baseline="30000">
                <a:solidFill>
                  <a:prstClr val="black"/>
                </a:solidFill>
                <a:latin typeface="Aptos" panose="02110004020202020204"/>
              </a:rPr>
              <a:t>er</a:t>
            </a:r>
            <a:r>
              <a:rPr lang="fr-FR" sz="1350">
                <a:solidFill>
                  <a:prstClr val="black"/>
                </a:solidFill>
                <a:latin typeface="Aptos" panose="02110004020202020204"/>
              </a:rPr>
              <a:t> cycle de négociation : </a:t>
            </a:r>
          </a:p>
          <a:p>
            <a:pPr algn="ctr" defTabSz="685800"/>
            <a:r>
              <a:rPr lang="fr-FR" sz="1350">
                <a:solidFill>
                  <a:prstClr val="black"/>
                </a:solidFill>
                <a:latin typeface="Aptos" panose="02110004020202020204"/>
              </a:rPr>
              <a:t>fin 2025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E12EC49-7009-17B2-B6FF-BF8D80F0BA12}"/>
              </a:ext>
            </a:extLst>
          </p:cNvPr>
          <p:cNvSpPr txBox="1"/>
          <p:nvPr/>
        </p:nvSpPr>
        <p:spPr>
          <a:xfrm>
            <a:off x="3230118" y="2369680"/>
            <a:ext cx="1817370" cy="110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Aft>
                <a:spcPts val="599"/>
              </a:spcAft>
            </a:pPr>
            <a:r>
              <a:rPr lang="fr-FR" sz="1350" b="1">
                <a:solidFill>
                  <a:prstClr val="black"/>
                </a:solidFill>
                <a:latin typeface="Aptos" panose="02110004020202020204"/>
              </a:rPr>
              <a:t>Début 2026</a:t>
            </a:r>
          </a:p>
          <a:p>
            <a:pPr algn="ctr" defTabSz="685800">
              <a:lnSpc>
                <a:spcPct val="90000"/>
              </a:lnSpc>
              <a:spcAft>
                <a:spcPts val="599"/>
              </a:spcAft>
            </a:pPr>
            <a:r>
              <a:rPr lang="fr-FR" sz="1350">
                <a:solidFill>
                  <a:prstClr val="black"/>
                </a:solidFill>
                <a:latin typeface="Aptos" panose="02110004020202020204"/>
              </a:rPr>
              <a:t>Attribution du marché</a:t>
            </a:r>
            <a:br>
              <a:rPr lang="fr-FR" sz="1350">
                <a:solidFill>
                  <a:prstClr val="black"/>
                </a:solidFill>
                <a:latin typeface="Aptos" panose="02110004020202020204"/>
              </a:rPr>
            </a:br>
            <a:r>
              <a:rPr lang="fr-FR" sz="1350">
                <a:solidFill>
                  <a:prstClr val="black"/>
                </a:solidFill>
                <a:latin typeface="Aptos" panose="02110004020202020204"/>
              </a:rPr>
              <a:t>Démarrage de l’implémentation, paramétrages, tests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0CCB3A7-35A6-B506-7E70-735F8468E5A7}"/>
              </a:ext>
            </a:extLst>
          </p:cNvPr>
          <p:cNvCxnSpPr>
            <a:cxnSpLocks/>
          </p:cNvCxnSpPr>
          <p:nvPr/>
        </p:nvCxnSpPr>
        <p:spPr>
          <a:xfrm flipH="1">
            <a:off x="4189341" y="4200804"/>
            <a:ext cx="8695" cy="57607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91A108A-0306-114A-3492-5B4AA33BA291}"/>
              </a:ext>
            </a:extLst>
          </p:cNvPr>
          <p:cNvCxnSpPr>
            <a:cxnSpLocks/>
          </p:cNvCxnSpPr>
          <p:nvPr/>
        </p:nvCxnSpPr>
        <p:spPr>
          <a:xfrm flipH="1">
            <a:off x="6575905" y="4200803"/>
            <a:ext cx="8695" cy="57607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76BF55FF-4529-C353-7B43-9B0E50085BC2}"/>
              </a:ext>
            </a:extLst>
          </p:cNvPr>
          <p:cNvSpPr txBox="1"/>
          <p:nvPr/>
        </p:nvSpPr>
        <p:spPr>
          <a:xfrm>
            <a:off x="3230118" y="4780720"/>
            <a:ext cx="195672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>
                <a:solidFill>
                  <a:prstClr val="black"/>
                </a:solidFill>
                <a:highlight>
                  <a:srgbClr val="00FF00"/>
                </a:highlight>
                <a:latin typeface="Aptos" panose="02110004020202020204"/>
              </a:rPr>
              <a:t>Lancement des GT thématiques</a:t>
            </a:r>
            <a:r>
              <a:rPr lang="fr-FR" sz="1350">
                <a:solidFill>
                  <a:prstClr val="black"/>
                </a:solidFill>
                <a:latin typeface="Aptos" panose="02110004020202020204"/>
              </a:rPr>
              <a:t> : migration, production des données, nouveaux flux, interface publique 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74C619C-4117-7392-AAEB-C6B969BA1169}"/>
              </a:ext>
            </a:extLst>
          </p:cNvPr>
          <p:cNvSpPr txBox="1"/>
          <p:nvPr/>
        </p:nvSpPr>
        <p:spPr>
          <a:xfrm>
            <a:off x="5901556" y="4776875"/>
            <a:ext cx="13660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>
                <a:solidFill>
                  <a:prstClr val="black"/>
                </a:solidFill>
                <a:highlight>
                  <a:srgbClr val="00FF00"/>
                </a:highlight>
                <a:latin typeface="Aptos" panose="02110004020202020204"/>
              </a:rPr>
              <a:t>Formation des producteurs du </a:t>
            </a:r>
            <a:r>
              <a:rPr lang="fr-FR" sz="1350" err="1">
                <a:solidFill>
                  <a:prstClr val="black"/>
                </a:solidFill>
                <a:highlight>
                  <a:srgbClr val="00FF00"/>
                </a:highlight>
                <a:latin typeface="Aptos" panose="02110004020202020204"/>
              </a:rPr>
              <a:t>Sudoc</a:t>
            </a:r>
            <a:r>
              <a:rPr lang="fr-FR" sz="1350">
                <a:solidFill>
                  <a:prstClr val="black"/>
                </a:solidFill>
                <a:highlight>
                  <a:srgbClr val="00FF00"/>
                </a:highlight>
                <a:latin typeface="Aptos" panose="02110004020202020204"/>
              </a:rPr>
              <a:t>, bascule de la production et des flux</a:t>
            </a:r>
          </a:p>
        </p:txBody>
      </p:sp>
    </p:spTree>
    <p:extLst>
      <p:ext uri="{BB962C8B-B14F-4D97-AF65-F5344CB8AC3E}">
        <p14:creationId xmlns:p14="http://schemas.microsoft.com/office/powerpoint/2010/main" val="3301360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14239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4" y="857250"/>
            <a:ext cx="6803135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40713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7" name="Espace réservé du contenu 6" descr="Une image contenant texte, Appareils électroniques, capture d’écran, Site web&#10;&#10;Le contenu généré par l’IA peut être incorrect.">
            <a:extLst>
              <a:ext uri="{FF2B5EF4-FFF2-40B4-BE49-F238E27FC236}">
                <a16:creationId xmlns:a16="http://schemas.microsoft.com/office/drawing/2014/main" id="{DFDCBA62-6D29-A249-F619-DA7B9E02E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064" y="1200150"/>
            <a:ext cx="5751872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71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314C73-86D3-9138-5347-46C60037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924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/>
              <a:t>Questions sur le </a:t>
            </a:r>
            <a:r>
              <a:rPr lang="fr-FR" dirty="0" err="1"/>
              <a:t>J.e</a:t>
            </a:r>
            <a:r>
              <a:rPr lang="fr-FR" dirty="0"/>
              <a:t>-cours « Futur du Sudoc » : accompagnement des réseaux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DCB426-4C5C-99A6-4B71-083BEB15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66" y="1200819"/>
            <a:ext cx="7886700" cy="3730010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fr-FR" sz="1400" dirty="0"/>
              <a:t>Participation des réseaux au projet </a:t>
            </a:r>
          </a:p>
          <a:p>
            <a:pPr lvl="1"/>
            <a:r>
              <a:rPr lang="fr-FR" sz="1400" dirty="0"/>
              <a:t>Trois représentants issus du GT Clubs dans les instances de pilotage de la 1</a:t>
            </a:r>
            <a:r>
              <a:rPr lang="fr-FR" sz="1400" baseline="30000" dirty="0"/>
              <a:t>ère</a:t>
            </a:r>
            <a:r>
              <a:rPr lang="fr-FR" sz="1400" dirty="0"/>
              <a:t> phase du projet (François-Xavier Boffy, Sonia Bouis, Alexandre Faure)</a:t>
            </a:r>
          </a:p>
          <a:p>
            <a:pPr lvl="1"/>
            <a:r>
              <a:rPr lang="fr-FR" sz="1400" dirty="0"/>
              <a:t>A venir : appel à volontaires pour participer aux 4 GT thématiques début 2026</a:t>
            </a:r>
          </a:p>
          <a:p>
            <a:pPr lvl="1"/>
            <a:r>
              <a:rPr lang="fr-FR" sz="1400" dirty="0"/>
              <a:t>Elargissement des sollicitations durant les phases de tests du nouveau système (2026-2027)</a:t>
            </a:r>
          </a:p>
          <a:p>
            <a:r>
              <a:rPr lang="fr-FR" sz="1400" dirty="0"/>
              <a:t>Quelle communication auprès des éditeurs de SGB ? Auprès des DSI ? </a:t>
            </a:r>
          </a:p>
          <a:p>
            <a:pPr lvl="1"/>
            <a:r>
              <a:rPr lang="fr-FR" sz="1400" dirty="0"/>
              <a:t>Via leurs clients / via les clubs utilisateurs de SGB </a:t>
            </a:r>
          </a:p>
          <a:p>
            <a:pPr lvl="1"/>
            <a:r>
              <a:rPr lang="fr-FR" sz="1400" dirty="0"/>
              <a:t>Documentation à venir pour l’accompagnement technique (appropriation des futures API)</a:t>
            </a:r>
          </a:p>
          <a:p>
            <a:r>
              <a:rPr lang="fr-FR" sz="1400" dirty="0"/>
              <a:t>Adaptation des activités de l’Abes durant sa </a:t>
            </a:r>
            <a:r>
              <a:rPr lang="fr-FR" sz="1400" dirty="0" err="1"/>
              <a:t>réinformatisation</a:t>
            </a:r>
            <a:endParaRPr lang="fr-FR" sz="1400" dirty="0"/>
          </a:p>
          <a:p>
            <a:pPr lvl="1"/>
            <a:r>
              <a:rPr lang="fr-FR" sz="1400" dirty="0"/>
              <a:t>Cf. CA 27/06/2024 : </a:t>
            </a:r>
          </a:p>
          <a:p>
            <a:pPr lvl="2"/>
            <a:r>
              <a:rPr lang="fr-FR" sz="1400" dirty="0"/>
              <a:t>gel des évolutions des outils de signalement que le SGM intégrera</a:t>
            </a:r>
          </a:p>
          <a:p>
            <a:pPr lvl="2"/>
            <a:r>
              <a:rPr lang="fr-FR" sz="1400" dirty="0"/>
              <a:t>travaux de traitement des données limités aux chantiers d’intérêt général conformes aux perspectives du PE 2024-2028</a:t>
            </a:r>
          </a:p>
          <a:p>
            <a:pPr lvl="2"/>
            <a:r>
              <a:rPr lang="fr-FR" sz="1400" dirty="0"/>
              <a:t>limitation des nouveaux flux d’imports et d’exports aux obligations contractuelles d’achats de documentation électronique</a:t>
            </a:r>
          </a:p>
          <a:p>
            <a:pPr lvl="2"/>
            <a:r>
              <a:rPr lang="fr-FR" sz="1400" dirty="0"/>
              <a:t>réorientation de l’investissement de l’Abes dans la normalisation en fonction du choix de nouveau système </a:t>
            </a:r>
          </a:p>
          <a:p>
            <a:pPr lvl="2"/>
            <a:r>
              <a:rPr lang="fr-FR" sz="1400" dirty="0"/>
              <a:t>priorité à l’automatisation des procédures et à l’autonomisation progressive des établissements.</a:t>
            </a:r>
          </a:p>
          <a:p>
            <a:r>
              <a:rPr lang="fr-FR" sz="1400" dirty="0"/>
              <a:t>Quels dispositifs prévus pour former les réseaux ? </a:t>
            </a:r>
          </a:p>
          <a:p>
            <a:pPr lvl="1"/>
            <a:r>
              <a:rPr lang="fr-FR" sz="1400" dirty="0"/>
              <a:t>Maintien des formations aux outils actuels en 2025-2026</a:t>
            </a:r>
          </a:p>
          <a:p>
            <a:pPr lvl="1"/>
            <a:r>
              <a:rPr lang="fr-FR" sz="1400" dirty="0"/>
              <a:t>Effort significatif de formation au nouveau système à prévoir durant l’année 2027</a:t>
            </a:r>
          </a:p>
          <a:p>
            <a:pPr lvl="1"/>
            <a:r>
              <a:rPr lang="fr-FR" sz="1400" dirty="0"/>
              <a:t>Phasages et modalités précises restant à instruire </a:t>
            </a:r>
          </a:p>
        </p:txBody>
      </p:sp>
    </p:spTree>
    <p:extLst>
      <p:ext uri="{BB962C8B-B14F-4D97-AF65-F5344CB8AC3E}">
        <p14:creationId xmlns:p14="http://schemas.microsoft.com/office/powerpoint/2010/main" val="30687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b="4474"/>
          <a:stretch/>
        </p:blipFill>
        <p:spPr>
          <a:xfrm>
            <a:off x="148855" y="1133648"/>
            <a:ext cx="5156791" cy="48671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Bilan  – Octobre 2024 à Mars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2440764" y="2278142"/>
            <a:ext cx="1046093" cy="46005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/>
              <a:t>Paris x4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231393" y="3971546"/>
            <a:ext cx="900611" cy="37511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/>
              <a:t>Lyon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488184" y="3085542"/>
            <a:ext cx="861797" cy="38160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/>
              <a:t>Dijon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594996" y="4899139"/>
            <a:ext cx="1229172" cy="36510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/>
              <a:t>Aix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2394951" y="1306260"/>
            <a:ext cx="1046093" cy="36295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/>
              <a:t>Arras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3885660" y="2350984"/>
            <a:ext cx="1343634" cy="30562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/>
              <a:t>Strasbourg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13063" y="2575079"/>
            <a:ext cx="979983" cy="38160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/>
              <a:t>Rennes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793046" y="4880070"/>
            <a:ext cx="1074845" cy="37511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/>
              <a:t>Toulouse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1296110" y="4016372"/>
            <a:ext cx="1144654" cy="38160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/>
              <a:t>Bordeaux</a:t>
            </a:r>
          </a:p>
        </p:txBody>
      </p:sp>
      <p:sp>
        <p:nvSpPr>
          <p:cNvPr id="23" name="Rectangle à coins arrondis 13">
            <a:extLst>
              <a:ext uri="{FF2B5EF4-FFF2-40B4-BE49-F238E27FC236}">
                <a16:creationId xmlns:a16="http://schemas.microsoft.com/office/drawing/2014/main" id="{6811D213-7B47-62B3-10A7-E365C629C674}"/>
              </a:ext>
            </a:extLst>
          </p:cNvPr>
          <p:cNvSpPr/>
          <p:nvPr/>
        </p:nvSpPr>
        <p:spPr>
          <a:xfrm>
            <a:off x="3534615" y="1952618"/>
            <a:ext cx="1287074" cy="34815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accent2"/>
                </a:solidFill>
              </a:rPr>
              <a:t>Nancy (D)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AAB342-EE27-A9FA-5C44-1EE7685922D5}"/>
              </a:ext>
            </a:extLst>
          </p:cNvPr>
          <p:cNvSpPr txBox="1"/>
          <p:nvPr/>
        </p:nvSpPr>
        <p:spPr>
          <a:xfrm>
            <a:off x="6163733" y="1811867"/>
            <a:ext cx="28343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22 sessions INIT-FR prévues</a:t>
            </a:r>
            <a:br>
              <a:rPr lang="fr-FR" dirty="0"/>
            </a:br>
            <a:r>
              <a:rPr lang="fr-FR" dirty="0"/>
              <a:t>19 sessions effectuées</a:t>
            </a:r>
          </a:p>
          <a:p>
            <a:endParaRPr lang="fr-FR" dirty="0"/>
          </a:p>
          <a:p>
            <a:r>
              <a:rPr lang="fr-FR" dirty="0"/>
              <a:t>1 </a:t>
            </a:r>
            <a:r>
              <a:rPr lang="fr-FR" dirty="0" err="1"/>
              <a:t>déloc</a:t>
            </a:r>
            <a:r>
              <a:rPr lang="fr-FR" dirty="0"/>
              <a:t> prévue et effectuée</a:t>
            </a:r>
          </a:p>
          <a:p>
            <a:endParaRPr lang="fr-FR" dirty="0"/>
          </a:p>
          <a:p>
            <a:r>
              <a:rPr lang="fr-FR" b="1" dirty="0"/>
              <a:t>Total stagiaires : 135</a:t>
            </a:r>
          </a:p>
          <a:p>
            <a:endParaRPr lang="fr-FR" b="1" dirty="0"/>
          </a:p>
          <a:p>
            <a:r>
              <a:rPr lang="fr-FR" dirty="0"/>
              <a:t>36 internes</a:t>
            </a:r>
            <a:br>
              <a:rPr lang="fr-FR" dirty="0"/>
            </a:br>
            <a:r>
              <a:rPr lang="fr-FR" dirty="0"/>
              <a:t>99 externes</a:t>
            </a:r>
          </a:p>
          <a:p>
            <a:r>
              <a:rPr lang="fr-FR" dirty="0"/>
              <a:t>66 établissements différents</a:t>
            </a:r>
          </a:p>
        </p:txBody>
      </p:sp>
    </p:spTree>
    <p:extLst>
      <p:ext uri="{BB962C8B-B14F-4D97-AF65-F5344CB8AC3E}">
        <p14:creationId xmlns:p14="http://schemas.microsoft.com/office/powerpoint/2010/main" val="3421510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BDD74F-AB55-7E41-519E-2CFE61FD2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70" y="1200150"/>
            <a:ext cx="7886700" cy="3431381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fr-FR" sz="1800" dirty="0"/>
              <a:t>Maintien des flux et partenariats entre Abes et BnF : dérivations de notices (à terme conformes à LRM), ISSN France, </a:t>
            </a:r>
            <a:r>
              <a:rPr lang="fr-FR" sz="1800" dirty="0" err="1"/>
              <a:t>CCFr</a:t>
            </a:r>
            <a:r>
              <a:rPr lang="fr-FR" sz="1800" dirty="0"/>
              <a:t>, projets post-TB…</a:t>
            </a:r>
          </a:p>
          <a:p>
            <a:r>
              <a:rPr lang="fr-FR" sz="1800" dirty="0"/>
              <a:t>Des chantiers de nettoyage de données à prévoir dans les établissements (notamment données locales et d’exemplaires)</a:t>
            </a:r>
          </a:p>
          <a:p>
            <a:r>
              <a:rPr lang="fr-FR" sz="1800" dirty="0"/>
              <a:t>Possibilités de modifications de masse par les établissements : porteront d’abord sur leurs données locales, et d’abord via les services natifs du SGM </a:t>
            </a:r>
          </a:p>
          <a:p>
            <a:r>
              <a:rPr lang="fr-FR" sz="1800" dirty="0"/>
              <a:t>Fin des PPN comme bases du référencement public  : mais maintien comme numéros internes d’un précédent système, et mise à disposition de web services dédiés aux PPN pour faciliter la transition</a:t>
            </a:r>
          </a:p>
          <a:p>
            <a:pPr lvl="1"/>
            <a:r>
              <a:rPr lang="fr-FR" dirty="0"/>
              <a:t>Vers un système d’identification pérenne (p.ex. ARK ?) : étude spécifique prévue à l’automne 2025</a:t>
            </a:r>
          </a:p>
          <a:p>
            <a:r>
              <a:rPr lang="fr-FR" sz="1800" dirty="0"/>
              <a:t>Tous les établissements du réseau Sudoc devront avoir été migrés à l’ouverture du SGM (début 2028)</a:t>
            </a:r>
          </a:p>
          <a:p>
            <a:pPr lvl="1"/>
            <a:r>
              <a:rPr lang="fr-FR" dirty="0"/>
              <a:t>Période d’indisponibilité du Sudoc : époque et durée à anticiper, et restant à définir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E2C5EC17-0088-D349-580B-079AC480BD3C}"/>
              </a:ext>
            </a:extLst>
          </p:cNvPr>
          <p:cNvSpPr txBox="1">
            <a:spLocks/>
          </p:cNvSpPr>
          <p:nvPr/>
        </p:nvSpPr>
        <p:spPr>
          <a:xfrm>
            <a:off x="628650" y="2059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fr-FR" sz="3300" dirty="0">
                <a:solidFill>
                  <a:prstClr val="black"/>
                </a:solidFill>
                <a:latin typeface="Aptos Display" panose="02110004020202020204"/>
              </a:rPr>
              <a:t>Questions sur le </a:t>
            </a:r>
            <a:r>
              <a:rPr lang="fr-FR" sz="3300" dirty="0" err="1">
                <a:solidFill>
                  <a:prstClr val="black"/>
                </a:solidFill>
                <a:latin typeface="Aptos Display" panose="02110004020202020204"/>
              </a:rPr>
              <a:t>J.e</a:t>
            </a:r>
            <a:r>
              <a:rPr lang="fr-FR" sz="3300" dirty="0">
                <a:solidFill>
                  <a:prstClr val="black"/>
                </a:solidFill>
                <a:latin typeface="Aptos Display" panose="02110004020202020204"/>
              </a:rPr>
              <a:t>-cours « Futur du Sudoc » : production et migration de données</a:t>
            </a:r>
          </a:p>
        </p:txBody>
      </p:sp>
    </p:spTree>
    <p:extLst>
      <p:ext uri="{BB962C8B-B14F-4D97-AF65-F5344CB8AC3E}">
        <p14:creationId xmlns:p14="http://schemas.microsoft.com/office/powerpoint/2010/main" val="1408119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20B23-E797-27E5-5F68-63AEB39FC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B6B19A-0DCC-E822-758D-47BC732C5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fr-FR"/>
              <a:t>Fin des transferts réguliers au-delà de 2027 </a:t>
            </a:r>
            <a:r>
              <a:rPr lang="fr-FR">
                <a:sym typeface="Wingdings" panose="05000000000000000000" pitchFamily="2" charset="2"/>
              </a:rPr>
              <a:t> </a:t>
            </a:r>
            <a:r>
              <a:rPr lang="fr-FR"/>
              <a:t>adoption généralisée de protocoles d’échanges standards (OAI-PMH, SRU…)</a:t>
            </a:r>
          </a:p>
          <a:p>
            <a:pPr lvl="1"/>
            <a:r>
              <a:rPr lang="fr-FR"/>
              <a:t>Enquête prochainement auprès des établissements dont les SGB pourraient ne pas être adaptés à ces nouveaux WS</a:t>
            </a:r>
          </a:p>
          <a:p>
            <a:r>
              <a:rPr lang="fr-FR"/>
              <a:t>Identification via </a:t>
            </a:r>
            <a:r>
              <a:rPr lang="fr-FR" err="1"/>
              <a:t>Renater</a:t>
            </a:r>
            <a:r>
              <a:rPr lang="fr-FR"/>
              <a:t> (dont recours au comptes CRU) + possibilité de création de comptes internes à la marge</a:t>
            </a:r>
          </a:p>
          <a:p>
            <a:r>
              <a:rPr lang="fr-FR"/>
              <a:t>PEB/FDD : quand les choix d’évolutions </a:t>
            </a:r>
            <a:r>
              <a:rPr lang="fr-FR" err="1"/>
              <a:t>seront-ils</a:t>
            </a:r>
            <a:r>
              <a:rPr lang="fr-FR"/>
              <a:t> arrêtés ?</a:t>
            </a:r>
          </a:p>
          <a:p>
            <a:pPr lvl="1"/>
            <a:r>
              <a:rPr lang="fr-FR"/>
              <a:t>Dès que le nouveau système sera choisi, en 2026</a:t>
            </a:r>
          </a:p>
          <a:p>
            <a:r>
              <a:rPr lang="fr-FR"/>
              <a:t>Arrêt du réseau </a:t>
            </a:r>
            <a:r>
              <a:rPr lang="fr-FR" err="1"/>
              <a:t>Sudoc</a:t>
            </a:r>
            <a:r>
              <a:rPr lang="fr-FR"/>
              <a:t>-PS actuel en 2025 </a:t>
            </a:r>
            <a:r>
              <a:rPr lang="fr-FR">
                <a:sym typeface="Wingdings" panose="05000000000000000000" pitchFamily="2" charset="2"/>
              </a:rPr>
              <a:t> réseau PCPP thématiques</a:t>
            </a:r>
            <a:endParaRPr lang="fr-FR"/>
          </a:p>
          <a:p>
            <a:pPr lvl="1"/>
            <a:r>
              <a:rPr lang="fr-FR"/>
              <a:t>Migration des états de collection et possibilités de signalement hors réseaux ESR et hors PCPP (thématiques) restant à définir courant 2026</a:t>
            </a:r>
          </a:p>
          <a:p>
            <a:pPr lvl="1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16DCA79-31D7-4949-91AB-52369C8272F5}"/>
              </a:ext>
            </a:extLst>
          </p:cNvPr>
          <p:cNvSpPr txBox="1">
            <a:spLocks/>
          </p:cNvSpPr>
          <p:nvPr/>
        </p:nvSpPr>
        <p:spPr>
          <a:xfrm>
            <a:off x="397538" y="18395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fr-FR" sz="3300" dirty="0">
                <a:solidFill>
                  <a:prstClr val="black"/>
                </a:solidFill>
                <a:latin typeface="Aptos Display" panose="02110004020202020204"/>
              </a:rPr>
              <a:t>Questions sur le </a:t>
            </a:r>
            <a:r>
              <a:rPr lang="fr-FR" sz="3300" dirty="0" err="1">
                <a:solidFill>
                  <a:prstClr val="black"/>
                </a:solidFill>
                <a:latin typeface="Aptos Display" panose="02110004020202020204"/>
              </a:rPr>
              <a:t>J.e</a:t>
            </a:r>
            <a:r>
              <a:rPr lang="fr-FR" sz="3300" dirty="0">
                <a:solidFill>
                  <a:prstClr val="black"/>
                </a:solidFill>
                <a:latin typeface="Aptos Display" panose="02110004020202020204"/>
              </a:rPr>
              <a:t>-cours « Futur du Sudoc » : nouveaux services et autres questions</a:t>
            </a:r>
          </a:p>
        </p:txBody>
      </p:sp>
    </p:spTree>
    <p:extLst>
      <p:ext uri="{BB962C8B-B14F-4D97-AF65-F5344CB8AC3E}">
        <p14:creationId xmlns:p14="http://schemas.microsoft.com/office/powerpoint/2010/main" val="2686676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112B0-84FB-D438-8029-24F77C4B8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3A4219-E32B-2027-BA6F-B3B38DDB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40" y="116211"/>
            <a:ext cx="8361608" cy="1010270"/>
          </a:xfrm>
        </p:spPr>
        <p:txBody>
          <a:bodyPr/>
          <a:lstStyle/>
          <a:p>
            <a:r>
              <a:rPr lang="fr-FR" dirty="0"/>
              <a:t>SGM Abes : vers quels dispositifs de formation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51420F-AD4B-F1C8-B4DD-D2FCE70EF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38" y="942838"/>
            <a:ext cx="8097012" cy="3542300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r>
              <a:rPr lang="fr-FR" sz="1400" dirty="0"/>
              <a:t>Vos suggestions, idées, souhaits, projections... sur les modalités de formation au futur système :</a:t>
            </a:r>
          </a:p>
          <a:p>
            <a:pPr lvl="1"/>
            <a:r>
              <a:rPr lang="fr-FR" sz="1400" dirty="0"/>
              <a:t>en amont du déploiement du système </a:t>
            </a:r>
            <a:endParaRPr lang="en-US" sz="1400" dirty="0"/>
          </a:p>
          <a:p>
            <a:pPr lvl="2">
              <a:buFont typeface="Wingdings" panose="020B0604020202020204" pitchFamily="34" charset="0"/>
              <a:buChar char="§"/>
            </a:pPr>
            <a:r>
              <a:rPr lang="fr-FR" sz="1400" dirty="0"/>
              <a:t>besoin de formations généralisées et massives dans tout le réseau courant 2027 </a:t>
            </a:r>
            <a:endParaRPr lang="en-US" sz="1400" dirty="0"/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fr-FR" sz="1400" dirty="0"/>
              <a:t>divers paramètres liés à l'identité du prestataire et de ses outils</a:t>
            </a:r>
          </a:p>
          <a:p>
            <a:pPr lvl="1"/>
            <a:r>
              <a:rPr lang="fr-FR" sz="1400" dirty="0"/>
              <a:t>au long cours</a:t>
            </a:r>
            <a:endParaRPr lang="en-US" sz="1400" dirty="0"/>
          </a:p>
          <a:p>
            <a:pPr lvl="2">
              <a:buFont typeface="Wingdings" panose="020B0604020202020204" pitchFamily="34" charset="0"/>
              <a:buChar char="§"/>
            </a:pPr>
            <a:r>
              <a:rPr lang="fr-FR" sz="1400" dirty="0"/>
              <a:t>une fois le système mis en production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fr-FR" sz="1400" dirty="0"/>
              <a:t>en "rythme de croisière"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fr-FR" sz="1400" dirty="0"/>
              <a:t>Echanges en séance : 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fr-FR" sz="1400" dirty="0"/>
              <a:t>Formations dans les établissements par le prestataire ou par l’Abes / formateurs relais ?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fr-FR" sz="1400" dirty="0"/>
              <a:t>Formation WiniBW en 2026-2027 : plutôt non, ou alors seulement au dernier trimestre 2026 (sous réserve du calendrier de notification du marché SGM) 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fr-FR" sz="1400" dirty="0"/>
              <a:t>Quelle articulation formateurs-relais et CRFCB ? Souhait de l’Abes de collaborer avec les CRFCB, notamment si l’on dispose d’un vivier de formateurs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fr-FR" sz="1400" dirty="0"/>
              <a:t>Formations en présentiel ou en distanciel ? 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fr-FR" sz="1400" dirty="0"/>
              <a:t>Retour sur 2001 : en amont de la formation à WiniBW, les établissements avaient organisé des formations au format </a:t>
            </a:r>
            <a:r>
              <a:rPr lang="fr-FR" sz="1400" dirty="0" err="1"/>
              <a:t>Unimarc</a:t>
            </a:r>
            <a:endParaRPr lang="fr-FR" sz="1400" dirty="0"/>
          </a:p>
          <a:p>
            <a:pPr lvl="1">
              <a:buFont typeface="Wingdings" panose="020B0604020202020204" pitchFamily="34" charset="0"/>
              <a:buChar char="§"/>
            </a:pPr>
            <a:r>
              <a:rPr lang="fr-FR" sz="1400" dirty="0"/>
              <a:t>Les formateurs-relais sont partants pour participer aux formations assurées par le prestataire et pour former ensuite les équipes dans les établissements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fr-FR" sz="1400" dirty="0"/>
              <a:t>Evolution des formations de la production à l’unité aux outils permettant d’analyser des données 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fr-FR" sz="1400" dirty="0"/>
              <a:t>Opportunité de concevoir différemment les supports, y compris en regardant des vidéos en ligne</a:t>
            </a:r>
          </a:p>
        </p:txBody>
      </p:sp>
    </p:spTree>
    <p:extLst>
      <p:ext uri="{BB962C8B-B14F-4D97-AF65-F5344CB8AC3E}">
        <p14:creationId xmlns:p14="http://schemas.microsoft.com/office/powerpoint/2010/main" val="1408936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5A6AF-3A11-9D88-128B-EB03A8929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5D1932-32D0-51B0-02EF-E6320B97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du support (lundi 16 juin, 16h-17h)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0D5F07-3313-FF78-D16E-7143420DA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054334"/>
            <a:ext cx="8225352" cy="4897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2400" dirty="0">
                <a:ea typeface="+mn-lt"/>
                <a:cs typeface="+mn-lt"/>
              </a:rPr>
              <a:t>Modifications demandées : voir </a:t>
            </a:r>
            <a:r>
              <a:rPr lang="fr-FR" sz="2400" dirty="0">
                <a:ea typeface="+mn-lt"/>
                <a:cs typeface="+mn-lt"/>
                <a:hlinkClick r:id="rId3"/>
              </a:rPr>
              <a:t>le tableau</a:t>
            </a:r>
            <a:endParaRPr lang="fr-FR" sz="2000" dirty="0">
              <a:ea typeface="+mn-lt"/>
              <a:cs typeface="+mn-lt"/>
            </a:endParaRPr>
          </a:p>
          <a:p>
            <a:pPr marL="457200" lvl="1" indent="0">
              <a:buNone/>
            </a:pPr>
            <a:endParaRPr lang="fr-FR" sz="2000" dirty="0">
              <a:ea typeface="Calibri"/>
              <a:cs typeface="Calibri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2A4644-D021-EFDF-0096-E5C80609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919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594E3-2755-6D59-59D2-1B9D3CB9C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02988-7E13-EE06-3520-0EA2BC8F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du support (mardi 17 juin, 09h-12h)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59704-9F41-C076-6B23-60011AFC9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054334"/>
            <a:ext cx="8225352" cy="4897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z="1800" b="1" i="0" u="none" strike="noStrike" dirty="0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La refonte du réseau Sudoc PS</a:t>
            </a:r>
            <a:endParaRPr lang="fr-FR" sz="2400" dirty="0"/>
          </a:p>
          <a:p>
            <a:pPr marL="457200" lvl="1" indent="0">
              <a:buNone/>
            </a:pPr>
            <a:endParaRPr lang="fr-FR" sz="2000" dirty="0">
              <a:ea typeface="Calibri"/>
              <a:cs typeface="Calibri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ED8F4E-D69B-2321-6D6A-14D28993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059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9;p42">
            <a:extLst>
              <a:ext uri="{FF2B5EF4-FFF2-40B4-BE49-F238E27FC236}">
                <a16:creationId xmlns:a16="http://schemas.microsoft.com/office/drawing/2014/main" id="{14A340ED-7B9A-FAEB-03D4-918089FA2459}"/>
              </a:ext>
            </a:extLst>
          </p:cNvPr>
          <p:cNvSpPr txBox="1"/>
          <p:nvPr/>
        </p:nvSpPr>
        <p:spPr>
          <a:xfrm>
            <a:off x="412623" y="431025"/>
            <a:ext cx="8318753" cy="42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Clr>
                <a:srgbClr val="1A1A1A"/>
              </a:buClr>
              <a:buSzPts val="3000"/>
              <a:defRPr/>
            </a:pPr>
            <a:r>
              <a:rPr lang="fr-FR" sz="2400" b="1" dirty="0">
                <a:solidFill>
                  <a:srgbClr val="82003C"/>
                </a:solidFill>
                <a:latin typeface="+mj-lt"/>
                <a:sym typeface="Mulish"/>
              </a:rPr>
              <a:t>Le réseau Sudoc-PS devient </a:t>
            </a:r>
          </a:p>
          <a:p>
            <a:pPr algn="ctr">
              <a:buClr>
                <a:srgbClr val="1A1A1A"/>
              </a:buClr>
              <a:buSzPts val="3000"/>
              <a:defRPr/>
            </a:pPr>
            <a:r>
              <a:rPr lang="fr-FR" sz="2400" b="1" dirty="0">
                <a:solidFill>
                  <a:srgbClr val="82003C"/>
                </a:solidFill>
                <a:latin typeface="+mj-lt"/>
                <a:sym typeface="Mulish"/>
              </a:rPr>
              <a:t>un dispositif porté par des Plans de Conservation Partagée </a:t>
            </a:r>
          </a:p>
          <a:p>
            <a:pPr algn="ctr">
              <a:buClr>
                <a:srgbClr val="1A1A1A"/>
              </a:buClr>
              <a:buSzPts val="3000"/>
              <a:defRPr/>
            </a:pPr>
            <a:r>
              <a:rPr lang="fr-FR" sz="2400" b="1" dirty="0">
                <a:solidFill>
                  <a:srgbClr val="82003C"/>
                </a:solidFill>
                <a:latin typeface="+mj-lt"/>
                <a:sym typeface="Mulish"/>
              </a:rPr>
              <a:t>des Périodiques</a:t>
            </a:r>
            <a:endParaRPr lang="en-US" sz="2400" b="1" dirty="0">
              <a:solidFill>
                <a:srgbClr val="82003C"/>
              </a:solidFill>
              <a:latin typeface="+mj-lt"/>
              <a:sym typeface="Mulish"/>
            </a:endParaRPr>
          </a:p>
        </p:txBody>
      </p:sp>
      <p:sp>
        <p:nvSpPr>
          <p:cNvPr id="6" name="Google Shape;1770;p42">
            <a:extLst>
              <a:ext uri="{FF2B5EF4-FFF2-40B4-BE49-F238E27FC236}">
                <a16:creationId xmlns:a16="http://schemas.microsoft.com/office/drawing/2014/main" id="{74C0210A-3C3E-3B48-1966-DE8469DE2F15}"/>
              </a:ext>
            </a:extLst>
          </p:cNvPr>
          <p:cNvSpPr txBox="1">
            <a:spLocks/>
          </p:cNvSpPr>
          <p:nvPr/>
        </p:nvSpPr>
        <p:spPr>
          <a:xfrm>
            <a:off x="1076707" y="1882068"/>
            <a:ext cx="7516367" cy="42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defTabSz="685800">
              <a:lnSpc>
                <a:spcPct val="115000"/>
              </a:lnSpc>
              <a:buClr>
                <a:prstClr val="black"/>
              </a:buClr>
            </a:pPr>
            <a:r>
              <a:rPr lang="fr-FR" sz="1500" dirty="0">
                <a:solidFill>
                  <a:srgbClr val="2B3F79"/>
                </a:solidFill>
                <a:latin typeface="+mn-lt"/>
                <a:ea typeface="Mulish"/>
                <a:cs typeface="Mulish"/>
                <a:sym typeface="Mulish"/>
              </a:rPr>
              <a:t>Des PCP disciplinaires : </a:t>
            </a:r>
            <a:br>
              <a:rPr lang="fr-FR" sz="1500" dirty="0">
                <a:solidFill>
                  <a:prstClr val="black"/>
                </a:solidFill>
                <a:latin typeface="+mn-lt"/>
                <a:ea typeface="Mulish"/>
                <a:cs typeface="Mulish"/>
                <a:sym typeface="Mulish"/>
              </a:rPr>
            </a:br>
            <a:r>
              <a:rPr lang="fr-FR" sz="1500" b="0" dirty="0">
                <a:solidFill>
                  <a:prstClr val="black"/>
                </a:solidFill>
                <a:latin typeface="+mn-lt"/>
                <a:ea typeface="Mulish"/>
                <a:cs typeface="Mulish"/>
                <a:sym typeface="Mulish"/>
              </a:rPr>
              <a:t>Coordonnés et financés par le ministère de l'Education et de l'Enseignement Supérieur, ces Plans thématiques auront vocation à intégrer des collections de niveau académique et seront pilotés par des </a:t>
            </a:r>
            <a:r>
              <a:rPr lang="fr-FR" sz="1500" dirty="0">
                <a:solidFill>
                  <a:prstClr val="black"/>
                </a:solidFill>
                <a:latin typeface="+mn-lt"/>
                <a:ea typeface="Mulish"/>
                <a:cs typeface="Mulish"/>
                <a:sym typeface="Mulish"/>
              </a:rPr>
              <a:t>bibliothèques de l’enseignement supérieur.</a:t>
            </a:r>
          </a:p>
        </p:txBody>
      </p:sp>
      <p:sp>
        <p:nvSpPr>
          <p:cNvPr id="7" name="Google Shape;1771;p42">
            <a:extLst>
              <a:ext uri="{FF2B5EF4-FFF2-40B4-BE49-F238E27FC236}">
                <a16:creationId xmlns:a16="http://schemas.microsoft.com/office/drawing/2014/main" id="{C8006F18-55E8-EAFD-2BB1-1D9D5CF64D3D}"/>
              </a:ext>
            </a:extLst>
          </p:cNvPr>
          <p:cNvSpPr txBox="1">
            <a:spLocks/>
          </p:cNvSpPr>
          <p:nvPr/>
        </p:nvSpPr>
        <p:spPr>
          <a:xfrm>
            <a:off x="1076705" y="3168683"/>
            <a:ext cx="7516367" cy="42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defTabSz="685800">
              <a:lnSpc>
                <a:spcPct val="115000"/>
              </a:lnSpc>
              <a:buClr>
                <a:prstClr val="black"/>
              </a:buClr>
            </a:pPr>
            <a:r>
              <a:rPr lang="fr-FR" sz="1500" dirty="0">
                <a:solidFill>
                  <a:srgbClr val="3D7EDB"/>
                </a:solidFill>
                <a:latin typeface="+mn-lt"/>
                <a:ea typeface="Mulish"/>
                <a:cs typeface="Mulish"/>
                <a:sym typeface="Mulish"/>
              </a:rPr>
              <a:t>Des PCP régionaux : </a:t>
            </a:r>
            <a:br>
              <a:rPr lang="fr-FR" sz="1500" dirty="0">
                <a:solidFill>
                  <a:prstClr val="black"/>
                </a:solidFill>
                <a:latin typeface="+mn-lt"/>
                <a:ea typeface="Mulish"/>
                <a:cs typeface="Mulish"/>
                <a:sym typeface="Mulish"/>
              </a:rPr>
            </a:br>
            <a:r>
              <a:rPr lang="fr-FR" sz="1500" b="0" dirty="0">
                <a:solidFill>
                  <a:prstClr val="black"/>
                </a:solidFill>
                <a:latin typeface="+mn-lt"/>
                <a:ea typeface="Mulish"/>
                <a:cs typeface="Mulish"/>
                <a:sym typeface="Mulish"/>
              </a:rPr>
              <a:t>Coordonnés et financés par le ministère de la Culture, ces Plans seront </a:t>
            </a:r>
            <a:r>
              <a:rPr lang="fr-FR" sz="1500" dirty="0">
                <a:solidFill>
                  <a:prstClr val="black"/>
                </a:solidFill>
                <a:latin typeface="+mn-lt"/>
                <a:ea typeface="Mulish"/>
                <a:cs typeface="Mulish"/>
                <a:sym typeface="Mulish"/>
              </a:rPr>
              <a:t>pilotés par les structures relevant du ministère de la Culture </a:t>
            </a:r>
            <a:r>
              <a:rPr lang="fr-FR" sz="1500" b="0" dirty="0">
                <a:solidFill>
                  <a:prstClr val="black"/>
                </a:solidFill>
                <a:latin typeface="+mn-lt"/>
                <a:ea typeface="Mulish"/>
                <a:cs typeface="Mulish"/>
                <a:sym typeface="Mulish"/>
              </a:rPr>
              <a:t>et ont vocation à intégrer des titres patrimoniaux ou locaux.</a:t>
            </a:r>
            <a:endParaRPr lang="en-US" sz="1500" b="0" dirty="0">
              <a:solidFill>
                <a:prstClr val="black"/>
              </a:solidFill>
              <a:latin typeface="+mn-lt"/>
              <a:ea typeface="Mulish"/>
              <a:cs typeface="Mulish"/>
              <a:sym typeface="Mulish"/>
            </a:endParaRPr>
          </a:p>
        </p:txBody>
      </p:sp>
      <p:sp>
        <p:nvSpPr>
          <p:cNvPr id="8" name="Google Shape;1773;p42">
            <a:extLst>
              <a:ext uri="{FF2B5EF4-FFF2-40B4-BE49-F238E27FC236}">
                <a16:creationId xmlns:a16="http://schemas.microsoft.com/office/drawing/2014/main" id="{586C7FE5-9F07-1469-510D-470B984F5D2B}"/>
              </a:ext>
            </a:extLst>
          </p:cNvPr>
          <p:cNvSpPr/>
          <p:nvPr/>
        </p:nvSpPr>
        <p:spPr>
          <a:xfrm>
            <a:off x="512750" y="1613513"/>
            <a:ext cx="429525" cy="429525"/>
          </a:xfrm>
          <a:prstGeom prst="ellipse">
            <a:avLst/>
          </a:prstGeom>
          <a:solidFill>
            <a:srgbClr val="2B3F79"/>
          </a:solidFill>
          <a:ln>
            <a:noFill/>
          </a:ln>
        </p:spPr>
        <p:txBody>
          <a:bodyPr spcFirstLastPara="1" wrap="square" lIns="0" tIns="68569" rIns="0" bIns="68569" anchor="ctr" anchorCtr="0">
            <a:noAutofit/>
          </a:bodyPr>
          <a:lstStyle/>
          <a:p>
            <a:pPr algn="ctr" defTabSz="685800"/>
            <a:endParaRPr>
              <a:solidFill>
                <a:srgbClr val="04B4D8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9" name="Google Shape;1774;p42">
            <a:extLst>
              <a:ext uri="{FF2B5EF4-FFF2-40B4-BE49-F238E27FC236}">
                <a16:creationId xmlns:a16="http://schemas.microsoft.com/office/drawing/2014/main" id="{CFA5453E-DBD4-8DC6-44B3-1936663506F2}"/>
              </a:ext>
            </a:extLst>
          </p:cNvPr>
          <p:cNvSpPr/>
          <p:nvPr/>
        </p:nvSpPr>
        <p:spPr>
          <a:xfrm>
            <a:off x="512750" y="2798576"/>
            <a:ext cx="429525" cy="429525"/>
          </a:xfrm>
          <a:prstGeom prst="ellipse">
            <a:avLst/>
          </a:prstGeom>
          <a:solidFill>
            <a:srgbClr val="3D7EDB"/>
          </a:solidFill>
          <a:ln>
            <a:noFill/>
          </a:ln>
        </p:spPr>
        <p:txBody>
          <a:bodyPr spcFirstLastPara="1" wrap="square" lIns="0" tIns="68569" rIns="0" bIns="68569" anchor="ctr" anchorCtr="0">
            <a:noAutofit/>
          </a:bodyPr>
          <a:lstStyle/>
          <a:p>
            <a:pPr algn="ctr" defTabSz="685800">
              <a:defRPr/>
            </a:pPr>
            <a:endParaRPr>
              <a:solidFill>
                <a:srgbClr val="1A1A1A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0" name="Google Shape;1770;p42">
            <a:extLst>
              <a:ext uri="{FF2B5EF4-FFF2-40B4-BE49-F238E27FC236}">
                <a16:creationId xmlns:a16="http://schemas.microsoft.com/office/drawing/2014/main" id="{6DF0CDA2-1412-EB9C-03F9-DA43650019E7}"/>
              </a:ext>
            </a:extLst>
          </p:cNvPr>
          <p:cNvSpPr txBox="1">
            <a:spLocks/>
          </p:cNvSpPr>
          <p:nvPr/>
        </p:nvSpPr>
        <p:spPr>
          <a:xfrm>
            <a:off x="1076705" y="4118209"/>
            <a:ext cx="7859267" cy="42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defTabSz="685800">
              <a:lnSpc>
                <a:spcPct val="115000"/>
              </a:lnSpc>
              <a:buClr>
                <a:srgbClr val="1A1A1A"/>
              </a:buClr>
            </a:pPr>
            <a:r>
              <a:rPr lang="fr-FR" sz="1500" dirty="0">
                <a:solidFill>
                  <a:srgbClr val="82003C"/>
                </a:solidFill>
                <a:latin typeface="+mn-lt"/>
                <a:ea typeface="Mulish"/>
                <a:cs typeface="Mulish"/>
                <a:sym typeface="Mulish"/>
              </a:rPr>
              <a:t>Qu'ils soient thématiques ou régionaux, les PCP pourront signaler des titres détenus par tous types de bibliothèques.</a:t>
            </a:r>
            <a:endParaRPr lang="en-US" sz="1500" dirty="0">
              <a:solidFill>
                <a:srgbClr val="82003C"/>
              </a:solidFill>
              <a:latin typeface="+mn-lt"/>
              <a:ea typeface="Mulish"/>
              <a:cs typeface="Mulish"/>
              <a:sym typeface="Mulish"/>
            </a:endParaRPr>
          </a:p>
        </p:txBody>
      </p:sp>
      <p:sp>
        <p:nvSpPr>
          <p:cNvPr id="11" name="Google Shape;1773;p42">
            <a:extLst>
              <a:ext uri="{FF2B5EF4-FFF2-40B4-BE49-F238E27FC236}">
                <a16:creationId xmlns:a16="http://schemas.microsoft.com/office/drawing/2014/main" id="{41E5A71E-0738-6E2F-18E9-65AF6EB922F1}"/>
              </a:ext>
            </a:extLst>
          </p:cNvPr>
          <p:cNvSpPr/>
          <p:nvPr/>
        </p:nvSpPr>
        <p:spPr>
          <a:xfrm>
            <a:off x="512750" y="4118208"/>
            <a:ext cx="429525" cy="429525"/>
          </a:xfrm>
          <a:prstGeom prst="ellipse">
            <a:avLst/>
          </a:prstGeom>
          <a:solidFill>
            <a:srgbClr val="82003C"/>
          </a:solidFill>
          <a:ln>
            <a:noFill/>
          </a:ln>
        </p:spPr>
        <p:txBody>
          <a:bodyPr spcFirstLastPara="1" wrap="square" lIns="0" tIns="68569" rIns="0" bIns="68569" anchor="ctr" anchorCtr="0">
            <a:noAutofit/>
          </a:bodyPr>
          <a:lstStyle/>
          <a:p>
            <a:pPr algn="ctr" defTabSz="685800">
              <a:defRPr/>
            </a:pPr>
            <a:endParaRPr>
              <a:solidFill>
                <a:srgbClr val="1A1A1A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" name="Google Shape;1770;p42">
            <a:extLst>
              <a:ext uri="{FF2B5EF4-FFF2-40B4-BE49-F238E27FC236}">
                <a16:creationId xmlns:a16="http://schemas.microsoft.com/office/drawing/2014/main" id="{DCB8FAA3-F69C-E496-E9B4-A818B12D5B82}"/>
              </a:ext>
            </a:extLst>
          </p:cNvPr>
          <p:cNvSpPr txBox="1">
            <a:spLocks/>
          </p:cNvSpPr>
          <p:nvPr/>
        </p:nvSpPr>
        <p:spPr>
          <a:xfrm>
            <a:off x="1076705" y="4898674"/>
            <a:ext cx="7859267" cy="42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defTabSz="685800">
              <a:lnSpc>
                <a:spcPct val="115000"/>
              </a:lnSpc>
              <a:buClr>
                <a:srgbClr val="1A1A1A"/>
              </a:buClr>
            </a:pPr>
            <a:r>
              <a:rPr lang="fr-FR" sz="1500" dirty="0">
                <a:solidFill>
                  <a:schemeClr val="tx1"/>
                </a:solidFill>
                <a:latin typeface="+mn-lt"/>
                <a:ea typeface="Mulish"/>
                <a:cs typeface="Mulish"/>
                <a:sym typeface="Mulish"/>
              </a:rPr>
              <a:t>Le pilotage des PCP sera confié à un « Pilote PCP », formé par l’Abes</a:t>
            </a:r>
            <a:endParaRPr lang="en-US" sz="1500" dirty="0">
              <a:solidFill>
                <a:schemeClr val="tx1"/>
              </a:solidFill>
              <a:latin typeface="+mn-lt"/>
              <a:ea typeface="Mulish"/>
              <a:cs typeface="Mulish"/>
              <a:sym typeface="Mulish"/>
            </a:endParaRPr>
          </a:p>
        </p:txBody>
      </p:sp>
      <p:sp>
        <p:nvSpPr>
          <p:cNvPr id="3" name="Google Shape;1770;p42">
            <a:extLst>
              <a:ext uri="{FF2B5EF4-FFF2-40B4-BE49-F238E27FC236}">
                <a16:creationId xmlns:a16="http://schemas.microsoft.com/office/drawing/2014/main" id="{D85E9F67-7518-D925-BCF1-2A1C6FD4F0F3}"/>
              </a:ext>
            </a:extLst>
          </p:cNvPr>
          <p:cNvSpPr txBox="1">
            <a:spLocks/>
          </p:cNvSpPr>
          <p:nvPr/>
        </p:nvSpPr>
        <p:spPr>
          <a:xfrm>
            <a:off x="1076704" y="5747925"/>
            <a:ext cx="7859267" cy="42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defTabSz="685800">
              <a:lnSpc>
                <a:spcPct val="115000"/>
              </a:lnSpc>
              <a:buClr>
                <a:srgbClr val="1A1A1A"/>
              </a:buClr>
            </a:pPr>
            <a:r>
              <a:rPr lang="fr-FR" sz="1500" dirty="0">
                <a:solidFill>
                  <a:schemeClr val="tx1"/>
                </a:solidFill>
                <a:latin typeface="+mn-lt"/>
                <a:ea typeface="Mulish"/>
                <a:cs typeface="Mulish"/>
                <a:sym typeface="Mulish"/>
              </a:rPr>
              <a:t>Dans les établissements Sudoc : </a:t>
            </a:r>
            <a:br>
              <a:rPr lang="fr-FR" sz="1500" dirty="0">
                <a:solidFill>
                  <a:schemeClr val="tx1"/>
                </a:solidFill>
                <a:latin typeface="+mn-lt"/>
                <a:ea typeface="Mulish"/>
                <a:cs typeface="Mulish"/>
                <a:sym typeface="Mulish"/>
              </a:rPr>
            </a:br>
            <a:r>
              <a:rPr lang="fr-FR" sz="1500" dirty="0">
                <a:solidFill>
                  <a:schemeClr val="tx1"/>
                </a:solidFill>
                <a:latin typeface="+mn-lt"/>
                <a:ea typeface="Mulish"/>
                <a:cs typeface="Mulish"/>
                <a:sym typeface="Mulish"/>
              </a:rPr>
              <a:t>- le catalogage sera assuré par le Pilote PCP ; </a:t>
            </a:r>
            <a:br>
              <a:rPr lang="fr-FR" sz="1500" dirty="0">
                <a:solidFill>
                  <a:schemeClr val="tx1"/>
                </a:solidFill>
                <a:latin typeface="+mn-lt"/>
                <a:ea typeface="Mulish"/>
                <a:cs typeface="Mulish"/>
                <a:sym typeface="Mulish"/>
              </a:rPr>
            </a:br>
            <a:r>
              <a:rPr lang="fr-FR" sz="1500" dirty="0">
                <a:solidFill>
                  <a:schemeClr val="tx1"/>
                </a:solidFill>
                <a:latin typeface="+mn-lt"/>
                <a:ea typeface="Mulish"/>
                <a:cs typeface="Mulish"/>
                <a:sym typeface="Mulish"/>
              </a:rPr>
              <a:t>- le circuit ISSN des titres du PCP thématique sera suivi par le Correspondant Catalogage dans </a:t>
            </a:r>
            <a:r>
              <a:rPr lang="fr-FR" sz="1500" dirty="0" err="1">
                <a:solidFill>
                  <a:schemeClr val="tx1"/>
                </a:solidFill>
                <a:latin typeface="+mn-lt"/>
                <a:ea typeface="Mulish"/>
                <a:cs typeface="Mulish"/>
                <a:sym typeface="Mulish"/>
              </a:rPr>
              <a:t>Cidemis</a:t>
            </a:r>
            <a:r>
              <a:rPr lang="fr-FR" sz="1500" dirty="0">
                <a:solidFill>
                  <a:schemeClr val="tx1"/>
                </a:solidFill>
                <a:latin typeface="+mn-lt"/>
                <a:ea typeface="Mulish"/>
                <a:cs typeface="Mulish"/>
                <a:sym typeface="Mulish"/>
              </a:rPr>
              <a:t> ; </a:t>
            </a:r>
            <a:br>
              <a:rPr lang="fr-FR" sz="1500" dirty="0">
                <a:solidFill>
                  <a:schemeClr val="tx1"/>
                </a:solidFill>
                <a:latin typeface="+mn-lt"/>
                <a:ea typeface="Mulish"/>
                <a:cs typeface="Mulish"/>
                <a:sym typeface="Mulish"/>
              </a:rPr>
            </a:br>
            <a:r>
              <a:rPr lang="fr-FR" sz="1500" dirty="0">
                <a:solidFill>
                  <a:schemeClr val="tx1"/>
                </a:solidFill>
                <a:latin typeface="+mn-lt"/>
                <a:ea typeface="Mulish"/>
                <a:cs typeface="Mulish"/>
                <a:sym typeface="Mulish"/>
              </a:rPr>
              <a:t>- le dédoublonnage des titres du PCP sera effectué par le </a:t>
            </a:r>
            <a:r>
              <a:rPr lang="fr-FR" sz="1500" dirty="0" err="1">
                <a:solidFill>
                  <a:schemeClr val="tx1"/>
                </a:solidFill>
                <a:latin typeface="+mn-lt"/>
                <a:ea typeface="Mulish"/>
                <a:cs typeface="Mulish"/>
                <a:sym typeface="Mulish"/>
              </a:rPr>
              <a:t>dédoublonneur</a:t>
            </a:r>
            <a:r>
              <a:rPr lang="fr-FR" sz="1500" dirty="0">
                <a:solidFill>
                  <a:schemeClr val="tx1"/>
                </a:solidFill>
                <a:latin typeface="+mn-lt"/>
                <a:ea typeface="Mulish"/>
                <a:cs typeface="Mulish"/>
                <a:sym typeface="Mulish"/>
              </a:rPr>
              <a:t> local </a:t>
            </a:r>
            <a:endParaRPr lang="en-US" sz="1500" dirty="0">
              <a:solidFill>
                <a:schemeClr val="tx1"/>
              </a:solidFill>
              <a:latin typeface="+mn-lt"/>
              <a:ea typeface="Mulish"/>
              <a:cs typeface="Mulish"/>
              <a:sym typeface="Mulish"/>
            </a:endParaRPr>
          </a:p>
        </p:txBody>
      </p:sp>
    </p:spTree>
    <p:extLst>
      <p:ext uri="{BB962C8B-B14F-4D97-AF65-F5344CB8AC3E}">
        <p14:creationId xmlns:p14="http://schemas.microsoft.com/office/powerpoint/2010/main" val="3563432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AD947-7F2E-C300-CC53-913A928E5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FD5683-5681-82A8-ACB7-F524BC13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du support (mardi 17 juin, 09h-12h)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B6FF4F-5F39-C982-503F-874F65408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054334"/>
            <a:ext cx="8225352" cy="4897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z="1800" b="1" i="0" u="none" strike="noStrike" dirty="0">
                <a:solidFill>
                  <a:srgbClr val="A64D79"/>
                </a:solidFill>
                <a:effectLst/>
                <a:latin typeface="Arial" panose="020B0604020202020204" pitchFamily="34" charset="0"/>
              </a:rPr>
              <a:t>La refonte du réseau Sudoc PS</a:t>
            </a:r>
          </a:p>
          <a:p>
            <a:pPr>
              <a:lnSpc>
                <a:spcPct val="100000"/>
              </a:lnSpc>
            </a:pPr>
            <a:endParaRPr lang="fr-FR" sz="1800" b="1" dirty="0">
              <a:solidFill>
                <a:srgbClr val="A64D79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1800" b="1" dirty="0">
                <a:solidFill>
                  <a:srgbClr val="A64D79"/>
                </a:solidFill>
                <a:latin typeface="Arial" panose="020B0604020202020204" pitchFamily="34" charset="0"/>
              </a:rPr>
              <a:t>Proposition de mise à jour de la séquence : voir les 5 diapos suivantes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000" dirty="0">
              <a:ea typeface="Calibri"/>
              <a:cs typeface="Calibri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E8C98E-5C24-DD7E-F869-AA514D03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410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oneTexte 3">
            <a:extLst>
              <a:ext uri="{FF2B5EF4-FFF2-40B4-BE49-F238E27FC236}">
                <a16:creationId xmlns:a16="http://schemas.microsoft.com/office/drawing/2014/main" id="{AED05910-C484-1647-D9AC-2F223B0DA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276475"/>
            <a:ext cx="81121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1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Partie 1. Circuits spécifiques et consignes de catalogage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000" b="1" i="1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Les ressources continues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4000" b="1" i="1" u="none" strike="noStrike" kern="1200" cap="none" spc="0" normalizeH="0" baseline="0" noProof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6387" name="Connecteur droit 4">
            <a:extLst>
              <a:ext uri="{FF2B5EF4-FFF2-40B4-BE49-F238E27FC236}">
                <a16:creationId xmlns:a16="http://schemas.microsoft.com/office/drawing/2014/main" id="{40874659-9F3E-38C1-108B-7B27E88D1A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6013" y="3429000"/>
            <a:ext cx="8037512" cy="0"/>
          </a:xfrm>
          <a:prstGeom prst="line">
            <a:avLst/>
          </a:prstGeom>
          <a:noFill/>
          <a:ln w="57150" algn="ctr">
            <a:solidFill>
              <a:srgbClr val="EC683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6B4AEFD-AC20-2E64-3D72-612FA3533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692150"/>
            <a:ext cx="7772400" cy="96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/>
              <a:t>Le signalement national des RC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9124B5A-BEF1-567D-D6FD-1632A20291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006600"/>
            <a:ext cx="8610600" cy="485775"/>
          </a:xfrm>
        </p:spPr>
        <p:txBody>
          <a:bodyPr/>
          <a:lstStyle/>
          <a:p>
            <a:r>
              <a:rPr lang="fr-FR" altLang="fr-FR" sz="2400"/>
              <a:t>2025-2026 : période de transition</a:t>
            </a:r>
            <a:endParaRPr lang="fr-FR" altLang="fr-FR" sz="80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5588108-47FE-5DDA-7808-E4D71F565FD6}"/>
              </a:ext>
            </a:extLst>
          </p:cNvPr>
          <p:cNvCxnSpPr/>
          <p:nvPr/>
        </p:nvCxnSpPr>
        <p:spPr bwMode="auto">
          <a:xfrm>
            <a:off x="468313" y="2781300"/>
            <a:ext cx="7848600" cy="0"/>
          </a:xfrm>
          <a:prstGeom prst="straightConnector1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413" name="Connecteur droit 8">
            <a:extLst>
              <a:ext uri="{FF2B5EF4-FFF2-40B4-BE49-F238E27FC236}">
                <a16:creationId xmlns:a16="http://schemas.microsoft.com/office/drawing/2014/main" id="{A0FC6B4C-BEF5-8AAA-83E5-72FF04BEAB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70375" y="2627313"/>
            <a:ext cx="0" cy="360362"/>
          </a:xfrm>
          <a:prstGeom prst="line">
            <a:avLst/>
          </a:prstGeom>
          <a:noFill/>
          <a:ln w="76200" algn="ctr">
            <a:solidFill>
              <a:srgbClr val="F58B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5BBB1718-6F52-1A96-2464-C52183BA90F6}"/>
              </a:ext>
            </a:extLst>
          </p:cNvPr>
          <p:cNvSpPr txBox="1"/>
          <p:nvPr/>
        </p:nvSpPr>
        <p:spPr>
          <a:xfrm>
            <a:off x="3863975" y="3041651"/>
            <a:ext cx="1368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58B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2026</a:t>
            </a:r>
          </a:p>
        </p:txBody>
      </p:sp>
      <p:sp>
        <p:nvSpPr>
          <p:cNvPr id="17415" name="Rectangle : coins arrondis 13">
            <a:extLst>
              <a:ext uri="{FF2B5EF4-FFF2-40B4-BE49-F238E27FC236}">
                <a16:creationId xmlns:a16="http://schemas.microsoft.com/office/drawing/2014/main" id="{1CE588A2-3F34-6649-B31C-AC019BBE0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581525"/>
            <a:ext cx="3743325" cy="18716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6" name="Rectangle : coins arrondis 14">
            <a:extLst>
              <a:ext uri="{FF2B5EF4-FFF2-40B4-BE49-F238E27FC236}">
                <a16:creationId xmlns:a16="http://schemas.microsoft.com/office/drawing/2014/main" id="{4F7315EB-1C90-CBA1-76B4-8B26BB0F2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5195888"/>
            <a:ext cx="2016125" cy="19399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8F3BBC6-F2C2-CBD5-B9F5-91CAF2FE7B6E}"/>
              </a:ext>
            </a:extLst>
          </p:cNvPr>
          <p:cNvSpPr txBox="1"/>
          <p:nvPr/>
        </p:nvSpPr>
        <p:spPr>
          <a:xfrm>
            <a:off x="395288" y="3709988"/>
            <a:ext cx="3676650" cy="184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Signalement national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8B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exhaustif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coordonné par un ensemble de « Centres du Réseau Sudoc-PS » </a:t>
            </a:r>
            <a:b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fr-FR" alt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dits les « CR »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44312E-A7A0-BA03-B1F2-8B4E4B662E7C}"/>
              </a:ext>
            </a:extLst>
          </p:cNvPr>
          <p:cNvSpPr txBox="1"/>
          <p:nvPr/>
        </p:nvSpPr>
        <p:spPr>
          <a:xfrm>
            <a:off x="4451350" y="3709988"/>
            <a:ext cx="4789488" cy="2586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Signalement national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8B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sélectif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centré sur  : </a:t>
            </a:r>
            <a:b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des ressources patrimoniales </a:t>
            </a:r>
            <a:b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(pour les bibliothèques de lecture publique)</a:t>
            </a:r>
            <a:b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des ressources intéressant la recherche </a:t>
            </a:r>
            <a:b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(pour les bibliothèques de l’ESR)</a:t>
            </a:r>
            <a:b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coordonné par un réseau de Correspondants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7419" name="Connecteur droit 21">
            <a:extLst>
              <a:ext uri="{FF2B5EF4-FFF2-40B4-BE49-F238E27FC236}">
                <a16:creationId xmlns:a16="http://schemas.microsoft.com/office/drawing/2014/main" id="{477B25E4-7580-F53D-4572-8B17A17015FA}"/>
              </a:ext>
            </a:extLst>
          </p:cNvPr>
          <p:cNvCxnSpPr>
            <a:cxnSpLocks/>
          </p:cNvCxnSpPr>
          <p:nvPr/>
        </p:nvCxnSpPr>
        <p:spPr bwMode="auto">
          <a:xfrm>
            <a:off x="4270375" y="3709988"/>
            <a:ext cx="14288" cy="1944687"/>
          </a:xfrm>
          <a:prstGeom prst="line">
            <a:avLst/>
          </a:prstGeom>
          <a:noFill/>
          <a:ln w="9525" algn="ctr">
            <a:solidFill>
              <a:srgbClr val="F58B0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Connecteur droit 2">
            <a:extLst>
              <a:ext uri="{FF2B5EF4-FFF2-40B4-BE49-F238E27FC236}">
                <a16:creationId xmlns:a16="http://schemas.microsoft.com/office/drawing/2014/main" id="{D155573E-7C22-AA7B-F15A-7FC799EA31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0125" y="3363913"/>
            <a:ext cx="2541588" cy="2305050"/>
          </a:xfrm>
          <a:prstGeom prst="line">
            <a:avLst/>
          </a:prstGeom>
          <a:noFill/>
          <a:ln w="76200" algn="ctr">
            <a:solidFill>
              <a:srgbClr val="F58B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3976A90-F26B-88BB-7662-B9BA9A1B016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16013" y="3363913"/>
            <a:ext cx="2143125" cy="2193925"/>
          </a:xfrm>
          <a:prstGeom prst="line">
            <a:avLst/>
          </a:prstGeom>
          <a:noFill/>
          <a:ln w="76200" algn="ctr">
            <a:solidFill>
              <a:srgbClr val="F58B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BEA7568-B7E6-DD59-2E23-19802FE9E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692150"/>
            <a:ext cx="7772400" cy="96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/>
              <a:t>Le signalement des RC dans l’ESR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9F02063-B047-8CEF-A28D-A4A8482FC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10600" cy="4864100"/>
          </a:xfrm>
        </p:spPr>
        <p:txBody>
          <a:bodyPr/>
          <a:lstStyle/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fr-FR" altLang="fr-FR" sz="800" b="1" dirty="0"/>
          </a:p>
          <a:p>
            <a:pPr>
              <a:defRPr/>
            </a:pPr>
            <a:r>
              <a:rPr lang="fr-FR" altLang="fr-FR" sz="2400" dirty="0"/>
              <a:t>Titres de périodiques appartenant à un PCP thématique</a:t>
            </a:r>
            <a:endParaRPr lang="fr-FR" altLang="fr-FR" sz="2400" u="sng" dirty="0"/>
          </a:p>
          <a:p>
            <a:pPr lvl="1">
              <a:defRPr/>
            </a:pPr>
            <a:r>
              <a:rPr lang="fr-FR" altLang="fr-FR" sz="2000" dirty="0"/>
              <a:t>Catalogage dans le Sudoc sous la responsabilité d’un « Pilote de PCP »</a:t>
            </a:r>
          </a:p>
          <a:p>
            <a:pPr lvl="2">
              <a:defRPr/>
            </a:pPr>
            <a:r>
              <a:rPr lang="fr-FR" altLang="fr-FR" sz="2000" dirty="0"/>
              <a:t>Signalement des exemplaires dans le Sudoc via WinIBW ou Colodus</a:t>
            </a:r>
            <a:endParaRPr lang="fr-FR" altLang="fr-FR" sz="2000" dirty="0">
              <a:solidFill>
                <a:srgbClr val="000099"/>
              </a:solidFill>
            </a:endParaRPr>
          </a:p>
          <a:p>
            <a:pPr lvl="2">
              <a:defRPr/>
            </a:pPr>
            <a:r>
              <a:rPr lang="fr-FR" altLang="fr-FR" sz="2000" dirty="0"/>
              <a:t>Suivi du circuit ISSN dans </a:t>
            </a:r>
            <a:r>
              <a:rPr lang="fr-FR" altLang="fr-FR" sz="2000" dirty="0" err="1"/>
              <a:t>Cidemis</a:t>
            </a:r>
            <a:r>
              <a:rPr lang="fr-FR" altLang="fr-FR" sz="2000" dirty="0"/>
              <a:t> par le Correspondant Catalogage</a:t>
            </a:r>
          </a:p>
          <a:p>
            <a:pPr lvl="2">
              <a:defRPr/>
            </a:pPr>
            <a:r>
              <a:rPr lang="fr-FR" altLang="fr-FR" sz="2000" dirty="0"/>
              <a:t>Dédoublonnage dans WinIBW par le </a:t>
            </a:r>
            <a:r>
              <a:rPr lang="fr-FR" altLang="fr-FR" sz="2000" dirty="0" err="1"/>
              <a:t>dédoublonneur</a:t>
            </a:r>
            <a:r>
              <a:rPr lang="fr-FR" altLang="fr-FR" sz="2000" dirty="0"/>
              <a:t> local</a:t>
            </a:r>
            <a:br>
              <a:rPr lang="fr-FR" altLang="fr-FR" sz="2000" dirty="0">
                <a:solidFill>
                  <a:srgbClr val="000099"/>
                </a:solidFill>
              </a:rPr>
            </a:br>
            <a:endParaRPr lang="fr-FR" altLang="fr-FR" sz="2000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fr-FR" altLang="fr-FR" sz="2400" dirty="0"/>
              <a:t>Titres de périodiques hors PCP thématique</a:t>
            </a:r>
          </a:p>
          <a:p>
            <a:pPr lvl="1">
              <a:defRPr/>
            </a:pPr>
            <a:r>
              <a:rPr lang="fr-FR" altLang="fr-FR" sz="2000" dirty="0"/>
              <a:t>Catalogage dans le Sudoc laissé à l’appréciation de l’établissement</a:t>
            </a:r>
            <a:br>
              <a:rPr lang="fr-FR" altLang="fr-FR" sz="2000" dirty="0"/>
            </a:br>
            <a:r>
              <a:rPr lang="fr-FR" altLang="fr-FR" sz="2000" dirty="0"/>
              <a:t>Si signalement : par le catalogueur	</a:t>
            </a:r>
          </a:p>
          <a:p>
            <a:pPr lvl="1">
              <a:defRPr/>
            </a:pPr>
            <a:endParaRPr lang="fr-FR" altLang="fr-FR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>
            <a:gsLst>
              <a:gs pos="65000">
                <a:schemeClr val="accent1"/>
              </a:gs>
              <a:gs pos="0">
                <a:schemeClr val="accent1">
                  <a:lumMod val="20000"/>
                  <a:lumOff val="80000"/>
                </a:schemeClr>
              </a:gs>
            </a:gsLst>
          </a:gradFill>
        </p:spPr>
        <p:txBody>
          <a:bodyPr/>
          <a:lstStyle/>
          <a:p>
            <a:r>
              <a:rPr lang="fr-FR" dirty="0"/>
              <a:t>Appréciations des stagiaires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4AC311-FFA8-32E5-5E25-AC1A8FBB7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1" y="1386710"/>
            <a:ext cx="6692348" cy="53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77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A9E11-C6EA-5742-7FAD-8D7EA66E2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634052D-86D8-4B61-AF12-E3741E4AB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692150"/>
            <a:ext cx="7772400" cy="96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/>
              <a:t>Le signalement des RC dans l’ESR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45E8B73-174D-439A-EC93-03BCD7813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10600" cy="4864100"/>
          </a:xfrm>
        </p:spPr>
        <p:txBody>
          <a:bodyPr/>
          <a:lstStyle/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fr-FR" altLang="fr-FR" sz="800" b="1" dirty="0"/>
          </a:p>
          <a:p>
            <a:pPr>
              <a:defRPr/>
            </a:pPr>
            <a:r>
              <a:rPr lang="fr-FR" altLang="fr-FR" sz="2400" dirty="0"/>
              <a:t>Les données restent sous le contrôle d’une base centralisée et internationale, le </a:t>
            </a:r>
            <a:r>
              <a:rPr lang="fr-FR" altLang="fr-FR" sz="2400" u="sng" dirty="0"/>
              <a:t>registre de l’ISSN</a:t>
            </a:r>
          </a:p>
          <a:p>
            <a:pPr lvl="1">
              <a:defRPr/>
            </a:pPr>
            <a:r>
              <a:rPr lang="fr-FR" altLang="fr-FR" sz="2000" dirty="0"/>
              <a:t>Identification univoque des publications en série : </a:t>
            </a:r>
          </a:p>
          <a:p>
            <a:pPr lvl="2">
              <a:defRPr/>
            </a:pPr>
            <a:r>
              <a:rPr lang="fr-FR" altLang="fr-FR" sz="2000" dirty="0"/>
              <a:t>attribution de l’</a:t>
            </a:r>
            <a:r>
              <a:rPr lang="fr-FR" altLang="fr-FR" sz="2000" i="1" dirty="0"/>
              <a:t>ISSN</a:t>
            </a:r>
            <a:r>
              <a:rPr lang="fr-FR" altLang="fr-FR" sz="2000" dirty="0"/>
              <a:t>  </a:t>
            </a:r>
            <a:r>
              <a:rPr lang="fr-FR" altLang="fr-FR" sz="2000" dirty="0">
                <a:solidFill>
                  <a:srgbClr val="000099"/>
                </a:solidFill>
              </a:rPr>
              <a:t>[ex : 0295-7353]</a:t>
            </a:r>
          </a:p>
          <a:p>
            <a:pPr lvl="2">
              <a:defRPr/>
            </a:pPr>
            <a:r>
              <a:rPr lang="fr-FR" altLang="fr-FR" sz="2000" dirty="0"/>
              <a:t>et du </a:t>
            </a:r>
            <a:r>
              <a:rPr lang="fr-FR" altLang="fr-FR" sz="2000" i="1" dirty="0"/>
              <a:t>titre-clé  </a:t>
            </a:r>
            <a:r>
              <a:rPr lang="fr-FR" altLang="fr-FR" sz="2000" dirty="0">
                <a:solidFill>
                  <a:srgbClr val="000099"/>
                </a:solidFill>
              </a:rPr>
              <a:t>[ex</a:t>
            </a:r>
            <a:r>
              <a:rPr lang="fr-FR" altLang="fr-FR" sz="2000" i="1" dirty="0">
                <a:solidFill>
                  <a:srgbClr val="000099"/>
                </a:solidFill>
              </a:rPr>
              <a:t> : </a:t>
            </a:r>
            <a:r>
              <a:rPr lang="fr-FR" altLang="fr-FR" sz="2000" dirty="0">
                <a:solidFill>
                  <a:srgbClr val="000099"/>
                </a:solidFill>
              </a:rPr>
              <a:t>Sciences humaines (Paris)]</a:t>
            </a:r>
            <a:br>
              <a:rPr lang="fr-FR" altLang="fr-FR" sz="2000" dirty="0">
                <a:solidFill>
                  <a:srgbClr val="000099"/>
                </a:solidFill>
              </a:rPr>
            </a:br>
            <a:endParaRPr lang="fr-FR" altLang="fr-FR" sz="2000" dirty="0">
              <a:solidFill>
                <a:srgbClr val="000099"/>
              </a:solidFill>
            </a:endParaRPr>
          </a:p>
          <a:p>
            <a:pPr lvl="1">
              <a:defRPr/>
            </a:pPr>
            <a:r>
              <a:rPr lang="fr-FR" altLang="fr-FR" sz="2000" dirty="0"/>
              <a:t>Import des notices ISSN dans le Sudoc 2 fois par mois</a:t>
            </a:r>
          </a:p>
        </p:txBody>
      </p:sp>
    </p:spTree>
    <p:extLst>
      <p:ext uri="{BB962C8B-B14F-4D97-AF65-F5344CB8AC3E}">
        <p14:creationId xmlns:p14="http://schemas.microsoft.com/office/powerpoint/2010/main" val="684067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BFF2B55-FBE1-E6FD-3C5E-A68901E4D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3175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" name="Line 1036">
            <a:extLst>
              <a:ext uri="{FF2B5EF4-FFF2-40B4-BE49-F238E27FC236}">
                <a16:creationId xmlns:a16="http://schemas.microsoft.com/office/drawing/2014/main" id="{16E1D9B8-B93C-5423-F938-150B9F6C612E}"/>
              </a:ext>
            </a:extLst>
          </p:cNvPr>
          <p:cNvSpPr>
            <a:spLocks noChangeShapeType="1"/>
          </p:cNvSpPr>
          <p:nvPr/>
        </p:nvSpPr>
        <p:spPr bwMode="auto">
          <a:xfrm rot="3069082">
            <a:off x="3768725" y="2730500"/>
            <a:ext cx="387350" cy="311150"/>
          </a:xfrm>
          <a:prstGeom prst="line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  <a:round/>
            <a:headEnd type="triangle" w="med" len="med"/>
            <a:tailEnd type="oval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9" name="AutoShape 1031">
            <a:extLst>
              <a:ext uri="{FF2B5EF4-FFF2-40B4-BE49-F238E27FC236}">
                <a16:creationId xmlns:a16="http://schemas.microsoft.com/office/drawing/2014/main" id="{A1BFCAF8-D618-EDE4-332A-6B648FB34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613" y="633413"/>
            <a:ext cx="1928812" cy="130175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Arial" charset="0"/>
            </a:endParaRPr>
          </a:p>
        </p:txBody>
      </p:sp>
      <p:sp>
        <p:nvSpPr>
          <p:cNvPr id="4101" name="Rectangle 1026">
            <a:extLst>
              <a:ext uri="{FF2B5EF4-FFF2-40B4-BE49-F238E27FC236}">
                <a16:creationId xmlns:a16="http://schemas.microsoft.com/office/drawing/2014/main" id="{60DC11E0-16CE-88E8-3863-D4C08D3AF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1700" y="0"/>
            <a:ext cx="7273925" cy="6048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fr-FR" altLang="fr-FR" sz="3600" b="1" cap="all" dirty="0">
                <a:solidFill>
                  <a:schemeClr val="tx1"/>
                </a:solidFill>
              </a:rPr>
              <a:t>Circuit de signalement</a:t>
            </a:r>
          </a:p>
        </p:txBody>
      </p:sp>
      <p:sp>
        <p:nvSpPr>
          <p:cNvPr id="4102" name="Line 1034">
            <a:extLst>
              <a:ext uri="{FF2B5EF4-FFF2-40B4-BE49-F238E27FC236}">
                <a16:creationId xmlns:a16="http://schemas.microsoft.com/office/drawing/2014/main" id="{D8E8342E-751D-30D0-8807-6A2998AA35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2338" y="4494213"/>
            <a:ext cx="576262" cy="450850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6620" name="Line 1036">
            <a:extLst>
              <a:ext uri="{FF2B5EF4-FFF2-40B4-BE49-F238E27FC236}">
                <a16:creationId xmlns:a16="http://schemas.microsoft.com/office/drawing/2014/main" id="{9335BFDD-1DC4-BAC2-3880-B9451A823EF1}"/>
              </a:ext>
            </a:extLst>
          </p:cNvPr>
          <p:cNvSpPr>
            <a:spLocks noChangeShapeType="1"/>
          </p:cNvSpPr>
          <p:nvPr/>
        </p:nvSpPr>
        <p:spPr bwMode="auto">
          <a:xfrm rot="3069082">
            <a:off x="4287838" y="4303713"/>
            <a:ext cx="384175" cy="307975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 type="triangle" w="med" len="med"/>
            <a:tailEnd type="oval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2" name="Rectangle 1037">
            <a:extLst>
              <a:ext uri="{FF2B5EF4-FFF2-40B4-BE49-F238E27FC236}">
                <a16:creationId xmlns:a16="http://schemas.microsoft.com/office/drawing/2014/main" id="{841A29DE-1196-8949-49CD-AC53F5D80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727700"/>
            <a:ext cx="2249488" cy="806450"/>
          </a:xfrm>
          <a:prstGeom prst="rect">
            <a:avLst/>
          </a:prstGeom>
          <a:solidFill>
            <a:srgbClr val="99CC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ISSN France ou CIEPS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(ISSN international)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6666FF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513" name="Text Box 1042">
            <a:extLst>
              <a:ext uri="{FF2B5EF4-FFF2-40B4-BE49-F238E27FC236}">
                <a16:creationId xmlns:a16="http://schemas.microsoft.com/office/drawing/2014/main" id="{C45D673F-A604-93A7-590F-B4696126D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550025"/>
            <a:ext cx="8720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 circuit est valable pour toutes les ressources continues, quel que soit le support (imprimé ou électronique)</a:t>
            </a:r>
          </a:p>
        </p:txBody>
      </p:sp>
      <p:sp>
        <p:nvSpPr>
          <p:cNvPr id="8211" name="Text Box 1043">
            <a:extLst>
              <a:ext uri="{FF2B5EF4-FFF2-40B4-BE49-F238E27FC236}">
                <a16:creationId xmlns:a16="http://schemas.microsoft.com/office/drawing/2014/main" id="{44835E8B-9F75-15B3-7FFD-14586E45D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825" y="5757863"/>
            <a:ext cx="1562100" cy="795337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Jusqu’en décembre 2025 :</a:t>
            </a:r>
          </a:p>
          <a:p>
            <a:pPr marL="0" marR="0" lvl="0" indent="0" algn="ctr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Le responsable  CR</a:t>
            </a:r>
          </a:p>
          <a:p>
            <a:pPr marL="0" marR="0" lvl="0" indent="0" algn="ctr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6630" name="Text Box 1046">
            <a:extLst>
              <a:ext uri="{FF2B5EF4-FFF2-40B4-BE49-F238E27FC236}">
                <a16:creationId xmlns:a16="http://schemas.microsoft.com/office/drawing/2014/main" id="{48D1E248-363A-380B-E84F-EB8399C53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5176838"/>
            <a:ext cx="244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Création ou correction notice(s) 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Sudoc</a:t>
            </a:r>
            <a:endParaRPr kumimoji="0" lang="fr-FR" altLang="fr-FR" sz="1800" b="1" i="0" u="none" strike="noStrike" kern="1200" cap="none" spc="0" normalizeH="0" baseline="0" noProof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516" name="Text Box 1052">
            <a:extLst>
              <a:ext uri="{FF2B5EF4-FFF2-40B4-BE49-F238E27FC236}">
                <a16:creationId xmlns:a16="http://schemas.microsoft.com/office/drawing/2014/main" id="{E5458F87-6B24-815D-3F69-349132211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5994400"/>
            <a:ext cx="2287588" cy="400050"/>
          </a:xfrm>
          <a:prstGeom prst="rect">
            <a:avLst/>
          </a:prstGeom>
          <a:solidFill>
            <a:srgbClr val="FFFFCC"/>
          </a:solidFill>
          <a:ln w="3175">
            <a:solidFill>
              <a:srgbClr val="CC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 catalogueur</a:t>
            </a:r>
          </a:p>
        </p:txBody>
      </p:sp>
      <p:sp>
        <p:nvSpPr>
          <p:cNvPr id="4109" name="Line 1056">
            <a:extLst>
              <a:ext uri="{FF2B5EF4-FFF2-40B4-BE49-F238E27FC236}">
                <a16:creationId xmlns:a16="http://schemas.microsoft.com/office/drawing/2014/main" id="{D1E9E963-C18A-E5A6-1FF4-6C7812495D1C}"/>
              </a:ext>
            </a:extLst>
          </p:cNvPr>
          <p:cNvSpPr>
            <a:spLocks noChangeShapeType="1"/>
          </p:cNvSpPr>
          <p:nvPr/>
        </p:nvSpPr>
        <p:spPr bwMode="auto">
          <a:xfrm rot="11922921" flipH="1">
            <a:off x="2968625" y="957263"/>
            <a:ext cx="1987550" cy="642937"/>
          </a:xfrm>
          <a:prstGeom prst="line">
            <a:avLst/>
          </a:prstGeom>
          <a:noFill/>
          <a:ln w="57150">
            <a:solidFill>
              <a:srgbClr val="6666FF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1518" name="Image 3">
            <a:extLst>
              <a:ext uri="{FF2B5EF4-FFF2-40B4-BE49-F238E27FC236}">
                <a16:creationId xmlns:a16="http://schemas.microsoft.com/office/drawing/2014/main" id="{BFC5EFF6-7EA7-5917-1D08-5C7391D6B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120775"/>
            <a:ext cx="895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ZoneTexte 5">
            <a:extLst>
              <a:ext uri="{FF2B5EF4-FFF2-40B4-BE49-F238E27FC236}">
                <a16:creationId xmlns:a16="http://schemas.microsoft.com/office/drawing/2014/main" id="{ECF22D77-0868-97C9-5958-DC3C9A67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938" y="4902200"/>
            <a:ext cx="3125787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Contrôle les demandes de son réseau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: vérification, validation, rejet</a:t>
            </a:r>
          </a:p>
        </p:txBody>
      </p:sp>
      <p:sp>
        <p:nvSpPr>
          <p:cNvPr id="4112" name="Line 1034">
            <a:extLst>
              <a:ext uri="{FF2B5EF4-FFF2-40B4-BE49-F238E27FC236}">
                <a16:creationId xmlns:a16="http://schemas.microsoft.com/office/drawing/2014/main" id="{6173EB37-814E-6A1A-A22F-52BEFF982B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08050" y="2276475"/>
            <a:ext cx="0" cy="2660650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3" name="Line 1056">
            <a:extLst>
              <a:ext uri="{FF2B5EF4-FFF2-40B4-BE49-F238E27FC236}">
                <a16:creationId xmlns:a16="http://schemas.microsoft.com/office/drawing/2014/main" id="{95DBFC85-7B16-51B9-871F-8CD8F8A43073}"/>
              </a:ext>
            </a:extLst>
          </p:cNvPr>
          <p:cNvSpPr>
            <a:spLocks noChangeShapeType="1"/>
          </p:cNvSpPr>
          <p:nvPr/>
        </p:nvSpPr>
        <p:spPr bwMode="auto">
          <a:xfrm rot="-9677079">
            <a:off x="7270750" y="4237038"/>
            <a:ext cx="590550" cy="103187"/>
          </a:xfrm>
          <a:prstGeom prst="line">
            <a:avLst/>
          </a:prstGeom>
          <a:noFill/>
          <a:ln w="57150">
            <a:solidFill>
              <a:srgbClr val="6666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83" name="Text Box 1047">
            <a:extLst>
              <a:ext uri="{FF2B5EF4-FFF2-40B4-BE49-F238E27FC236}">
                <a16:creationId xmlns:a16="http://schemas.microsoft.com/office/drawing/2014/main" id="{EC4CA123-DCAD-321A-0397-8B53A30BC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4937125"/>
            <a:ext cx="2381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Contrôle les demandes 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validation, refus</a:t>
            </a:r>
          </a:p>
        </p:txBody>
      </p:sp>
      <p:sp>
        <p:nvSpPr>
          <p:cNvPr id="4115" name="Line 1056">
            <a:extLst>
              <a:ext uri="{FF2B5EF4-FFF2-40B4-BE49-F238E27FC236}">
                <a16:creationId xmlns:a16="http://schemas.microsoft.com/office/drawing/2014/main" id="{DDF59DE3-D890-D479-4CA4-AD9F806C0645}"/>
              </a:ext>
            </a:extLst>
          </p:cNvPr>
          <p:cNvSpPr>
            <a:spLocks noChangeShapeType="1"/>
          </p:cNvSpPr>
          <p:nvPr/>
        </p:nvSpPr>
        <p:spPr bwMode="auto">
          <a:xfrm rot="-9677079">
            <a:off x="7451725" y="2109788"/>
            <a:ext cx="755650" cy="2251075"/>
          </a:xfrm>
          <a:prstGeom prst="line">
            <a:avLst/>
          </a:prstGeom>
          <a:noFill/>
          <a:ln w="57150">
            <a:solidFill>
              <a:srgbClr val="6666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" name="Line 1036">
            <a:extLst>
              <a:ext uri="{FF2B5EF4-FFF2-40B4-BE49-F238E27FC236}">
                <a16:creationId xmlns:a16="http://schemas.microsoft.com/office/drawing/2014/main" id="{98FC8A42-3683-65A3-A939-31FA47F0582E}"/>
              </a:ext>
            </a:extLst>
          </p:cNvPr>
          <p:cNvSpPr>
            <a:spLocks noChangeShapeType="1"/>
          </p:cNvSpPr>
          <p:nvPr/>
        </p:nvSpPr>
        <p:spPr bwMode="auto">
          <a:xfrm rot="3069082" flipH="1">
            <a:off x="4837907" y="3987006"/>
            <a:ext cx="44450" cy="941387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 type="triangle" w="med" len="med"/>
            <a:tailEnd type="oval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AC06ED-B5EF-5AA9-F2E6-C97ED358B59B}"/>
              </a:ext>
            </a:extLst>
          </p:cNvPr>
          <p:cNvSpPr/>
          <p:nvPr/>
        </p:nvSpPr>
        <p:spPr>
          <a:xfrm>
            <a:off x="134938" y="5283200"/>
            <a:ext cx="565150" cy="434975"/>
          </a:xfrm>
          <a:prstGeom prst="ellips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26714026-3C64-2DF8-41E0-8B538D81F2A6}"/>
              </a:ext>
            </a:extLst>
          </p:cNvPr>
          <p:cNvSpPr/>
          <p:nvPr/>
        </p:nvSpPr>
        <p:spPr>
          <a:xfrm>
            <a:off x="3235325" y="4457700"/>
            <a:ext cx="593725" cy="434975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pic>
        <p:nvPicPr>
          <p:cNvPr id="21527" name="Image 8">
            <a:extLst>
              <a:ext uri="{FF2B5EF4-FFF2-40B4-BE49-F238E27FC236}">
                <a16:creationId xmlns:a16="http://schemas.microsoft.com/office/drawing/2014/main" id="{35DB9B6D-A62E-BBD1-DBB3-8B35774EE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1135063"/>
            <a:ext cx="8763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75197337-8F5A-2B5B-8792-F0C1F0E24163}"/>
              </a:ext>
            </a:extLst>
          </p:cNvPr>
          <p:cNvSpPr/>
          <p:nvPr/>
        </p:nvSpPr>
        <p:spPr>
          <a:xfrm>
            <a:off x="1658938" y="3368675"/>
            <a:ext cx="5826125" cy="7302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Line 1036">
            <a:extLst>
              <a:ext uri="{FF2B5EF4-FFF2-40B4-BE49-F238E27FC236}">
                <a16:creationId xmlns:a16="http://schemas.microsoft.com/office/drawing/2014/main" id="{B88BDBE6-4A0F-0771-359D-21D138674849}"/>
              </a:ext>
            </a:extLst>
          </p:cNvPr>
          <p:cNvSpPr>
            <a:spLocks noChangeShapeType="1"/>
          </p:cNvSpPr>
          <p:nvPr/>
        </p:nvSpPr>
        <p:spPr bwMode="auto">
          <a:xfrm rot="3069082" flipV="1">
            <a:off x="3753644" y="4375944"/>
            <a:ext cx="790575" cy="214313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 type="triangle" w="med" len="med"/>
            <a:tailEnd type="oval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92" name="ZoneTexte 10">
            <a:extLst>
              <a:ext uri="{FF2B5EF4-FFF2-40B4-BE49-F238E27FC236}">
                <a16:creationId xmlns:a16="http://schemas.microsoft.com/office/drawing/2014/main" id="{A69A983A-593C-EAA5-1784-67737BB02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8" y="579438"/>
            <a:ext cx="12700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registre</a:t>
            </a:r>
          </a:p>
        </p:txBody>
      </p:sp>
      <p:sp>
        <p:nvSpPr>
          <p:cNvPr id="11293" name="ZoneTexte 55">
            <a:extLst>
              <a:ext uri="{FF2B5EF4-FFF2-40B4-BE49-F238E27FC236}">
                <a16:creationId xmlns:a16="http://schemas.microsoft.com/office/drawing/2014/main" id="{7B67B6B2-7713-5B96-DDC3-6334B8B03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673100"/>
            <a:ext cx="1655763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catalogue</a:t>
            </a:r>
          </a:p>
        </p:txBody>
      </p:sp>
      <p:sp>
        <p:nvSpPr>
          <p:cNvPr id="58" name="AutoShape 1031">
            <a:extLst>
              <a:ext uri="{FF2B5EF4-FFF2-40B4-BE49-F238E27FC236}">
                <a16:creationId xmlns:a16="http://schemas.microsoft.com/office/drawing/2014/main" id="{4234B7EE-8042-72B9-C91B-AAB45487C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735013"/>
            <a:ext cx="1936750" cy="1228725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Arial" charset="0"/>
            </a:endParaRPr>
          </a:p>
        </p:txBody>
      </p:sp>
      <p:sp>
        <p:nvSpPr>
          <p:cNvPr id="54" name="Rectangle 1050">
            <a:extLst>
              <a:ext uri="{FF2B5EF4-FFF2-40B4-BE49-F238E27FC236}">
                <a16:creationId xmlns:a16="http://schemas.microsoft.com/office/drawing/2014/main" id="{758E6244-5433-F49D-8111-50A6BEBE9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2084388"/>
            <a:ext cx="4973637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301 ou 830 ajoutées dans notice Sudoc (</a:t>
            </a:r>
            <a:r>
              <a:rPr kumimoji="0" lang="fr-FR" alt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automatique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3DCBB6F-1DB9-EF76-0172-FB296C20BE11}"/>
              </a:ext>
            </a:extLst>
          </p:cNvPr>
          <p:cNvSpPr/>
          <p:nvPr/>
        </p:nvSpPr>
        <p:spPr>
          <a:xfrm>
            <a:off x="7007225" y="4457700"/>
            <a:ext cx="593725" cy="434975"/>
          </a:xfrm>
          <a:prstGeom prst="ellipse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1535" name="Rectangle 3">
            <a:extLst>
              <a:ext uri="{FF2B5EF4-FFF2-40B4-BE49-F238E27FC236}">
                <a16:creationId xmlns:a16="http://schemas.microsoft.com/office/drawing/2014/main" id="{AB701940-4989-7E3E-FB93-4153149B7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6" name="Rectangle 4">
            <a:extLst>
              <a:ext uri="{FF2B5EF4-FFF2-40B4-BE49-F238E27FC236}">
                <a16:creationId xmlns:a16="http://schemas.microsoft.com/office/drawing/2014/main" id="{98DA3285-7870-F1ED-0DE2-36FA79F83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1537" name="Image 2">
            <a:extLst>
              <a:ext uri="{FF2B5EF4-FFF2-40B4-BE49-F238E27FC236}">
                <a16:creationId xmlns:a16="http://schemas.microsoft.com/office/drawing/2014/main" id="{006B842E-374E-829F-6DE0-4B1D45AC93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3454400"/>
            <a:ext cx="22098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1050">
            <a:extLst>
              <a:ext uri="{FF2B5EF4-FFF2-40B4-BE49-F238E27FC236}">
                <a16:creationId xmlns:a16="http://schemas.microsoft.com/office/drawing/2014/main" id="{AFBFFA30-1B1B-3526-1705-C302B2BCF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763588"/>
            <a:ext cx="2743200" cy="366712"/>
          </a:xfrm>
          <a:prstGeom prst="rect">
            <a:avLst/>
          </a:prstGeom>
          <a:solidFill>
            <a:srgbClr val="D5E7F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import</a:t>
            </a:r>
          </a:p>
        </p:txBody>
      </p:sp>
      <p:sp>
        <p:nvSpPr>
          <p:cNvPr id="35" name="Text Box 1046">
            <a:extLst>
              <a:ext uri="{FF2B5EF4-FFF2-40B4-BE49-F238E27FC236}">
                <a16:creationId xmlns:a16="http://schemas.microsoft.com/office/drawing/2014/main" id="{FC2C85AC-5ABC-7A21-7D46-36D533016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4030663"/>
            <a:ext cx="2509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Demande(s) par CIDEMIS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45261DBE-5776-8028-B357-3C2D7CCDBB0F}"/>
              </a:ext>
            </a:extLst>
          </p:cNvPr>
          <p:cNvSpPr/>
          <p:nvPr/>
        </p:nvSpPr>
        <p:spPr>
          <a:xfrm>
            <a:off x="1622425" y="4427538"/>
            <a:ext cx="565150" cy="434975"/>
          </a:xfrm>
          <a:prstGeom prst="ellips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6A2A0524-7536-4A0B-9AA1-B160752747A2}"/>
              </a:ext>
            </a:extLst>
          </p:cNvPr>
          <p:cNvSpPr/>
          <p:nvPr/>
        </p:nvSpPr>
        <p:spPr>
          <a:xfrm>
            <a:off x="3182938" y="2757488"/>
            <a:ext cx="565150" cy="43497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33EB7E1F-1378-359B-7742-03F4EF2F2505}"/>
              </a:ext>
            </a:extLst>
          </p:cNvPr>
          <p:cNvSpPr/>
          <p:nvPr/>
        </p:nvSpPr>
        <p:spPr>
          <a:xfrm>
            <a:off x="3706813" y="1395413"/>
            <a:ext cx="593725" cy="434975"/>
          </a:xfrm>
          <a:prstGeom prst="ellipse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41" name="Text Box 1043">
            <a:extLst>
              <a:ext uri="{FF2B5EF4-FFF2-40B4-BE49-F238E27FC236}">
                <a16:creationId xmlns:a16="http://schemas.microsoft.com/office/drawing/2014/main" id="{CC58C368-9526-FCF4-1C1A-04B08EAF6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5754688"/>
            <a:ext cx="1581150" cy="739775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À partir de 2026 :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</a:b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Pilote PCP / Correspondant Catalogage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30" grpId="0"/>
      <p:bldP spid="11280" grpId="0"/>
      <p:bldP spid="11283" grpId="0"/>
      <p:bldP spid="8" grpId="0" animBg="1"/>
      <p:bldP spid="49" grpId="0" animBg="1"/>
      <p:bldP spid="54" grpId="0" animBg="1"/>
      <p:bldP spid="32" grpId="0" animBg="1"/>
      <p:bldP spid="34" grpId="0" animBg="1"/>
      <p:bldP spid="35" grpId="0"/>
      <p:bldP spid="36" grpId="0" animBg="1"/>
      <p:bldP spid="37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8800" y="202299"/>
            <a:ext cx="7251148" cy="527538"/>
          </a:xfrm>
          <a:gradFill>
            <a:gsLst>
              <a:gs pos="65000">
                <a:schemeClr val="accent1"/>
              </a:gs>
              <a:gs pos="0">
                <a:schemeClr val="accent1">
                  <a:lumMod val="20000"/>
                  <a:lumOff val="80000"/>
                </a:schemeClr>
              </a:gs>
            </a:gsLst>
          </a:gradFill>
        </p:spPr>
        <p:txBody>
          <a:bodyPr anchor="ctr">
            <a:normAutofit/>
          </a:bodyPr>
          <a:lstStyle/>
          <a:p>
            <a:r>
              <a:rPr lang="fr-FR" dirty="0"/>
              <a:t>Bilans stagiaires –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-1481"/>
            <a:ext cx="4359031" cy="49653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2551" y="6463809"/>
            <a:ext cx="4415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3E2F55-217E-784D-959E-8EB90DBD2478}" type="slidenum">
              <a:rPr lang="fr-FR" smtClean="0"/>
              <a:pPr>
                <a:spcAft>
                  <a:spcPts val="600"/>
                </a:spcAft>
              </a:pPr>
              <a:t>4</a:t>
            </a:fld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291406"/>
              </p:ext>
            </p:extLst>
          </p:nvPr>
        </p:nvGraphicFramePr>
        <p:xfrm>
          <a:off x="19881" y="880254"/>
          <a:ext cx="9124119" cy="5948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8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2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7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Les plus</a:t>
                      </a:r>
                    </a:p>
                    <a:p>
                      <a:pPr algn="ctr"/>
                      <a:r>
                        <a:rPr lang="fr-FR" sz="1800" dirty="0"/>
                        <a:t>167 réponses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Les moins</a:t>
                      </a:r>
                    </a:p>
                    <a:p>
                      <a:pPr algn="ctr"/>
                      <a:r>
                        <a:rPr lang="fr-FR" sz="1800" dirty="0"/>
                        <a:t>66 réponses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Suggestions</a:t>
                      </a:r>
                    </a:p>
                    <a:p>
                      <a:pPr algn="ctr"/>
                      <a:r>
                        <a:rPr lang="fr-FR" sz="1800" dirty="0"/>
                        <a:t>63 réponses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989">
                <a:tc>
                  <a:txBody>
                    <a:bodyPr/>
                    <a:lstStyle/>
                    <a:p>
                      <a:r>
                        <a:rPr lang="fr-FR" sz="1400" dirty="0"/>
                        <a:t>Compétences/pédagogie  des formateurs </a:t>
                      </a:r>
                      <a:r>
                        <a:rPr lang="fr-FR" sz="1400" b="1" dirty="0"/>
                        <a:t>(51)</a:t>
                      </a:r>
                    </a:p>
                    <a:p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Disponibilité, pédagogie, écoute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Densité de la formation / rythme trop soutenu (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Durée du stage / programme (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 jours</a:t>
                      </a:r>
                      <a:b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 jours avec horaires plus légers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71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Travaux pratiques (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Approche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concrète – Fonctionnalités WinIBW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Locaux et logistique (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Wifi, repas, écrans…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Documentation et supports, contenus (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fr-FR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Passer au MOOC. Donner accès à des exercices en  ligne (module post-formation). Mémo des zones obligatoires. Clé USB et/ou PDF en plus du papier…</a:t>
                      </a:r>
                      <a:endParaRPr lang="fr-FR" sz="12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Complétude de la formation (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Apports théoriques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Durée du stage (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Trop long / trop tard le soir / Scission en deux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Logistique (</a:t>
                      </a:r>
                      <a:r>
                        <a:rPr lang="fr-FR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fr-FR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Connexions réseau, froid, propreté, signalétique,  écrans, tramway à modifier</a:t>
                      </a:r>
                      <a:endParaRPr lang="fr-FR" sz="12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Rythme et équilibre général (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Alternance théorie/pratique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Impasses sur certaines points / pédagogie (</a:t>
                      </a:r>
                      <a:r>
                        <a:rPr lang="fr-FR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TP / Mise en pratique (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Mise en situation avec vrais documents, davantage de TP</a:t>
                      </a:r>
                      <a:endParaRPr lang="fr-FR" sz="12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204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Echanges et ambiance (</a:t>
                      </a:r>
                      <a:r>
                        <a:rPr lang="fr-FR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fr-FR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Petit groupe, échanges de pratiques</a:t>
                      </a:r>
                    </a:p>
                    <a:p>
                      <a:endParaRPr lang="fr-FR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Hétérogénéité du groupe / niveaux inadaptés / problèmes de prérequis (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Accompagnement (</a:t>
                      </a:r>
                      <a:r>
                        <a:rPr lang="fr-FR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fr-FR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Gestion des prérequis. Faire des groupes par niveaux. Rester sur l’essentiel. Diaporama moins monotone</a:t>
                      </a:r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0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Qualité documentation / supports papier (</a:t>
                      </a:r>
                      <a:r>
                        <a:rPr lang="fr-FR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fr-FR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Manque de TP / trop de théorie (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897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 à améliorer (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2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61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>
            <a:gsLst>
              <a:gs pos="65000">
                <a:schemeClr val="accent1"/>
              </a:gs>
              <a:gs pos="0">
                <a:schemeClr val="accent1">
                  <a:lumMod val="20000"/>
                  <a:lumOff val="80000"/>
                </a:schemeClr>
              </a:gs>
            </a:gsLst>
          </a:gradFill>
        </p:spPr>
        <p:txBody>
          <a:bodyPr/>
          <a:lstStyle/>
          <a:p>
            <a:r>
              <a:rPr lang="fr-FR" dirty="0"/>
              <a:t>Bilan formateur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992149"/>
              </p:ext>
            </p:extLst>
          </p:nvPr>
        </p:nvGraphicFramePr>
        <p:xfrm>
          <a:off x="285749" y="1248378"/>
          <a:ext cx="8223550" cy="472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08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4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Sur 23 sessions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/>
                        <a:t>Prérequis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/>
                        <a:t>Acquis : 11</a:t>
                      </a:r>
                    </a:p>
                    <a:p>
                      <a:r>
                        <a:rPr lang="fr-FR" sz="1600" b="0" dirty="0"/>
                        <a:t>Un à deux stagiaires avec lacunes : 8</a:t>
                      </a:r>
                    </a:p>
                    <a:p>
                      <a:r>
                        <a:rPr lang="fr-FR" sz="1600" b="0" dirty="0"/>
                        <a:t>Inégal :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/>
                        <a:t>Logistique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/>
                        <a:t>Problème salle (6), supports non reçus (3), problème technique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72">
                <a:tc>
                  <a:txBody>
                    <a:bodyPr/>
                    <a:lstStyle/>
                    <a:p>
                      <a:r>
                        <a:rPr lang="fr-FR" sz="1600" b="1"/>
                        <a:t>Participation des stagiaires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Bonne : 19</a:t>
                      </a:r>
                      <a:b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Timide ou inégale :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/>
                        <a:t>Séquences (plus) difficiles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Autorités (4)</a:t>
                      </a:r>
                      <a:br>
                        <a:rPr lang="fr-FR" sz="1600" dirty="0"/>
                      </a:br>
                      <a:r>
                        <a:rPr lang="fr-FR" sz="1600" dirty="0"/>
                        <a:t>Thèses </a:t>
                      </a:r>
                      <a:r>
                        <a:rPr lang="fr-FR" sz="1600" baseline="0" dirty="0"/>
                        <a:t>(3)</a:t>
                      </a:r>
                      <a:endParaRPr lang="fr-FR" sz="1600" dirty="0"/>
                    </a:p>
                    <a:p>
                      <a:r>
                        <a:rPr lang="fr-FR" sz="1600" dirty="0"/>
                        <a:t>Etats de collection (3)</a:t>
                      </a:r>
                      <a:br>
                        <a:rPr lang="fr-FR" sz="1600" dirty="0"/>
                      </a:br>
                      <a:r>
                        <a:rPr lang="fr-FR" sz="1600" dirty="0"/>
                        <a:t>Doc élec (3) </a:t>
                      </a:r>
                    </a:p>
                    <a:p>
                      <a:r>
                        <a:rPr lang="fr-FR" sz="1600" dirty="0"/>
                        <a:t>Catalogage ressources continues (2)</a:t>
                      </a:r>
                    </a:p>
                    <a:p>
                      <a:r>
                        <a:rPr lang="fr-FR" sz="1600" dirty="0"/>
                        <a:t>Recherche (2)</a:t>
                      </a:r>
                      <a:br>
                        <a:rPr lang="fr-FR" sz="1600" dirty="0"/>
                      </a:br>
                      <a:r>
                        <a:rPr lang="fr-FR" sz="1600" dirty="0"/>
                        <a:t>TP avec fac-similé (1)</a:t>
                      </a:r>
                    </a:p>
                    <a:p>
                      <a:r>
                        <a:rPr lang="fr-FR" sz="1600" dirty="0"/>
                        <a:t>TP Catalogue d’exposition (1)</a:t>
                      </a:r>
                      <a:br>
                        <a:rPr lang="fr-FR" sz="1600" dirty="0"/>
                      </a:b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23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Bilan  – Automne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6</a:t>
            </a:fld>
            <a:endParaRPr lang="fr-FR"/>
          </a:p>
        </p:txBody>
      </p:sp>
      <p:graphicFrame>
        <p:nvGraphicFramePr>
          <p:cNvPr id="8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56287"/>
              </p:ext>
            </p:extLst>
          </p:nvPr>
        </p:nvGraphicFramePr>
        <p:xfrm>
          <a:off x="457200" y="2942686"/>
          <a:ext cx="8348133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4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578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Bilan : </a:t>
                      </a:r>
                      <a:endParaRPr lang="fr-FR" dirty="0"/>
                    </a:p>
                    <a:p>
                      <a:pPr lvl="0" algn="ctr">
                        <a:buNone/>
                      </a:pPr>
                      <a:r>
                        <a:rPr lang="fr-FR" sz="3600" dirty="0"/>
                        <a:t>vos retours d’expérience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79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7325F-CC29-AD59-A40D-5612C418C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D3E792-6B39-3289-7279-BA0883C5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"/>
              </a:rPr>
              <a:t>Organisation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A34C96-8C6C-4472-5726-0CAEC0B7D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083088"/>
            <a:ext cx="8225352" cy="5745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dirty="0">
                <a:ea typeface="+mn-lt"/>
                <a:cs typeface="+mn-lt"/>
              </a:rPr>
              <a:t>Remplacement des supports imprimés par des clés USB ? </a:t>
            </a:r>
            <a:br>
              <a:rPr lang="fr-FR" dirty="0">
                <a:ea typeface="+mn-lt"/>
                <a:cs typeface="+mn-lt"/>
              </a:rPr>
            </a:br>
            <a:r>
              <a:rPr lang="fr-FR" dirty="0">
                <a:ea typeface="+mn-lt"/>
                <a:cs typeface="+mn-lt"/>
              </a:rPr>
              <a:t>Test à réaliser avant décision finale</a:t>
            </a: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dirty="0">
                <a:ea typeface="+mn-lt"/>
                <a:cs typeface="+mn-lt"/>
              </a:rPr>
              <a:t>Salles : vigilance renforcée sur les salles et la logistique des FR délocalisées. </a:t>
            </a:r>
            <a:br>
              <a:rPr lang="fr-FR" dirty="0">
                <a:ea typeface="+mn-lt"/>
                <a:cs typeface="+mn-lt"/>
              </a:rPr>
            </a:br>
            <a:endParaRPr lang="fr-FR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fr-FR" dirty="0">
                <a:ea typeface="+mn-lt"/>
                <a:cs typeface="+mn-lt"/>
              </a:rPr>
              <a:t>Nouvelle URL pour le formulaire d’évaluation  : </a:t>
            </a:r>
            <a:br>
              <a:rPr lang="fr-FR" dirty="0">
                <a:ea typeface="+mn-lt"/>
                <a:cs typeface="+mn-lt"/>
              </a:rPr>
            </a:br>
            <a:r>
              <a:rPr lang="fr-FR" sz="1800" dirty="0">
                <a:ea typeface="+mn-lt"/>
                <a:cs typeface="+mn-lt"/>
              </a:rPr>
              <a:t>- liens vers le nouveau formulaire depuis « bureau » du formateur-relais : A jour</a:t>
            </a:r>
            <a:br>
              <a:rPr lang="fr-FR" sz="1800" dirty="0">
                <a:ea typeface="+mn-lt"/>
                <a:cs typeface="+mn-lt"/>
              </a:rPr>
            </a:br>
            <a:r>
              <a:rPr lang="fr-FR" sz="1800" dirty="0">
                <a:ea typeface="+mn-lt"/>
                <a:cs typeface="+mn-lt"/>
                <a:hlinkClick r:id="rId3"/>
              </a:rPr>
              <a:t>https://documentation.abes.fr/sudoc/doc/Formateur_relais/bureau_FR.html</a:t>
            </a:r>
            <a:r>
              <a:rPr lang="fr-FR" sz="1800" dirty="0">
                <a:ea typeface="+mn-lt"/>
                <a:cs typeface="+mn-lt"/>
              </a:rPr>
              <a:t> </a:t>
            </a:r>
            <a:br>
              <a:rPr lang="fr-FR" sz="1800" dirty="0">
                <a:ea typeface="+mn-lt"/>
                <a:cs typeface="+mn-lt"/>
              </a:rPr>
            </a:br>
            <a:br>
              <a:rPr lang="fr-FR" sz="1800" dirty="0">
                <a:ea typeface="+mn-lt"/>
                <a:cs typeface="+mn-lt"/>
              </a:rPr>
            </a:br>
            <a:r>
              <a:rPr lang="fr-FR" sz="1800" dirty="0">
                <a:ea typeface="+mn-lt"/>
                <a:cs typeface="+mn-lt"/>
              </a:rPr>
              <a:t>- Procédure « Installation salle de formation » : A jour </a:t>
            </a:r>
            <a:br>
              <a:rPr lang="fr-FR" sz="1800" dirty="0">
                <a:ea typeface="+mn-lt"/>
                <a:cs typeface="+mn-lt"/>
              </a:rPr>
            </a:br>
            <a:r>
              <a:rPr lang="fr-FR" sz="1800" dirty="0">
                <a:ea typeface="+mn-lt"/>
                <a:cs typeface="+mn-lt"/>
                <a:hlinkClick r:id="rId4"/>
              </a:rPr>
              <a:t>https://documentation.abes.fr/sudoc/doc/Formateur_relais/procedure_installation_salle_de_formation.pdf</a:t>
            </a:r>
            <a:r>
              <a:rPr lang="fr-FR" sz="1800" dirty="0">
                <a:ea typeface="+mn-lt"/>
                <a:cs typeface="+mn-lt"/>
              </a:rPr>
              <a:t> </a:t>
            </a:r>
          </a:p>
          <a:p>
            <a:pPr>
              <a:lnSpc>
                <a:spcPct val="100000"/>
              </a:lnSpc>
            </a:pPr>
            <a:endParaRPr lang="fr-FR" sz="1800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1800" dirty="0">
                <a:ea typeface="+mn-lt"/>
                <a:cs typeface="+mn-lt"/>
              </a:rPr>
              <a:t>- raccourci sur le bureau des stagiaires : </a:t>
            </a:r>
            <a:r>
              <a:rPr lang="fr-FR" sz="1800" dirty="0">
                <a:solidFill>
                  <a:srgbClr val="FF0000"/>
                </a:solidFill>
                <a:ea typeface="+mn-lt"/>
                <a:cs typeface="+mn-lt"/>
              </a:rPr>
              <a:t>A FAIRE PAR CHAQUE FORMATEUR</a:t>
            </a:r>
            <a:br>
              <a:rPr lang="fr-FR" sz="1800" dirty="0">
                <a:solidFill>
                  <a:srgbClr val="FF0000"/>
                </a:solidFill>
                <a:ea typeface="+mn-lt"/>
                <a:cs typeface="+mn-lt"/>
              </a:rPr>
            </a:br>
            <a:r>
              <a:rPr lang="fr-FR" sz="1800" dirty="0">
                <a:solidFill>
                  <a:srgbClr val="FF0000"/>
                </a:solidFill>
                <a:ea typeface="+mn-lt"/>
                <a:cs typeface="+mn-lt"/>
              </a:rPr>
              <a:t>L’URL du nouveau formulaire est celle-ci : </a:t>
            </a:r>
            <a:r>
              <a:rPr lang="fr-FR" sz="1800" dirty="0">
                <a:solidFill>
                  <a:srgbClr val="FF0000"/>
                </a:solidFill>
                <a:ea typeface="+mn-lt"/>
                <a:cs typeface="+mn-lt"/>
                <a:hlinkClick r:id="rId5"/>
              </a:rPr>
              <a:t>https://forms.office.com/e/TL3yfbEibQ</a:t>
            </a:r>
            <a:r>
              <a:rPr lang="fr-FR" sz="18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B39E28-E8D9-69A5-FF4B-FE50920B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17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Infos générales (lundi 16 juin 14h-15h)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54334"/>
            <a:ext cx="8579223" cy="563692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fr-FR" sz="3400" dirty="0">
                <a:solidFill>
                  <a:srgbClr val="000000"/>
                </a:solidFill>
                <a:ea typeface="Calibri"/>
                <a:cs typeface="Calibri"/>
              </a:rPr>
              <a:t>Suite de l’expérimentation « Indexation Rameau assistée par l’IA »</a:t>
            </a:r>
            <a:endParaRPr lang="fr-FR" sz="3400" strike="sngStrike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457200" lvl="1" indent="0">
              <a:lnSpc>
                <a:spcPct val="110000"/>
              </a:lnSpc>
              <a:buNone/>
            </a:pPr>
            <a:br>
              <a:rPr lang="fr-FR" dirty="0">
                <a:ea typeface="Calibri"/>
                <a:cs typeface="Calibri"/>
              </a:rPr>
            </a:br>
            <a:r>
              <a:rPr lang="fr-FR" dirty="0">
                <a:ea typeface="Calibri"/>
                <a:cs typeface="Calibri"/>
              </a:rPr>
              <a:t>L’expérimentation a été validée par la Direction de l’Abes : cela devient un projet.</a:t>
            </a:r>
            <a:br>
              <a:rPr lang="fr-FR" dirty="0">
                <a:ea typeface="Calibri"/>
                <a:cs typeface="Calibri"/>
              </a:rPr>
            </a:br>
            <a:r>
              <a:rPr lang="fr-FR" dirty="0">
                <a:ea typeface="Calibri"/>
                <a:cs typeface="Calibri"/>
              </a:rPr>
              <a:t>Les contours du service se précisent : </a:t>
            </a:r>
          </a:p>
          <a:p>
            <a:pPr lvl="1">
              <a:lnSpc>
                <a:spcPct val="110000"/>
              </a:lnSpc>
            </a:pPr>
            <a:r>
              <a:rPr lang="fr-FR" sz="2900" dirty="0">
                <a:ea typeface="Calibri"/>
                <a:cs typeface="Calibri"/>
              </a:rPr>
              <a:t>le service proposé sera un « Service d’indexation Sujet assistée par l’IA » : </a:t>
            </a:r>
            <a:br>
              <a:rPr lang="fr-FR" sz="2900" dirty="0">
                <a:ea typeface="Calibri"/>
                <a:cs typeface="Calibri"/>
              </a:rPr>
            </a:br>
            <a:r>
              <a:rPr lang="fr-FR" dirty="0">
                <a:ea typeface="Calibri"/>
                <a:cs typeface="Calibri"/>
              </a:rPr>
              <a:t>- sera étendu à </a:t>
            </a:r>
            <a:r>
              <a:rPr lang="fr-FR" dirty="0" err="1">
                <a:ea typeface="Calibri"/>
                <a:cs typeface="Calibri"/>
              </a:rPr>
              <a:t>FMeSH</a:t>
            </a:r>
            <a:r>
              <a:rPr lang="fr-FR" dirty="0">
                <a:ea typeface="Calibri"/>
                <a:cs typeface="Calibri"/>
              </a:rPr>
              <a:t>, </a:t>
            </a:r>
            <a:br>
              <a:rPr lang="fr-FR" dirty="0">
                <a:ea typeface="Calibri"/>
                <a:cs typeface="Calibri"/>
              </a:rPr>
            </a:br>
            <a:r>
              <a:rPr lang="fr-FR" dirty="0">
                <a:ea typeface="Calibri"/>
                <a:cs typeface="Calibri"/>
              </a:rPr>
              <a:t>- sera étendu à l’indexation  chronologique, </a:t>
            </a:r>
            <a:br>
              <a:rPr lang="fr-FR" dirty="0">
                <a:ea typeface="Calibri"/>
                <a:cs typeface="Calibri"/>
              </a:rPr>
            </a:br>
            <a:r>
              <a:rPr lang="fr-FR" dirty="0">
                <a:ea typeface="Calibri"/>
                <a:cs typeface="Calibri"/>
              </a:rPr>
              <a:t>- sera étendu à l’indexation géographique, </a:t>
            </a:r>
            <a:br>
              <a:rPr lang="fr-FR" dirty="0">
                <a:ea typeface="Calibri"/>
                <a:cs typeface="Calibri"/>
              </a:rPr>
            </a:br>
            <a:r>
              <a:rPr lang="fr-FR" dirty="0">
                <a:ea typeface="Calibri"/>
                <a:cs typeface="Calibri"/>
              </a:rPr>
              <a:t>- sera étendu à l’indexation avec des chaînes construites (sujet 1**sujet2) </a:t>
            </a:r>
            <a:br>
              <a:rPr lang="fr-FR" dirty="0">
                <a:ea typeface="Calibri"/>
                <a:cs typeface="Calibri"/>
              </a:rPr>
            </a:br>
            <a:r>
              <a:rPr lang="fr-FR" dirty="0">
                <a:ea typeface="Calibri"/>
                <a:cs typeface="Calibri"/>
              </a:rPr>
              <a:t>- sera étendu à l’indexation automatique (sans arbitrage humain)</a:t>
            </a:r>
            <a:br>
              <a:rPr lang="fr-FR" dirty="0">
                <a:ea typeface="Calibri"/>
                <a:cs typeface="Calibri"/>
              </a:rPr>
            </a:br>
            <a:endParaRPr lang="fr-FR" dirty="0">
              <a:ea typeface="Calibri"/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fr-FR" sz="2900" dirty="0">
                <a:cs typeface="Calibri"/>
              </a:rPr>
              <a:t>le service proposé prendra la forme d’un webservice, en plus du script WinIBW. </a:t>
            </a:r>
            <a:br>
              <a:rPr lang="fr-FR" dirty="0">
                <a:cs typeface="Calibri"/>
              </a:rPr>
            </a:br>
            <a:r>
              <a:rPr lang="fr-FR" dirty="0">
                <a:cs typeface="Calibri"/>
              </a:rPr>
              <a:t>Ainsi, le public destinataire pourrait être plus vaste : </a:t>
            </a:r>
            <a:br>
              <a:rPr lang="fr-FR" dirty="0">
                <a:cs typeface="Calibri"/>
              </a:rPr>
            </a:br>
            <a:r>
              <a:rPr lang="fr-FR" dirty="0">
                <a:cs typeface="Calibri"/>
              </a:rPr>
              <a:t>- d’autres applications Abes : Star, Calames</a:t>
            </a:r>
            <a:br>
              <a:rPr lang="fr-FR" dirty="0">
                <a:cs typeface="Calibri"/>
              </a:rPr>
            </a:br>
            <a:r>
              <a:rPr lang="fr-FR" dirty="0">
                <a:cs typeface="Calibri"/>
              </a:rPr>
              <a:t>- au-delà : systèmes de gestion de bibliothèque, bibliothèques numériques, archives institutionnelles des publications scientifiques, SI d’éditeur, etc.</a:t>
            </a:r>
            <a:br>
              <a:rPr lang="fr-FR" dirty="0">
                <a:cs typeface="Calibri"/>
              </a:rPr>
            </a:br>
            <a:r>
              <a:rPr lang="fr-FR" dirty="0">
                <a:cs typeface="Calibri"/>
              </a:rPr>
              <a:t>- le futur SGM de l’Abes</a:t>
            </a:r>
            <a:br>
              <a:rPr lang="fr-FR" dirty="0">
                <a:cs typeface="Calibri"/>
              </a:rPr>
            </a:br>
            <a:endParaRPr lang="fr-FR" dirty="0">
              <a:cs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35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E6AEA-245A-F0D0-ED91-8BFF520A8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0A4F6E-ACF4-00A3-BA5B-F6C5E79C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Infos générales (lundi 16 juin 14h-15h)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313A63-93C4-A79B-6F9D-B9A01BEAA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54334"/>
            <a:ext cx="8579223" cy="56369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fr-FR" sz="2900" dirty="0">
                <a:solidFill>
                  <a:srgbClr val="000000"/>
                </a:solidFill>
                <a:ea typeface="Calibri"/>
                <a:cs typeface="Calibri"/>
              </a:rPr>
              <a:t>La refonte de l’outil d’assistance</a:t>
            </a:r>
            <a:endParaRPr lang="fr-FR" sz="2900" strike="sngStrike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457200" lvl="1" indent="0">
              <a:lnSpc>
                <a:spcPct val="110000"/>
              </a:lnSpc>
              <a:buNone/>
            </a:pPr>
            <a:br>
              <a:rPr lang="fr-FR" dirty="0">
                <a:ea typeface="Calibri"/>
                <a:cs typeface="Calibri"/>
              </a:rPr>
            </a:br>
            <a:r>
              <a:rPr lang="fr-FR" dirty="0">
                <a:ea typeface="Calibri"/>
                <a:cs typeface="Calibri"/>
              </a:rPr>
              <a:t>Outil retenu : JSM (</a:t>
            </a:r>
            <a:r>
              <a:rPr lang="fr-FR" dirty="0" err="1">
                <a:ea typeface="Calibri"/>
                <a:cs typeface="Calibri"/>
              </a:rPr>
              <a:t>Atlassian</a:t>
            </a:r>
            <a:r>
              <a:rPr lang="fr-FR" dirty="0">
                <a:ea typeface="Calibri"/>
                <a:cs typeface="Calibri"/>
              </a:rPr>
              <a:t>)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fr-FR" dirty="0">
                <a:cs typeface="Calibri"/>
              </a:rPr>
              <a:t>Recueil des besoins : OK (2 focus group)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fr-FR" dirty="0">
                <a:cs typeface="Calibri"/>
              </a:rPr>
              <a:t>Innovation : outil soumis à authentification (</a:t>
            </a:r>
            <a:r>
              <a:rPr lang="fr-FR" dirty="0" err="1">
                <a:cs typeface="Calibri"/>
              </a:rPr>
              <a:t>renater</a:t>
            </a:r>
            <a:r>
              <a:rPr lang="fr-FR" dirty="0">
                <a:cs typeface="Calibri"/>
              </a:rPr>
              <a:t>)</a:t>
            </a:r>
            <a:br>
              <a:rPr lang="fr-FR" dirty="0">
                <a:cs typeface="Calibri"/>
              </a:rPr>
            </a:br>
            <a:r>
              <a:rPr lang="fr-FR" dirty="0">
                <a:cs typeface="Calibri"/>
              </a:rPr>
              <a:t>- sécurité</a:t>
            </a:r>
            <a:br>
              <a:rPr lang="fr-FR" dirty="0">
                <a:cs typeface="Calibri"/>
              </a:rPr>
            </a:br>
            <a:r>
              <a:rPr lang="fr-FR" dirty="0">
                <a:cs typeface="Calibri"/>
              </a:rPr>
              <a:t>- historique des tickets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fr-FR" dirty="0">
                <a:cs typeface="Calibri"/>
              </a:rPr>
              <a:t>Mise en production prévue : début juillet</a:t>
            </a:r>
          </a:p>
          <a:p>
            <a:pPr marL="457200" lvl="1" indent="0">
              <a:lnSpc>
                <a:spcPct val="110000"/>
              </a:lnSpc>
              <a:buNone/>
            </a:pPr>
            <a:br>
              <a:rPr lang="fr-FR" dirty="0">
                <a:cs typeface="Calibri"/>
              </a:rPr>
            </a:br>
            <a:endParaRPr lang="fr-FR" dirty="0">
              <a:cs typeface="Calibri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C96D9F-00D6-9BB5-FD80-C89B920D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1682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que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MasquePresentatio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asque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Created xmlns="http://schemas.microsoft.com/sharepoint/v3/fields">2025-01-09T23:00:00+00:00</_DCDateCreated>
    <Type_x0020_spec xmlns="9daed285-81c3-49ff-b705-bbc26c42e2d0">
      <Value>A renseigner</Value>
    </Type_x0020_spec>
    <Type_x0020_de_x0020_document_x0020_technique xmlns="9daed285-81c3-49ff-b705-bbc26c42e2d0">A renseigner</Type_x0020_de_x0020_document_x0020_technique>
    <Etat_x0020_du_x0020_document xmlns="9daed285-81c3-49ff-b705-bbc26c42e2d0">Document de travail</Etat_x0020_du_x0020_document>
    <Nom_x0020_de_x0020_la_x0020_formation xmlns="9daed285-81c3-49ff-b705-bbc26c42e2d0">A renseigner</Nom_x0020_de_x0020_la_x0020_formation>
    <TRI xmlns="9daed285-81c3-49ff-b705-bbc26c42e2d0">JMF</TRI>
    <Tags xmlns="9daed285-81c3-49ff-b705-bbc26c42e2d0" xsi:nil="true"/>
    <Structure xmlns="9daed285-81c3-49ff-b705-bbc26c42e2d0">DSR</Structure>
    <Exaged_DocName xmlns="9daed285-81c3-49ff-b705-bbc26c42e2d0" xsi:nil="true"/>
    <Sujet_x0020_convention xmlns="9daed285-81c3-49ff-b705-bbc26c42e2d0">A renseigner</Sujet_x0020_convention>
    <Type_x0020_de_x0020_document_x0020_standard xmlns="9daed285-81c3-49ff-b705-bbc26c42e2d0">A renseigner</Type_x0020_de_x0020_document_x0020_standard>
    <Liste_x0020_machines-serveurs xmlns="456b4b57-7c72-4057-bde8-700db13a2739" xsi:nil="true"/>
    <Nom_x0020_du_x0020_marché xmlns="456b4b57-7c72-4057-bde8-700db13a2739">A renseigner</Nom_x0020_du_x0020_marché>
    <Liste_x0020_des_x0020_applications xmlns="9daed285-81c3-49ff-b705-bbc26c42e2d0" xsi:nil="true"/>
    <Type_x0020_Doc_x0020_PPT xmlns="9daed285-81c3-49ff-b705-bbc26c42e2d0">Présentation</Type_x0020_Doc_x0020_PPT>
    <Année xmlns="9daed285-81c3-49ff-b705-bbc26c42e2d0">2025</Anné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PPT" ma:contentTypeID="0x0101006CB4AB078024F24B9AD5E0923C09BE39010407050074D71880F59C1C4F9F6DA2C630574CAD" ma:contentTypeVersion="14" ma:contentTypeDescription="" ma:contentTypeScope="" ma:versionID="4267c30fcc749f3fab0e26031a8f3ddb">
  <xsd:schema xmlns:xsd="http://www.w3.org/2001/XMLSchema" xmlns:xs="http://www.w3.org/2001/XMLSchema" xmlns:p="http://schemas.microsoft.com/office/2006/metadata/properties" xmlns:ns2="9daed285-81c3-49ff-b705-bbc26c42e2d0" xmlns:ns3="http://schemas.microsoft.com/sharepoint/v3/fields" xmlns:ns4="456b4b57-7c72-4057-bde8-700db13a2739" targetNamespace="http://schemas.microsoft.com/office/2006/metadata/properties" ma:root="true" ma:fieldsID="0168a236053d58fa11f0ddb2f01b4e47" ns2:_="" ns3:_="" ns4:_="">
    <xsd:import namespace="9daed285-81c3-49ff-b705-bbc26c42e2d0"/>
    <xsd:import namespace="http://schemas.microsoft.com/sharepoint/v3/fields"/>
    <xsd:import namespace="456b4b57-7c72-4057-bde8-700db13a2739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Type_x0020_spec" minOccurs="0"/>
                <xsd:element ref="ns4:Nom_x0020_du_x0020_marché" minOccurs="0"/>
                <xsd:element ref="ns2:Type_x0020_de_x0020_document_x0020_technique" minOccurs="0"/>
                <xsd:element ref="ns2:Sujet_x0020_convention" minOccurs="0"/>
                <xsd:element ref="ns2:Type_x0020_Doc_x0020_PPT" minOccurs="0"/>
                <xsd:element ref="ns2:Exaged_DocName" minOccurs="0"/>
                <xsd:element ref="ns2:Nom_x0020_de_x0020_la_x0020_formation" minOccurs="0"/>
                <xsd:element ref="ns2:Type_x0020_de_x0020_document_x0020_standard" minOccurs="0"/>
                <xsd:element ref="ns4:Liste_x0020_machines-serveurs" minOccurs="0"/>
                <xsd:element ref="ns2:Liste_x0020_des_x0020_applicat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ed285-81c3-49ff-b705-bbc26c42e2d0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 ma:readOnly="false">
      <xsd:simpleType>
        <xsd:restriction base="dms:Choice">
          <xsd:enumeration value="AAF"/>
          <xsd:enumeration value="ABES"/>
          <xsd:enumeration value="ADBU"/>
          <xsd:enumeration value="AMUE"/>
          <xsd:enumeration value="AN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EGAD"/>
          <xsd:enumeration value="GT-Calames"/>
          <xsd:enumeration value="GT-EAD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SIAF"/>
          <xsd:enumeration value="Autre"/>
        </xsd:restriction>
      </xsd:simpleType>
    </xsd:element>
    <xsd:element name="TRI" ma:index="3" nillable="true" ma:displayName="Trigramme" ma:default="A renseigner" ma:format="Dropdown" ma:internalName="TRI" ma:readOnly="false">
      <xsd:simpleType>
        <xsd:restriction base="dms:Choice">
          <xsd:enumeration value="A renseigner"/>
          <xsd:enumeration value="ABA"/>
          <xsd:enumeration value="ACT"/>
          <xsd:enumeration value="ADS"/>
          <xsd:enumeration value="AFE"/>
          <xsd:enumeration value="AGT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CS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E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RE"/>
          <xsd:enumeration value="CST"/>
          <xsd:enumeration value="DBZ"/>
          <xsd:enumeration value="DED"/>
          <xsd:enumeration value="DOO"/>
          <xsd:enumeration value="DRY"/>
          <xsd:enumeration value="DSA"/>
          <xsd:enumeration value="DST"/>
          <xsd:enumeration value="ECU"/>
          <xsd:enumeration value="ECT"/>
          <xsd:enumeration value="EHR"/>
          <xsd:enumeration value="ELS"/>
          <xsd:enumeration value="EMS"/>
          <xsd:enumeration value="ENO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FRF"/>
          <xsd:enumeration value="FTA"/>
          <xsd:enumeration value="GLT"/>
          <xsd:enumeration value="GTS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A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EN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A"/>
          <xsd:enumeration value="MPD"/>
          <xsd:enumeration value="MPN"/>
          <xsd:enumeration value="MPR"/>
          <xsd:enumeration value="MPT"/>
          <xsd:enumeration value="MRX"/>
          <xsd:enumeration value="MSO"/>
          <xsd:enumeration value="MSR"/>
          <xsd:enumeration value="MTE"/>
          <xsd:enumeration value="MYG"/>
          <xsd:enumeration value="NBD"/>
          <xsd:enumeration value="NBT"/>
          <xsd:enumeration value="NMN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LK"/>
          <xsd:enumeration value="SLM"/>
          <xsd:enumeration value="SNX"/>
          <xsd:enumeration value="SPE"/>
          <xsd:enumeration value="SPR"/>
          <xsd:enumeration value="SQN"/>
          <xsd:enumeration value="SRY"/>
          <xsd:enumeration value="SSI"/>
          <xsd:enumeration value="TCN"/>
          <xsd:enumeration value="TCS"/>
          <xsd:enumeration value="TDN"/>
          <xsd:enumeration value="TFA"/>
          <xsd:enumeration value="TFU"/>
          <xsd:enumeration value="TMX"/>
          <xsd:enumeration value="TRT"/>
          <xsd:enumeration value="TZA"/>
          <xsd:enumeration value="VGO"/>
          <xsd:enumeration value="VSA"/>
          <xsd:enumeration value="WDE"/>
          <xsd:enumeration value="YBN"/>
          <xsd:enumeration value="YDD"/>
          <xsd:enumeration value="YNS"/>
        </xsd:restriction>
      </xsd:simpleType>
    </xsd:element>
    <xsd:element name="Etat_x0020_du_x0020_document" ma:index="4" nillable="true" ma:displayName="Etat du document" ma:format="Dropdown" ma:internalName="Etat_x0020_du_x0020_document" ma:readOnly="false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En cours de publication"/>
          <xsd:enumeration value="Prêt à publier"/>
          <xsd:enumeration value="Publié"/>
          <xsd:enumeration value="Périmé"/>
          <xsd:enumeration value="Version finale à conserver"/>
        </xsd:restriction>
      </xsd:simpleType>
    </xsd:element>
    <xsd:element name="Année" ma:index="5" nillable="true" ma:displayName="Année" ma:default="A renseigner" ma:format="Dropdown" ma:internalName="Ann_x00e9_e" ma:readOnly="false">
      <xsd:simpleType>
        <xsd:restriction base="dms:Choice">
          <xsd:enumeration value="A renseigner"/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9" nillable="true" ma:displayName="Tags" ma:internalName="Tags" ma:readOnly="false">
      <xsd:simpleType>
        <xsd:restriction base="dms:Text">
          <xsd:maxLength value="255"/>
        </xsd:restriction>
      </xsd:simpleType>
    </xsd:element>
    <xsd:element name="Type_x0020_spec" ma:index="10" nillable="true" ma:displayName="Concerne" ma:default="A renseigner" ma:hidden="true" ma:internalName="Type_x0020_spec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 renseigner"/>
                        <xsd:enumeration value="APCC"/>
                        <xsd:enumeration value="CBS"/>
                        <xsd:enumeration value="Exports à la demande"/>
                        <xsd:enumeration value="Exports réguliers"/>
                        <xsd:enumeration value="Exports hors réseaux"/>
                        <xsd:enumeration value="Guide Méthodo"/>
                        <xsd:enumeration value="Imports Sudoc"/>
                        <xsd:enumeration value="PSI"/>
                        <xsd:enumeration value="Scripts"/>
                        <xsd:enumeration value="Self Sudoc"/>
                        <xsd:enumeration value="Site Web"/>
                        <xsd:enumeration value="Supeb"/>
                        <xsd:enumeration value="Webstats"/>
                        <xsd:enumeration value="WinIBW"/>
                        <xsd:enumeration value="Z39-50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Type_x0020_de_x0020_document_x0020_technique" ma:index="12" nillable="true" ma:displayName="Type de document technique" ma:default="A renseigner" ma:format="Dropdown" ma:hidden="true" ma:internalName="Type_x0020_de_x0020_document_x0020_technique" ma:readOnly="false">
      <xsd:simpleType>
        <xsd:restriction base="dms:Choice">
          <xsd:enumeration value="A renseigner"/>
          <xsd:enumeration value="Dossier de recette"/>
          <xsd:enumeration value="Fiche exploitation"/>
          <xsd:enumeration value="Fiche application"/>
          <xsd:enumeration value="Procédure"/>
          <xsd:enumeration value="Revue d'application"/>
        </xsd:restriction>
      </xsd:simpleType>
    </xsd:element>
    <xsd:element name="Sujet_x0020_convention" ma:index="13" nillable="true" ma:displayName="Nom de la convention" ma:default="A renseigner" ma:format="Dropdown" ma:hidden="true" ma:internalName="Sujet_x0020_convention" ma:readOnly="false">
      <xsd:simpleType>
        <xsd:restriction base="dms:Choice">
          <xsd:enumeration value="A renseigner"/>
          <xsd:enumeration value="Calames"/>
          <xsd:enumeration value="CERL"/>
          <xsd:enumeration value="Cession de données"/>
          <xsd:enumeration value="Groupement commandes"/>
          <xsd:enumeration value="IdRef"/>
          <xsd:enumeration value="PebWeb"/>
          <xsd:enumeration value="PebWini"/>
          <xsd:enumeration value="RetroCalames"/>
          <xsd:enumeration value="RetroSociétés"/>
          <xsd:enumeration value="Star"/>
          <xsd:enumeration value="Step"/>
          <xsd:enumeration value="Sudoc"/>
          <xsd:enumeration value="Sudoc-PS"/>
          <xsd:enumeration value="Thèses"/>
          <xsd:enumeration value="WebDewey"/>
          <xsd:enumeration value="WorldCat"/>
          <xsd:enumeration value="Autres"/>
        </xsd:restriction>
      </xsd:simpleType>
    </xsd:element>
    <xsd:element name="Type_x0020_Doc_x0020_PPT" ma:index="15" nillable="true" ma:displayName="Type Doc PPT" ma:default="Présentation" ma:format="Dropdown" ma:internalName="Type_x0020_Doc_x0020_PPT" ma:readOnly="false">
      <xsd:simpleType>
        <xsd:restriction base="dms:Choice">
          <xsd:enumeration value="Présentation"/>
          <xsd:enumeration value="Raconte-mois"/>
          <xsd:enumeration value="Formation interne"/>
          <xsd:enumeration value="Formation externe"/>
          <xsd:enumeration value="JABES"/>
          <xsd:enumeration value="JCR"/>
          <xsd:enumeration value="Autre"/>
        </xsd:restriction>
      </xsd:simpleType>
    </xsd:element>
    <xsd:element name="Exaged_DocName" ma:index="21" nillable="true" ma:displayName="Nom du document" ma:hidden="true" ma:internalName="Exaged_DocName" ma:readOnly="false">
      <xsd:simpleType>
        <xsd:restriction base="dms:Text"/>
      </xsd:simpleType>
    </xsd:element>
    <xsd:element name="Nom_x0020_de_x0020_la_x0020_formation" ma:index="22" nillable="true" ma:displayName="Liste des formations" ma:default="A renseigner" ma:format="Dropdown" ma:hidden="true" ma:internalName="Nom_x0020_de_x0020_la_x0020_formation" ma:readOnly="false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  <xsd:element name="Type_x0020_de_x0020_document_x0020_standard" ma:index="23" nillable="true" ma:displayName="Type de document" ma:default="A renseigner" ma:format="Dropdown" ma:internalName="Type_x0020_de_x0020_document_x0020_standard" ma:readOnly="false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esoins fonctionnels"/>
          <xsd:enumeration value="Bon de livraison"/>
          <xsd:enumeration value="Brochure commercial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éclaration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nquê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Prospective"/>
          <xsd:enumeration value="Rapport"/>
          <xsd:enumeration value="Rapport d'activité"/>
          <xsd:enumeration value="Rapport d'analyse"/>
          <xsd:enumeration value="Rapport de présentation"/>
          <xsd:enumeration value="Reconduction"/>
          <xsd:enumeration value="Revue application"/>
          <xsd:enumeration value="Specs développement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Liste_x0020_des_x0020_applications" ma:index="25" nillable="true" ma:displayName="Liste des applications" ma:default="Autre" ma:format="Dropdown" ma:internalName="Liste_x0020_des_x0020_applications" ma:readOnly="false">
      <xsd:simpleType>
        <xsd:restriction base="dms:Choice">
          <xsd:enumeration value="Autre"/>
          <xsd:enumeration value="ABESstp"/>
          <xsd:enumeration value="APCC"/>
          <xsd:enumeration value="API"/>
          <xsd:enumeration value="Archives Elsevier"/>
          <xsd:enumeration value="Bacon"/>
          <xsd:enumeration value="Bazar"/>
          <xsd:enumeration value="Bibserv"/>
          <xsd:enumeration value="Bifor"/>
          <xsd:enumeration value="Bodet"/>
          <xsd:enumeration value="BOUDA"/>
          <xsd:enumeration value="Calames"/>
          <xsd:enumeration value="CBS"/>
          <xsd:enumeration value="Cidemis"/>
          <xsd:enumeration value="CJM"/>
          <xsd:enumeration value="Colodus"/>
          <xsd:enumeration value="Demande exemplarisation"/>
          <xsd:enumeration value="DocBook-Upcast"/>
          <xsd:enumeration value="Export à la demande"/>
          <xsd:enumeration value="Finances"/>
          <xsd:enumeration value="Formulaires"/>
          <xsd:enumeration value="GALA"/>
          <xsd:enumeration value="Girafe"/>
          <xsd:enumeration value="GTD"/>
          <xsd:enumeration value="Guide méthodo"/>
          <xsd:enumeration value="Hub"/>
          <xsd:enumeration value="IdRef"/>
          <xsd:enumeration value="LAGAF"/>
          <xsd:enumeration value="LN"/>
          <xsd:enumeration value="Logiciels Windows"/>
          <xsd:enumeration value="Messagerie - Listes"/>
          <xsd:enumeration value="Micro webservices"/>
          <xsd:enumeration value="Moodle"/>
          <xsd:enumeration value="Numes"/>
          <xsd:enumeration value="Périscope"/>
          <xsd:enumeration value="PRADA"/>
          <xsd:enumeration value="PSI"/>
          <xsd:enumeration value="Qualinca"/>
          <xsd:enumeration value="RAFA"/>
          <xsd:enumeration value="Réseau"/>
          <xsd:enumeration value="Scenari"/>
          <xsd:enumeration value="Sécurité"/>
          <xsd:enumeration value="Self"/>
          <xsd:enumeration value="SGBm"/>
          <xsd:enumeration value="SI interne"/>
          <xsd:enumeration value="Signets Universités"/>
          <xsd:enumeration value="Site de veille"/>
          <xsd:enumeration value="Site ABES"/>
          <xsd:enumeration value="SNEG"/>
          <xsd:enumeration value="SolrTotal"/>
          <xsd:enumeration value="STAR"/>
          <xsd:enumeration value="Stockage"/>
          <xsd:enumeration value="STEP"/>
          <xsd:enumeration value="Sudoc"/>
          <xsd:enumeration value="Sudoc local"/>
          <xsd:enumeration value="SyRHA"/>
          <xsd:enumeration value="Theses.fr"/>
          <xsd:enumeration value="Transition biblio"/>
          <xsd:enumeration value="Upcast"/>
          <xsd:enumeration value="Webex"/>
          <xsd:enumeration value="Webstats"/>
          <xsd:enumeration value="WinIBW"/>
          <xsd:enumeration value="Winnipri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6" nillable="true" ma:displayName="Date de création" ma:default="[today]" ma:description="Date à laquelle la ressource a été créée" ma:format="DateOnly" ma:internalName="_DCDateCreated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b4b57-7c72-4057-bde8-700db13a2739" elementFormDefault="qualified">
    <xsd:import namespace="http://schemas.microsoft.com/office/2006/documentManagement/types"/>
    <xsd:import namespace="http://schemas.microsoft.com/office/infopath/2007/PartnerControls"/>
    <xsd:element name="Nom_x0020_du_x0020_marché" ma:index="11" nillable="true" ma:displayName="Nom du marché" ma:default="A renseigner" ma:format="Dropdown" ma:hidden="true" ma:internalName="Nom_x0020_du_x0020_march_x00e9_" ma:readOnly="false">
      <xsd:simpleType>
        <xsd:restriction base="dms:Choice">
          <xsd:enumeration value="A renseigner"/>
          <xsd:enumeration value="CAIRN"/>
          <xsd:enumeration value="CAS"/>
          <xsd:enumeration value="Dalloz"/>
          <xsd:enumeration value="Doctrinal plus"/>
          <xsd:enumeration value="EBSCO - Business Source"/>
          <xsd:enumeration value="Elsevier-ScienceDirect"/>
          <xsd:enumeration value="JSTOR"/>
          <xsd:enumeration value="Lamyline"/>
          <xsd:enumeration value="Lexis-Nexis - Jurisclasseur"/>
          <xsd:enumeration value="Proquest - Chadwyck-Healey"/>
        </xsd:restriction>
      </xsd:simpleType>
    </xsd:element>
    <xsd:element name="Liste_x0020_machines-serveurs" ma:index="24" nillable="true" ma:displayName="Liste des machines-serveurs" ma:default="à renseigner" ma:format="Dropdown" ma:internalName="Liste_x0020_machines_x002d_serveurs" ma:readOnly="false">
      <xsd:simpleType>
        <xsd:restriction base="dms:Choice">
          <xsd:enumeration value="à renseigner"/>
          <xsd:enumeration value="actif réseau"/>
          <xsd:enumeration value="antivirus"/>
          <xsd:enumeration value="baie de stockage"/>
          <xsd:enumeration value="imprimantes"/>
          <xsd:enumeration value="messagerie"/>
          <xsd:enumeration value="visioconférence"/>
          <xsd:enumeration value="sauvegarde"/>
          <xsd:enumeration value="téléphone"/>
          <xsd:enumeration value="se linux unix"/>
          <xsd:enumeration value="se linux"/>
          <xsd:enumeration value="se unix"/>
          <xsd:enumeration value="se windows"/>
          <xsd:enumeration value="serveur socle"/>
          <xsd:enumeration value="serveur virtuel"/>
          <xsd:enumeration value="solaris"/>
          <xsd:enumeration value="station de travai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7" ma:displayName="Commentaires"/>
        <xsd:element name="keywords" minOccurs="0" maxOccurs="1" type="xsd:string" ma:index="8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E77B92-612E-42B4-BBC5-078B609556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9C4953-33EE-4410-BFBB-B38A63578B5F}">
  <ds:schemaRefs>
    <ds:schemaRef ds:uri="http://schemas.microsoft.com/office/2006/documentManagement/types"/>
    <ds:schemaRef ds:uri="http://schemas.microsoft.com/office/infopath/2007/PartnerControls"/>
    <ds:schemaRef ds:uri="456b4b57-7c72-4057-bde8-700db13a2739"/>
    <ds:schemaRef ds:uri="http://purl.org/dc/elements/1.1/"/>
    <ds:schemaRef ds:uri="http://purl.org/dc/terms/"/>
    <ds:schemaRef ds:uri="9daed285-81c3-49ff-b705-bbc26c42e2d0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650D571-4017-424A-943F-5F71DD3128D9}">
  <ds:schemaRefs>
    <ds:schemaRef ds:uri="456b4b57-7c72-4057-bde8-700db13a2739"/>
    <ds:schemaRef ds:uri="9daed285-81c3-49ff-b705-bbc26c42e2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3005</Words>
  <Application>Microsoft Office PowerPoint</Application>
  <PresentationFormat>Affichage à l'écran (4:3)</PresentationFormat>
  <Paragraphs>323</Paragraphs>
  <Slides>31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31</vt:i4>
      </vt:variant>
    </vt:vector>
  </HeadingPairs>
  <TitlesOfParts>
    <vt:vector size="45" baseType="lpstr">
      <vt:lpstr>Aptos</vt:lpstr>
      <vt:lpstr>Aptos Display</vt:lpstr>
      <vt:lpstr>Arial</vt:lpstr>
      <vt:lpstr>Arial Narrow</vt:lpstr>
      <vt:lpstr>Calibri</vt:lpstr>
      <vt:lpstr>Calibri Light</vt:lpstr>
      <vt:lpstr>Mulish</vt:lpstr>
      <vt:lpstr>Times New Roman</vt:lpstr>
      <vt:lpstr>Wingdings</vt:lpstr>
      <vt:lpstr>Wingdings,Sans-Serif</vt:lpstr>
      <vt:lpstr>Thème Office</vt:lpstr>
      <vt:lpstr>1_Thème Office</vt:lpstr>
      <vt:lpstr>MasquePresentation</vt:lpstr>
      <vt:lpstr>2_Thème Office</vt:lpstr>
      <vt:lpstr>Réunion des formateurs-relais Sudoc  – Juin 2025</vt:lpstr>
      <vt:lpstr>Bilan  – Octobre 2024 à Mars 2025</vt:lpstr>
      <vt:lpstr>Appréciations des stagiaires</vt:lpstr>
      <vt:lpstr>Bilans stagiaires –  </vt:lpstr>
      <vt:lpstr>Bilan formateur</vt:lpstr>
      <vt:lpstr>Bilan  – Automne 2024</vt:lpstr>
      <vt:lpstr>Organisation</vt:lpstr>
      <vt:lpstr>Infos générales (lundi 16 juin 14h-15h)</vt:lpstr>
      <vt:lpstr>Infos générales (lundi 16 juin 14h-15h)</vt:lpstr>
      <vt:lpstr>Infos générales (lundi 16 juin 14h-15h)</vt:lpstr>
      <vt:lpstr>Infos générales (lundi 16 juin 15h-16h)</vt:lpstr>
      <vt:lpstr>Point d’information sur le futur système de gestion des métadonnées Abes</vt:lpstr>
      <vt:lpstr>Contexte : principes et objectifs</vt:lpstr>
      <vt:lpstr>Contexte : recueil des besoins </vt:lpstr>
      <vt:lpstr>Contexte : 1ère phase du projet Réinformatisation</vt:lpstr>
      <vt:lpstr>Le périmètre du futur SGM Abes par rapport à l’existant</vt:lpstr>
      <vt:lpstr>Calendrier prévisionnel du projet</vt:lpstr>
      <vt:lpstr>Présentation PowerPoint</vt:lpstr>
      <vt:lpstr>Questions sur le J.e-cours « Futur du Sudoc » : accompagnement des réseaux</vt:lpstr>
      <vt:lpstr>Présentation PowerPoint</vt:lpstr>
      <vt:lpstr>Présentation PowerPoint</vt:lpstr>
      <vt:lpstr>SGM Abes : vers quels dispositifs de formation ?</vt:lpstr>
      <vt:lpstr>Evolution du support (lundi 16 juin, 16h-17h)</vt:lpstr>
      <vt:lpstr>Evolution du support (mardi 17 juin, 09h-12h)</vt:lpstr>
      <vt:lpstr>Présentation PowerPoint</vt:lpstr>
      <vt:lpstr>Evolution du support (mardi 17 juin, 09h-12h)</vt:lpstr>
      <vt:lpstr>Présentation PowerPoint</vt:lpstr>
      <vt:lpstr>Le signalement national des RC</vt:lpstr>
      <vt:lpstr>Le signalement des RC dans l’ESR</vt:lpstr>
      <vt:lpstr>Le signalement des RC dans l’ESR</vt:lpstr>
      <vt:lpstr>Circuit de signalement</vt:lpstr>
    </vt:vector>
  </TitlesOfParts>
  <Company>pygmee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Formateurs relais mi-parcours 2025 Presentation</dc:title>
  <dc:creator>rafael martinez</dc:creator>
  <cp:keywords/>
  <dc:description>Réunion Formateurs relais mi-parcours 2025 : diaporama de presentation (ven 17/01/2025)</dc:description>
  <cp:lastModifiedBy>Laurent Piquemal</cp:lastModifiedBy>
  <cp:revision>91</cp:revision>
  <cp:lastPrinted>2018-01-24T09:30:48Z</cp:lastPrinted>
  <dcterms:created xsi:type="dcterms:W3CDTF">2014-12-02T14:29:06Z</dcterms:created>
  <dcterms:modified xsi:type="dcterms:W3CDTF">2025-06-23T08:13:17Z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0x0101006CB4AB078024F24B9AD5E0923C09BE39010407050074D71880F59C1C4F9F6DA2C630574CAD</vt:lpwstr>
  </property>
  <property fmtid="{D5CDD505-2E9C-101B-9397-08002B2CF9AE}" pid="3" name="Type de document standard">
    <vt:lpwstr>A renseigner</vt:lpwstr>
  </property>
  <property fmtid="{D5CDD505-2E9C-101B-9397-08002B2CF9AE}" pid="4" name="Type de document réunion">
    <vt:lpwstr/>
  </property>
  <property fmtid="{D5CDD505-2E9C-101B-9397-08002B2CF9AE}" pid="5" name="Order">
    <vt:r8>6600</vt:r8>
  </property>
  <property fmtid="{D5CDD505-2E9C-101B-9397-08002B2CF9AE}" pid="6" name="Emetteur">
    <vt:lpwstr/>
  </property>
  <property fmtid="{D5CDD505-2E9C-101B-9397-08002B2CF9AE}" pid="7" name="Entrant ou Sortant">
    <vt:lpwstr/>
  </property>
  <property fmtid="{D5CDD505-2E9C-101B-9397-08002B2CF9AE}" pid="8" name="_Source">
    <vt:lpwstr/>
  </property>
  <property fmtid="{D5CDD505-2E9C-101B-9397-08002B2CF9AE}" pid="9" name="Agent Abes">
    <vt:lpwstr/>
  </property>
  <property fmtid="{D5CDD505-2E9C-101B-9397-08002B2CF9AE}" pid="10" name="Type de réunion">
    <vt:lpwstr/>
  </property>
  <property fmtid="{D5CDD505-2E9C-101B-9397-08002B2CF9AE}" pid="11" name="Lieu de la réunion">
    <vt:lpwstr/>
  </property>
  <property fmtid="{D5CDD505-2E9C-101B-9397-08002B2CF9AE}" pid="12" name="Destinataire">
    <vt:lpwstr/>
  </property>
  <property fmtid="{D5CDD505-2E9C-101B-9397-08002B2CF9AE}" pid="13" name="Type de document">
    <vt:lpwstr/>
  </property>
</Properties>
</file>