
<file path=[Content_Types].xml><?xml version="1.0" encoding="utf-8"?>
<Types xmlns="http://schemas.openxmlformats.org/package/2006/content-types">
  <Default Extension="jpe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21"/>
  </p:notesMasterIdLst>
  <p:handoutMasterIdLst>
    <p:handoutMasterId r:id="rId22"/>
  </p:handoutMasterIdLst>
  <p:sldIdLst>
    <p:sldId id="256" r:id="rId6"/>
    <p:sldId id="274" r:id="rId7"/>
    <p:sldId id="288" r:id="rId8"/>
    <p:sldId id="271" r:id="rId9"/>
    <p:sldId id="284" r:id="rId10"/>
    <p:sldId id="289" r:id="rId11"/>
    <p:sldId id="290" r:id="rId12"/>
    <p:sldId id="272" r:id="rId13"/>
    <p:sldId id="270" r:id="rId14"/>
    <p:sldId id="282" r:id="rId15"/>
    <p:sldId id="286" r:id="rId16"/>
    <p:sldId id="317" r:id="rId17"/>
    <p:sldId id="316" r:id="rId18"/>
    <p:sldId id="319" r:id="rId19"/>
    <p:sldId id="318" r:id="rId20"/>
  </p:sldIdLst>
  <p:sldSz cx="9144000" cy="6858000" type="screen4x3"/>
  <p:notesSz cx="6799263" cy="9929813"/>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331A9E-51AD-F89A-9A43-A0B604A4D879}" name="Laurent Piquemal" initials="LP" userId="S::piquemal@abes.fr::c03a88b3-b9d2-42cb-bdd3-23d6287a2a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25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89E43B-41E2-42F0-8286-B9DBFA2F85D2}" v="90" dt="2026-02-09T14:16:39.53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92" autoAdjust="0"/>
  </p:normalViewPr>
  <p:slideViewPr>
    <p:cSldViewPr snapToGrid="0">
      <p:cViewPr varScale="1">
        <p:scale>
          <a:sx n="82" d="100"/>
          <a:sy n="82" d="100"/>
        </p:scale>
        <p:origin x="2454" y="84"/>
      </p:cViewPr>
      <p:guideLst>
        <p:guide orient="horz" pos="216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1342" y="0"/>
            <a:ext cx="2946347" cy="496491"/>
          </a:xfrm>
          <a:prstGeom prst="rect">
            <a:avLst/>
          </a:prstGeom>
        </p:spPr>
        <p:txBody>
          <a:bodyPr vert="horz" lIns="91440" tIns="45720" rIns="91440" bIns="45720" rtlCol="0"/>
          <a:lstStyle>
            <a:lvl1pPr algn="r">
              <a:defRPr sz="1200"/>
            </a:lvl1pPr>
          </a:lstStyle>
          <a:p>
            <a:fld id="{24E9E48F-C00E-9B43-B04F-93CC3765638A}" type="datetimeFigureOut">
              <a:rPr lang="fr-FR" smtClean="0"/>
              <a:pPr/>
              <a:t>10/02/2026</a:t>
            </a:fld>
            <a:endParaRPr lang="fr-FR"/>
          </a:p>
        </p:txBody>
      </p:sp>
      <p:sp>
        <p:nvSpPr>
          <p:cNvPr id="4" name="Espace réservé du pied de page 3"/>
          <p:cNvSpPr>
            <a:spLocks noGrp="1"/>
          </p:cNvSpPr>
          <p:nvPr>
            <p:ph type="ftr" sz="quarter" idx="2"/>
          </p:nvPr>
        </p:nvSpPr>
        <p:spPr>
          <a:xfrm>
            <a:off x="0" y="9431599"/>
            <a:ext cx="2946347" cy="496491"/>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1342" y="9431599"/>
            <a:ext cx="2946347" cy="496491"/>
          </a:xfrm>
          <a:prstGeom prst="rect">
            <a:avLst/>
          </a:prstGeom>
        </p:spPr>
        <p:txBody>
          <a:bodyPr vert="horz" lIns="91440" tIns="45720" rIns="91440" bIns="45720" rtlCol="0" anchor="b"/>
          <a:lstStyle>
            <a:lvl1pPr algn="r">
              <a:defRPr sz="1200"/>
            </a:lvl1pPr>
          </a:lstStyle>
          <a:p>
            <a:fld id="{F717CF59-5EB7-FF4E-BC26-8CDDEA3C5879}" type="slidenum">
              <a:rPr lang="fr-FR" smtClean="0"/>
              <a:pPr/>
              <a:t>‹N°›</a:t>
            </a:fld>
            <a:endParaRPr lang="fr-FR"/>
          </a:p>
        </p:txBody>
      </p:sp>
    </p:spTree>
    <p:extLst>
      <p:ext uri="{BB962C8B-B14F-4D97-AF65-F5344CB8AC3E}">
        <p14:creationId xmlns:p14="http://schemas.microsoft.com/office/powerpoint/2010/main" val="20496448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EE6E5A64-DC50-DE47-AAA3-CA8A33CAC0A1}" type="datetimeFigureOut">
              <a:rPr lang="fr-FR" smtClean="0"/>
              <a:pPr/>
              <a:t>10/02/2026</a:t>
            </a:fld>
            <a:endParaRPr lang="fr-FR"/>
          </a:p>
        </p:txBody>
      </p:sp>
      <p:sp>
        <p:nvSpPr>
          <p:cNvPr id="4" name="Espace réservé de l'image des diapositives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7969DA75-9866-A74D-90A1-6EC520430085}" type="slidenum">
              <a:rPr lang="fr-FR" smtClean="0"/>
              <a:pPr/>
              <a:t>‹N°›</a:t>
            </a:fld>
            <a:endParaRPr lang="fr-FR"/>
          </a:p>
        </p:txBody>
      </p:sp>
    </p:spTree>
    <p:extLst>
      <p:ext uri="{BB962C8B-B14F-4D97-AF65-F5344CB8AC3E}">
        <p14:creationId xmlns:p14="http://schemas.microsoft.com/office/powerpoint/2010/main" val="420224976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969DA75-9866-A74D-90A1-6EC520430085}" type="slidenum">
              <a:rPr lang="fr-FR" smtClean="0"/>
              <a:pPr/>
              <a:t>1</a:t>
            </a:fld>
            <a:endParaRPr lang="fr-FR"/>
          </a:p>
        </p:txBody>
      </p:sp>
    </p:spTree>
    <p:extLst>
      <p:ext uri="{BB962C8B-B14F-4D97-AF65-F5344CB8AC3E}">
        <p14:creationId xmlns:p14="http://schemas.microsoft.com/office/powerpoint/2010/main" val="3607207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En 205=25-2026 : 10 sessions, 78 formés sur 116 places disponibles  - Taux de remplissage 2025 67 % </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457200" rtl="0" eaLnBrk="1" fontAlgn="auto" latinLnBrk="0" hangingPunct="1">
              <a:lnSpc>
                <a:spcPct val="100000"/>
              </a:lnSpc>
              <a:spcBef>
                <a:spcPts val="0"/>
              </a:spcBef>
              <a:spcAft>
                <a:spcPts val="0"/>
              </a:spcAft>
              <a:buClrTx/>
              <a:buSzTx/>
              <a:buFontTx/>
              <a:buNone/>
              <a:tabLst/>
              <a:defRPr/>
            </a:pPr>
            <a:r>
              <a:rPr lang="fr-FR" dirty="0"/>
              <a:t>Rappel :</a:t>
            </a:r>
            <a:br>
              <a:rPr lang="fr-FR" dirty="0"/>
            </a:br>
            <a:r>
              <a:rPr lang="fr-FR" dirty="0"/>
              <a:t>en 2024-2025sur cette période : 13 sessions, 98 formés sur 122 places disponibles  - Taux remplissage en 2024 80%</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a:p>
            <a:r>
              <a:rPr lang="fr-FR" dirty="0"/>
              <a:t>en 2023-2024 : sur cette période : 14 sessions  116 stagiaires sur 140 places – Taux de remplissage 2023 82% </a:t>
            </a: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2</a:t>
            </a:fld>
            <a:endParaRPr lang="fr-FR"/>
          </a:p>
        </p:txBody>
      </p:sp>
    </p:spTree>
    <p:extLst>
      <p:ext uri="{BB962C8B-B14F-4D97-AF65-F5344CB8AC3E}">
        <p14:creationId xmlns:p14="http://schemas.microsoft.com/office/powerpoint/2010/main" val="3095007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3CF23-7A61-A863-A9C6-5D3960C04F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C6294BC-9134-F4AD-F04C-A6DA66E79CF6}"/>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565E10F3-9080-261F-C974-D20A23144D66}"/>
              </a:ext>
            </a:extLst>
          </p:cNvPr>
          <p:cNvSpPr>
            <a:spLocks noGrp="1"/>
          </p:cNvSpPr>
          <p:nvPr>
            <p:ph type="body" idx="1"/>
          </p:nvPr>
        </p:nvSpPr>
        <p:spPr/>
        <p:txBody>
          <a:bodyPr/>
          <a:lstStyle/>
          <a:p>
            <a:r>
              <a:rPr lang="fr-FR" i="1" dirty="0"/>
              <a:t>2 sessions annulées </a:t>
            </a:r>
          </a:p>
          <a:p>
            <a:endParaRPr lang="fr-FR" i="1" dirty="0"/>
          </a:p>
          <a:p>
            <a:r>
              <a:rPr lang="fr-FR" i="1" dirty="0"/>
              <a:t>Taux de remplissage : 56 % </a:t>
            </a:r>
          </a:p>
        </p:txBody>
      </p:sp>
      <p:sp>
        <p:nvSpPr>
          <p:cNvPr id="4" name="Espace réservé du numéro de diapositive 3">
            <a:extLst>
              <a:ext uri="{FF2B5EF4-FFF2-40B4-BE49-F238E27FC236}">
                <a16:creationId xmlns:a16="http://schemas.microsoft.com/office/drawing/2014/main" id="{DAE50D3E-CEF9-B5F7-3D8C-B49F0DDEDD8D}"/>
              </a:ext>
            </a:extLst>
          </p:cNvPr>
          <p:cNvSpPr>
            <a:spLocks noGrp="1"/>
          </p:cNvSpPr>
          <p:nvPr>
            <p:ph type="sldNum" sz="quarter" idx="10"/>
          </p:nvPr>
        </p:nvSpPr>
        <p:spPr/>
        <p:txBody>
          <a:bodyPr/>
          <a:lstStyle/>
          <a:p>
            <a:fld id="{7969DA75-9866-A74D-90A1-6EC520430085}" type="slidenum">
              <a:rPr lang="fr-FR" smtClean="0"/>
              <a:pPr/>
              <a:t>3</a:t>
            </a:fld>
            <a:endParaRPr lang="fr-FR"/>
          </a:p>
        </p:txBody>
      </p:sp>
    </p:spTree>
    <p:extLst>
      <p:ext uri="{BB962C8B-B14F-4D97-AF65-F5344CB8AC3E}">
        <p14:creationId xmlns:p14="http://schemas.microsoft.com/office/powerpoint/2010/main" val="2087502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7969DA75-9866-A74D-90A1-6EC520430085}" type="slidenum">
              <a:rPr lang="fr-FR" smtClean="0"/>
              <a:pPr/>
              <a:t>4</a:t>
            </a:fld>
            <a:endParaRPr lang="fr-FR"/>
          </a:p>
        </p:txBody>
      </p:sp>
    </p:spTree>
    <p:extLst>
      <p:ext uri="{BB962C8B-B14F-4D97-AF65-F5344CB8AC3E}">
        <p14:creationId xmlns:p14="http://schemas.microsoft.com/office/powerpoint/2010/main" val="980601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5</a:t>
            </a:fld>
            <a:endParaRPr lang="fr-FR"/>
          </a:p>
        </p:txBody>
      </p:sp>
    </p:spTree>
    <p:extLst>
      <p:ext uri="{BB962C8B-B14F-4D97-AF65-F5344CB8AC3E}">
        <p14:creationId xmlns:p14="http://schemas.microsoft.com/office/powerpoint/2010/main" val="3414799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05D0-7370-9E01-0823-165854AC75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10D09A7-716C-A636-1103-592B97E6B76E}"/>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014BBFF8-B7E3-B4BD-5863-3D637E83579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5B3DC073-48CC-9DAA-A9D8-2B05D6D2337D}"/>
              </a:ext>
            </a:extLst>
          </p:cNvPr>
          <p:cNvSpPr>
            <a:spLocks noGrp="1"/>
          </p:cNvSpPr>
          <p:nvPr>
            <p:ph type="sldNum" sz="quarter" idx="10"/>
          </p:nvPr>
        </p:nvSpPr>
        <p:spPr/>
        <p:txBody>
          <a:bodyPr/>
          <a:lstStyle/>
          <a:p>
            <a:fld id="{7969DA75-9866-A74D-90A1-6EC520430085}" type="slidenum">
              <a:rPr lang="fr-FR" smtClean="0"/>
              <a:pPr/>
              <a:t>6</a:t>
            </a:fld>
            <a:endParaRPr lang="fr-FR"/>
          </a:p>
        </p:txBody>
      </p:sp>
    </p:spTree>
    <p:extLst>
      <p:ext uri="{BB962C8B-B14F-4D97-AF65-F5344CB8AC3E}">
        <p14:creationId xmlns:p14="http://schemas.microsoft.com/office/powerpoint/2010/main" val="7369954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CBE98-BFD9-C77B-1D56-ADFF8EEE5C5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5E9DB97-9D4C-CE49-8DAE-5C19515CE5F2}"/>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DD00AC1-225F-12EF-DA10-4690BE28B86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a:extLst>
              <a:ext uri="{FF2B5EF4-FFF2-40B4-BE49-F238E27FC236}">
                <a16:creationId xmlns:a16="http://schemas.microsoft.com/office/drawing/2014/main" id="{7FD75ADD-F7CC-6C85-1514-8A58593F9027}"/>
              </a:ext>
            </a:extLst>
          </p:cNvPr>
          <p:cNvSpPr>
            <a:spLocks noGrp="1"/>
          </p:cNvSpPr>
          <p:nvPr>
            <p:ph type="sldNum" sz="quarter" idx="10"/>
          </p:nvPr>
        </p:nvSpPr>
        <p:spPr/>
        <p:txBody>
          <a:bodyPr/>
          <a:lstStyle/>
          <a:p>
            <a:fld id="{7969DA75-9866-A74D-90A1-6EC520430085}" type="slidenum">
              <a:rPr lang="fr-FR" smtClean="0"/>
              <a:pPr/>
              <a:t>7</a:t>
            </a:fld>
            <a:endParaRPr lang="fr-FR"/>
          </a:p>
        </p:txBody>
      </p:sp>
    </p:spTree>
    <p:extLst>
      <p:ext uri="{BB962C8B-B14F-4D97-AF65-F5344CB8AC3E}">
        <p14:creationId xmlns:p14="http://schemas.microsoft.com/office/powerpoint/2010/main" val="3114563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ea typeface="Calibri"/>
              <a:cs typeface="Calibri"/>
            </a:endParaRP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8</a:t>
            </a:fld>
            <a:endParaRPr lang="fr-FR"/>
          </a:p>
        </p:txBody>
      </p:sp>
    </p:spTree>
    <p:extLst>
      <p:ext uri="{BB962C8B-B14F-4D97-AF65-F5344CB8AC3E}">
        <p14:creationId xmlns:p14="http://schemas.microsoft.com/office/powerpoint/2010/main" val="3768786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9</a:t>
            </a:fld>
            <a:endParaRPr lang="fr-FR"/>
          </a:p>
        </p:txBody>
      </p:sp>
    </p:spTree>
    <p:extLst>
      <p:ext uri="{BB962C8B-B14F-4D97-AF65-F5344CB8AC3E}">
        <p14:creationId xmlns:p14="http://schemas.microsoft.com/office/powerpoint/2010/main" val="2920171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ea typeface="Calibri"/>
              <a:cs typeface="Calibri"/>
            </a:endParaRPr>
          </a:p>
        </p:txBody>
      </p:sp>
      <p:sp>
        <p:nvSpPr>
          <p:cNvPr id="4" name="Espace réservé du numéro de diapositive 3"/>
          <p:cNvSpPr>
            <a:spLocks noGrp="1"/>
          </p:cNvSpPr>
          <p:nvPr>
            <p:ph type="sldNum" sz="quarter" idx="10"/>
          </p:nvPr>
        </p:nvSpPr>
        <p:spPr/>
        <p:txBody>
          <a:bodyPr/>
          <a:lstStyle/>
          <a:p>
            <a:fld id="{7969DA75-9866-A74D-90A1-6EC520430085}" type="slidenum">
              <a:rPr lang="fr-FR" smtClean="0"/>
              <a:pPr/>
              <a:t>10</a:t>
            </a:fld>
            <a:endParaRPr lang="fr-FR"/>
          </a:p>
        </p:txBody>
      </p:sp>
    </p:spTree>
    <p:extLst>
      <p:ext uri="{BB962C8B-B14F-4D97-AF65-F5344CB8AC3E}">
        <p14:creationId xmlns:p14="http://schemas.microsoft.com/office/powerpoint/2010/main" val="2341519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A85BB-F6FD-7EF8-9247-7CF742DF4FF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AEA3C6-585B-A586-E0EE-E079242B716F}"/>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4BFF713D-683F-B3F4-42F3-B24BCAD285CC}"/>
              </a:ext>
            </a:extLst>
          </p:cNvPr>
          <p:cNvSpPr>
            <a:spLocks noGrp="1"/>
          </p:cNvSpPr>
          <p:nvPr>
            <p:ph type="body" idx="1"/>
          </p:nvPr>
        </p:nvSpPr>
        <p:spPr/>
        <p:txBody>
          <a:bodyPr/>
          <a:lstStyle/>
          <a:p>
            <a:endParaRPr lang="fr-FR" baseline="0" dirty="0"/>
          </a:p>
        </p:txBody>
      </p:sp>
      <p:sp>
        <p:nvSpPr>
          <p:cNvPr id="4" name="Espace réservé du numéro de diapositive 3">
            <a:extLst>
              <a:ext uri="{FF2B5EF4-FFF2-40B4-BE49-F238E27FC236}">
                <a16:creationId xmlns:a16="http://schemas.microsoft.com/office/drawing/2014/main" id="{716F4107-8DB9-8A19-EC27-D97C534C7C0E}"/>
              </a:ext>
            </a:extLst>
          </p:cNvPr>
          <p:cNvSpPr>
            <a:spLocks noGrp="1"/>
          </p:cNvSpPr>
          <p:nvPr>
            <p:ph type="sldNum" sz="quarter" idx="10"/>
          </p:nvPr>
        </p:nvSpPr>
        <p:spPr/>
        <p:txBody>
          <a:bodyPr/>
          <a:lstStyle/>
          <a:p>
            <a:fld id="{7969DA75-9866-A74D-90A1-6EC520430085}" type="slidenum">
              <a:rPr lang="fr-FR" smtClean="0"/>
              <a:pPr/>
              <a:t>11</a:t>
            </a:fld>
            <a:endParaRPr lang="fr-FR"/>
          </a:p>
        </p:txBody>
      </p:sp>
    </p:spTree>
    <p:extLst>
      <p:ext uri="{BB962C8B-B14F-4D97-AF65-F5344CB8AC3E}">
        <p14:creationId xmlns:p14="http://schemas.microsoft.com/office/powerpoint/2010/main" val="293366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96F52-1625-45F5-5273-FCC17599CDF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16E7FB9-36CB-81CC-E08D-695965E4A100}"/>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114D33CA-0542-7CD8-E096-FAF749C3F738}"/>
              </a:ext>
            </a:extLst>
          </p:cNvPr>
          <p:cNvSpPr>
            <a:spLocks noGrp="1"/>
          </p:cNvSpPr>
          <p:nvPr>
            <p:ph type="body" idx="1"/>
          </p:nvPr>
        </p:nvSpPr>
        <p:spPr/>
        <p:txBody>
          <a:bodyPr/>
          <a:lstStyle/>
          <a:p>
            <a:endParaRPr lang="fr-FR" baseline="0" dirty="0"/>
          </a:p>
        </p:txBody>
      </p:sp>
      <p:sp>
        <p:nvSpPr>
          <p:cNvPr id="4" name="Espace réservé du numéro de diapositive 3">
            <a:extLst>
              <a:ext uri="{FF2B5EF4-FFF2-40B4-BE49-F238E27FC236}">
                <a16:creationId xmlns:a16="http://schemas.microsoft.com/office/drawing/2014/main" id="{2987F15A-1B7D-98B6-E8AF-9985A7C843B6}"/>
              </a:ext>
            </a:extLst>
          </p:cNvPr>
          <p:cNvSpPr>
            <a:spLocks noGrp="1"/>
          </p:cNvSpPr>
          <p:nvPr>
            <p:ph type="sldNum" sz="quarter" idx="10"/>
          </p:nvPr>
        </p:nvSpPr>
        <p:spPr/>
        <p:txBody>
          <a:bodyPr/>
          <a:lstStyle/>
          <a:p>
            <a:fld id="{7969DA75-9866-A74D-90A1-6EC520430085}" type="slidenum">
              <a:rPr lang="fr-FR" smtClean="0"/>
              <a:pPr/>
              <a:t>12</a:t>
            </a:fld>
            <a:endParaRPr lang="fr-FR"/>
          </a:p>
        </p:txBody>
      </p:sp>
    </p:spTree>
    <p:extLst>
      <p:ext uri="{BB962C8B-B14F-4D97-AF65-F5344CB8AC3E}">
        <p14:creationId xmlns:p14="http://schemas.microsoft.com/office/powerpoint/2010/main" val="12169344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13BE2-57BB-9E0D-F721-6EC2D69535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7230690-6BE4-E772-CCAB-D56411D9F21F}"/>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186CC670-013C-2A14-CB6F-D8D9A833EE51}"/>
              </a:ext>
            </a:extLst>
          </p:cNvPr>
          <p:cNvSpPr>
            <a:spLocks noGrp="1"/>
          </p:cNvSpPr>
          <p:nvPr>
            <p:ph type="body" idx="1"/>
          </p:nvPr>
        </p:nvSpPr>
        <p:spPr/>
        <p:txBody>
          <a:bodyPr/>
          <a:lstStyle/>
          <a:p>
            <a:endParaRPr lang="fr-FR" baseline="0" dirty="0"/>
          </a:p>
        </p:txBody>
      </p:sp>
      <p:sp>
        <p:nvSpPr>
          <p:cNvPr id="4" name="Espace réservé du numéro de diapositive 3">
            <a:extLst>
              <a:ext uri="{FF2B5EF4-FFF2-40B4-BE49-F238E27FC236}">
                <a16:creationId xmlns:a16="http://schemas.microsoft.com/office/drawing/2014/main" id="{0533C1E7-4212-7FE1-1821-2BFA250448AB}"/>
              </a:ext>
            </a:extLst>
          </p:cNvPr>
          <p:cNvSpPr>
            <a:spLocks noGrp="1"/>
          </p:cNvSpPr>
          <p:nvPr>
            <p:ph type="sldNum" sz="quarter" idx="10"/>
          </p:nvPr>
        </p:nvSpPr>
        <p:spPr/>
        <p:txBody>
          <a:bodyPr/>
          <a:lstStyle/>
          <a:p>
            <a:fld id="{7969DA75-9866-A74D-90A1-6EC520430085}" type="slidenum">
              <a:rPr lang="fr-FR" smtClean="0"/>
              <a:pPr/>
              <a:t>13</a:t>
            </a:fld>
            <a:endParaRPr lang="fr-FR"/>
          </a:p>
        </p:txBody>
      </p:sp>
    </p:spTree>
    <p:extLst>
      <p:ext uri="{BB962C8B-B14F-4D97-AF65-F5344CB8AC3E}">
        <p14:creationId xmlns:p14="http://schemas.microsoft.com/office/powerpoint/2010/main" val="2463625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FA804-BCEA-46AB-2A3E-7DA8E666E1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62706D0-A4E1-4B72-FECE-E63A4768129C}"/>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D4014820-D568-BB16-CC90-3D69F9D46464}"/>
              </a:ext>
            </a:extLst>
          </p:cNvPr>
          <p:cNvSpPr>
            <a:spLocks noGrp="1"/>
          </p:cNvSpPr>
          <p:nvPr>
            <p:ph type="body" idx="1"/>
          </p:nvPr>
        </p:nvSpPr>
        <p:spPr/>
        <p:txBody>
          <a:bodyPr/>
          <a:lstStyle/>
          <a:p>
            <a:endParaRPr lang="fr-FR" baseline="0" dirty="0"/>
          </a:p>
        </p:txBody>
      </p:sp>
      <p:sp>
        <p:nvSpPr>
          <p:cNvPr id="4" name="Espace réservé du numéro de diapositive 3">
            <a:extLst>
              <a:ext uri="{FF2B5EF4-FFF2-40B4-BE49-F238E27FC236}">
                <a16:creationId xmlns:a16="http://schemas.microsoft.com/office/drawing/2014/main" id="{3F9098D7-6BA9-5E9A-EDD4-A536CC1D72D5}"/>
              </a:ext>
            </a:extLst>
          </p:cNvPr>
          <p:cNvSpPr>
            <a:spLocks noGrp="1"/>
          </p:cNvSpPr>
          <p:nvPr>
            <p:ph type="sldNum" sz="quarter" idx="10"/>
          </p:nvPr>
        </p:nvSpPr>
        <p:spPr/>
        <p:txBody>
          <a:bodyPr/>
          <a:lstStyle/>
          <a:p>
            <a:fld id="{7969DA75-9866-A74D-90A1-6EC520430085}" type="slidenum">
              <a:rPr lang="fr-FR" smtClean="0"/>
              <a:pPr/>
              <a:t>14</a:t>
            </a:fld>
            <a:endParaRPr lang="fr-FR"/>
          </a:p>
        </p:txBody>
      </p:sp>
    </p:spTree>
    <p:extLst>
      <p:ext uri="{BB962C8B-B14F-4D97-AF65-F5344CB8AC3E}">
        <p14:creationId xmlns:p14="http://schemas.microsoft.com/office/powerpoint/2010/main" val="331366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D39D2-0A49-F48C-73D4-6F1CDB201E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98E28C8-AF19-892D-D028-21E5DA44BBD9}"/>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809BBE54-D752-EF0E-7F62-810EC2A136D0}"/>
              </a:ext>
            </a:extLst>
          </p:cNvPr>
          <p:cNvSpPr>
            <a:spLocks noGrp="1"/>
          </p:cNvSpPr>
          <p:nvPr>
            <p:ph type="body" idx="1"/>
          </p:nvPr>
        </p:nvSpPr>
        <p:spPr/>
        <p:txBody>
          <a:bodyPr/>
          <a:lstStyle/>
          <a:p>
            <a:endParaRPr lang="fr-FR" baseline="0" dirty="0"/>
          </a:p>
        </p:txBody>
      </p:sp>
      <p:sp>
        <p:nvSpPr>
          <p:cNvPr id="4" name="Espace réservé du numéro de diapositive 3">
            <a:extLst>
              <a:ext uri="{FF2B5EF4-FFF2-40B4-BE49-F238E27FC236}">
                <a16:creationId xmlns:a16="http://schemas.microsoft.com/office/drawing/2014/main" id="{5D2F7305-B221-C18B-D2BE-04BA7E597090}"/>
              </a:ext>
            </a:extLst>
          </p:cNvPr>
          <p:cNvSpPr>
            <a:spLocks noGrp="1"/>
          </p:cNvSpPr>
          <p:nvPr>
            <p:ph type="sldNum" sz="quarter" idx="10"/>
          </p:nvPr>
        </p:nvSpPr>
        <p:spPr/>
        <p:txBody>
          <a:bodyPr/>
          <a:lstStyle/>
          <a:p>
            <a:fld id="{7969DA75-9866-A74D-90A1-6EC520430085}" type="slidenum">
              <a:rPr lang="fr-FR" smtClean="0"/>
              <a:pPr/>
              <a:t>15</a:t>
            </a:fld>
            <a:endParaRPr lang="fr-FR"/>
          </a:p>
        </p:txBody>
      </p:sp>
    </p:spTree>
    <p:extLst>
      <p:ext uri="{BB962C8B-B14F-4D97-AF65-F5344CB8AC3E}">
        <p14:creationId xmlns:p14="http://schemas.microsoft.com/office/powerpoint/2010/main" val="30903761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 y="2766646"/>
            <a:ext cx="9144001" cy="1470025"/>
          </a:xfrm>
          <a:solidFill>
            <a:schemeClr val="accent1"/>
          </a:solidFill>
        </p:spPr>
        <p:txBody>
          <a:bodyPr>
            <a:normAutofit/>
          </a:bodyPr>
          <a:lstStyle>
            <a:lvl1pPr algn="ctr">
              <a:defRPr sz="4000">
                <a:solidFill>
                  <a:schemeClr val="bg1"/>
                </a:solidFill>
              </a:defRPr>
            </a:lvl1pPr>
          </a:lstStyle>
          <a:p>
            <a:r>
              <a:rPr lang="fr-FR"/>
              <a:t>Cliquez et modifiez le titre</a:t>
            </a:r>
          </a:p>
        </p:txBody>
      </p:sp>
      <p:sp>
        <p:nvSpPr>
          <p:cNvPr id="3" name="Sous-titre 2"/>
          <p:cNvSpPr>
            <a:spLocks noGrp="1"/>
          </p:cNvSpPr>
          <p:nvPr>
            <p:ph type="subTitle" idx="1"/>
          </p:nvPr>
        </p:nvSpPr>
        <p:spPr>
          <a:xfrm>
            <a:off x="1360176" y="4236671"/>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680B5481-EB75-EF4C-BD43-FAA56CA72A3F}" type="datetime3">
              <a:rPr lang="en-US" smtClean="0"/>
              <a:pPr/>
              <a:t>10 February 2026</a:t>
            </a:fld>
            <a:endParaRPr lang="fr-FR"/>
          </a:p>
        </p:txBody>
      </p:sp>
      <p:sp>
        <p:nvSpPr>
          <p:cNvPr id="5" name="Espace réservé du pied de page 4"/>
          <p:cNvSpPr>
            <a:spLocks noGrp="1"/>
          </p:cNvSpPr>
          <p:nvPr>
            <p:ph type="ftr" sz="quarter" idx="11"/>
          </p:nvPr>
        </p:nvSpPr>
        <p:spPr/>
        <p:txBody>
          <a:bodyPr/>
          <a:lstStyle/>
          <a:p>
            <a:r>
              <a:rPr lang="fr-FR"/>
              <a:t>Journées ABES 2014 - Focus sur le projet SGBm  </a:t>
            </a: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3575919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idx="1"/>
          </p:nvPr>
        </p:nvSpPr>
        <p:spPr/>
        <p:txBody>
          <a:bodyPr/>
          <a:lstStyle>
            <a:lvl1pPr>
              <a:defRPr sz="20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487730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a:solidFill>
            <a:schemeClr val="accent1"/>
          </a:solidFill>
        </p:spPr>
        <p:txBody>
          <a:bodyPr anchor="t"/>
          <a:lstStyle>
            <a:lvl1pPr algn="l">
              <a:defRPr sz="3600" b="1" cap="all">
                <a:solidFill>
                  <a:schemeClr val="bg1"/>
                </a:solidFill>
              </a:defRPr>
            </a:lvl1pPr>
          </a:lstStyle>
          <a:p>
            <a:r>
              <a:rPr lang="fr-FR"/>
              <a:t>Cliquez et modifiez le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B9DC6A8B-37A3-0A47-BF0E-4CBB66629578}" type="datetime3">
              <a:rPr lang="en-US" smtClean="0"/>
              <a:pPr/>
              <a:t>10 February 2026</a:t>
            </a:fld>
            <a:endParaRPr lang="fr-FR"/>
          </a:p>
        </p:txBody>
      </p:sp>
      <p:sp>
        <p:nvSpPr>
          <p:cNvPr id="5" name="Espace réservé du pied de page 4"/>
          <p:cNvSpPr>
            <a:spLocks noGrp="1"/>
          </p:cNvSpPr>
          <p:nvPr>
            <p:ph type="ftr" sz="quarter" idx="11"/>
          </p:nvPr>
        </p:nvSpPr>
        <p:spPr/>
        <p:txBody>
          <a:bodyPr/>
          <a:lstStyle/>
          <a:p>
            <a:r>
              <a:rPr lang="fr-FR"/>
              <a:t>Journées ABES 2014 - Focus sur le projet SGBm  </a:t>
            </a: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118643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contenu 2"/>
          <p:cNvSpPr>
            <a:spLocks noGrp="1"/>
          </p:cNvSpPr>
          <p:nvPr>
            <p:ph sz="half" idx="1"/>
          </p:nvPr>
        </p:nvSpPr>
        <p:spPr>
          <a:xfrm>
            <a:off x="457200" y="1169507"/>
            <a:ext cx="4038600" cy="5294301"/>
          </a:xfrm>
        </p:spPr>
        <p:txBody>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174845"/>
            <a:ext cx="4038600" cy="5288964"/>
          </a:xfrm>
        </p:spPr>
        <p:txBody>
          <a:bodyPr/>
          <a:lstStyle>
            <a:lvl1pPr>
              <a:defRPr sz="20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50767FE-7AC8-3A4A-9332-85FFBDB71656}" type="datetime3">
              <a:rPr lang="en-US" smtClean="0"/>
              <a:pPr/>
              <a:t>10 February 2026</a:t>
            </a:fld>
            <a:endParaRPr lang="fr-FR"/>
          </a:p>
        </p:txBody>
      </p:sp>
      <p:sp>
        <p:nvSpPr>
          <p:cNvPr id="6" name="Espace réservé du pied de page 5"/>
          <p:cNvSpPr>
            <a:spLocks noGrp="1"/>
          </p:cNvSpPr>
          <p:nvPr>
            <p:ph type="ftr" sz="quarter" idx="11"/>
          </p:nvPr>
        </p:nvSpPr>
        <p:spPr/>
        <p:txBody>
          <a:bodyPr/>
          <a:lstStyle/>
          <a:p>
            <a:r>
              <a:rPr lang="fr-FR"/>
              <a:t>Journées ABES 2014 - Focus sur le projet SGBm  </a:t>
            </a:r>
          </a:p>
        </p:txBody>
      </p:sp>
      <p:sp>
        <p:nvSpPr>
          <p:cNvPr id="7" name="Espace réservé du numéro de diapositive 6"/>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4058297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et modifiez le titre</a:t>
            </a:r>
          </a:p>
        </p:txBody>
      </p:sp>
      <p:sp>
        <p:nvSpPr>
          <p:cNvPr id="3" name="Espace réservé du texte 2"/>
          <p:cNvSpPr>
            <a:spLocks noGrp="1"/>
          </p:cNvSpPr>
          <p:nvPr>
            <p:ph type="body" idx="1"/>
          </p:nvPr>
        </p:nvSpPr>
        <p:spPr>
          <a:xfrm>
            <a:off x="457200" y="1155365"/>
            <a:ext cx="4040188" cy="63976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1935559"/>
            <a:ext cx="4040188" cy="4613225"/>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4" y="1155365"/>
            <a:ext cx="4041775" cy="63976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1935560"/>
            <a:ext cx="4041775" cy="4613224"/>
          </a:xfrm>
        </p:spPr>
        <p:txBody>
          <a:bodyPr/>
          <a:lstStyle>
            <a:lvl1pPr>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2DFE892-52B9-D948-A7F0-5E98D044EC86}" type="datetime3">
              <a:rPr lang="en-US" smtClean="0"/>
              <a:pPr/>
              <a:t>10 February 2026</a:t>
            </a:fld>
            <a:endParaRPr lang="fr-FR"/>
          </a:p>
        </p:txBody>
      </p:sp>
      <p:sp>
        <p:nvSpPr>
          <p:cNvPr id="8" name="Espace réservé du pied de page 7"/>
          <p:cNvSpPr>
            <a:spLocks noGrp="1"/>
          </p:cNvSpPr>
          <p:nvPr>
            <p:ph type="ftr" sz="quarter" idx="11"/>
          </p:nvPr>
        </p:nvSpPr>
        <p:spPr/>
        <p:txBody>
          <a:bodyPr/>
          <a:lstStyle/>
          <a:p>
            <a:r>
              <a:rPr lang="fr-FR"/>
              <a:t>Journées ABES 2014 - Focus sur le projet SGBm  </a:t>
            </a:r>
          </a:p>
        </p:txBody>
      </p:sp>
      <p:sp>
        <p:nvSpPr>
          <p:cNvPr id="9" name="Espace réservé du numéro de diapositive 8"/>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34013919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e la date 2"/>
          <p:cNvSpPr>
            <a:spLocks noGrp="1"/>
          </p:cNvSpPr>
          <p:nvPr>
            <p:ph type="dt" sz="half" idx="10"/>
          </p:nvPr>
        </p:nvSpPr>
        <p:spPr/>
        <p:txBody>
          <a:bodyPr/>
          <a:lstStyle/>
          <a:p>
            <a:fld id="{7E5542C0-54DF-604E-9655-03F8C8ADFC08}" type="datetime3">
              <a:rPr lang="en-US" smtClean="0"/>
              <a:pPr/>
              <a:t>10 February 2026</a:t>
            </a:fld>
            <a:endParaRPr lang="fr-FR"/>
          </a:p>
        </p:txBody>
      </p:sp>
      <p:sp>
        <p:nvSpPr>
          <p:cNvPr id="4" name="Espace réservé du pied de page 3"/>
          <p:cNvSpPr>
            <a:spLocks noGrp="1"/>
          </p:cNvSpPr>
          <p:nvPr>
            <p:ph type="ftr" sz="quarter" idx="11"/>
          </p:nvPr>
        </p:nvSpPr>
        <p:spPr/>
        <p:txBody>
          <a:bodyPr/>
          <a:lstStyle/>
          <a:p>
            <a:r>
              <a:rPr lang="fr-FR"/>
              <a:t>Journées ABES 2014 - Focus sur le projet SGBm  </a:t>
            </a:r>
          </a:p>
        </p:txBody>
      </p:sp>
      <p:sp>
        <p:nvSpPr>
          <p:cNvPr id="5" name="Espace réservé du numéro de diapositive 4"/>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2452283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00A60E7-BA16-D44D-81DD-875A854163A5}" type="datetime3">
              <a:rPr lang="en-US" smtClean="0"/>
              <a:pPr/>
              <a:t>10 February 2026</a:t>
            </a:fld>
            <a:endParaRPr lang="fr-FR"/>
          </a:p>
        </p:txBody>
      </p:sp>
      <p:sp>
        <p:nvSpPr>
          <p:cNvPr id="3" name="Espace réservé du pied de page 2"/>
          <p:cNvSpPr>
            <a:spLocks noGrp="1"/>
          </p:cNvSpPr>
          <p:nvPr>
            <p:ph type="ftr" sz="quarter" idx="11"/>
          </p:nvPr>
        </p:nvSpPr>
        <p:spPr/>
        <p:txBody>
          <a:bodyPr/>
          <a:lstStyle/>
          <a:p>
            <a:r>
              <a:rPr lang="fr-FR"/>
              <a:t>Journées ABES 2014 - Focus sur le projet SGBm  </a:t>
            </a:r>
          </a:p>
        </p:txBody>
      </p:sp>
      <p:sp>
        <p:nvSpPr>
          <p:cNvPr id="4" name="Espace réservé du numéro de diapositive 3"/>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3556818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28126D3-D253-6F40-A66F-89B511955217}" type="datetime3">
              <a:rPr lang="en-US" smtClean="0"/>
              <a:pPr/>
              <a:t>10 February 2026</a:t>
            </a:fld>
            <a:endParaRPr lang="fr-FR"/>
          </a:p>
        </p:txBody>
      </p:sp>
      <p:sp>
        <p:nvSpPr>
          <p:cNvPr id="3" name="Espace réservé du pied de page 2"/>
          <p:cNvSpPr>
            <a:spLocks noGrp="1"/>
          </p:cNvSpPr>
          <p:nvPr>
            <p:ph type="ftr" sz="quarter" idx="11"/>
          </p:nvPr>
        </p:nvSpPr>
        <p:spPr/>
        <p:txBody>
          <a:bodyPr/>
          <a:lstStyle/>
          <a:p>
            <a:r>
              <a:rPr lang="fr-FR"/>
              <a:t>Journées ABES 2014 - Focus sur le projet SGBm  </a:t>
            </a:r>
          </a:p>
        </p:txBody>
      </p:sp>
      <p:sp>
        <p:nvSpPr>
          <p:cNvPr id="4" name="Espace réservé du numéro de diapositive 3"/>
          <p:cNvSpPr>
            <a:spLocks noGrp="1"/>
          </p:cNvSpPr>
          <p:nvPr>
            <p:ph type="sldNum" sz="quarter" idx="12"/>
          </p:nvPr>
        </p:nvSpPr>
        <p:spPr/>
        <p:txBody>
          <a:bodyPr/>
          <a:lstStyle/>
          <a:p>
            <a:fld id="{A63E2F55-217E-784D-959E-8EB90DBD2478}" type="slidenum">
              <a:rPr lang="fr-FR" smtClean="0"/>
              <a:pPr/>
              <a:t>‹N°›</a:t>
            </a:fld>
            <a:endParaRPr lang="fr-FR"/>
          </a:p>
        </p:txBody>
      </p:sp>
      <p:pic>
        <p:nvPicPr>
          <p:cNvPr id="5" name="klink2_2.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41231" y="1539461"/>
            <a:ext cx="6350000" cy="3568700"/>
          </a:xfrm>
          <a:prstGeom prst="rect">
            <a:avLst/>
          </a:prstGeom>
        </p:spPr>
      </p:pic>
    </p:spTree>
    <p:extLst>
      <p:ext uri="{BB962C8B-B14F-4D97-AF65-F5344CB8AC3E}">
        <p14:creationId xmlns:p14="http://schemas.microsoft.com/office/powerpoint/2010/main" val="908804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3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a:solidFill>
            <a:schemeClr val="accent1"/>
          </a:solidFill>
        </p:spPr>
        <p:txBody>
          <a:bodyPr anchor="b"/>
          <a:lstStyle>
            <a:lvl1pPr algn="l">
              <a:defRPr sz="2000" b="1"/>
            </a:lvl1pPr>
          </a:lstStyle>
          <a:p>
            <a:r>
              <a:rPr lang="fr-FR"/>
              <a:t>Cliquez et modifiez le titre</a:t>
            </a:r>
          </a:p>
        </p:txBody>
      </p:sp>
      <p:sp>
        <p:nvSpPr>
          <p:cNvPr id="3" name="Espace réservé du contenu 2"/>
          <p:cNvSpPr>
            <a:spLocks noGrp="1"/>
          </p:cNvSpPr>
          <p:nvPr>
            <p:ph idx="1"/>
          </p:nvPr>
        </p:nvSpPr>
        <p:spPr>
          <a:xfrm>
            <a:off x="3575050" y="273050"/>
            <a:ext cx="5111750" cy="5853113"/>
          </a:xfrm>
        </p:spPr>
        <p:txBody>
          <a:bodyPr/>
          <a:lstStyle>
            <a:lvl1pPr>
              <a:defRPr sz="2000"/>
            </a:lvl1pPr>
            <a:lvl2pPr>
              <a:defRPr sz="1800"/>
            </a:lvl2pPr>
            <a:lvl3pPr>
              <a:defRPr sz="1600"/>
            </a:lvl3pPr>
            <a:lvl4pPr>
              <a:defRPr sz="1400"/>
            </a:lvl4pPr>
            <a:lvl5pPr>
              <a:defRPr sz="12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97FE6198-63FB-D349-86FD-0AEBDDF681DE}" type="datetime3">
              <a:rPr lang="en-US" smtClean="0"/>
              <a:pPr/>
              <a:t>10 February 2026</a:t>
            </a:fld>
            <a:endParaRPr lang="fr-FR"/>
          </a:p>
        </p:txBody>
      </p:sp>
      <p:sp>
        <p:nvSpPr>
          <p:cNvPr id="6" name="Espace réservé du pied de page 5"/>
          <p:cNvSpPr>
            <a:spLocks noGrp="1"/>
          </p:cNvSpPr>
          <p:nvPr>
            <p:ph type="ftr" sz="quarter" idx="11"/>
          </p:nvPr>
        </p:nvSpPr>
        <p:spPr/>
        <p:txBody>
          <a:bodyPr/>
          <a:lstStyle/>
          <a:p>
            <a:r>
              <a:rPr lang="fr-FR"/>
              <a:t>Journées ABES 2014 - Focus sur le projet SGBm  </a:t>
            </a:r>
          </a:p>
        </p:txBody>
      </p:sp>
      <p:sp>
        <p:nvSpPr>
          <p:cNvPr id="7" name="Espace réservé du numéro de diapositive 6"/>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142803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a:solidFill>
            <a:schemeClr val="accent1"/>
          </a:solidFill>
        </p:spPr>
        <p:txBody>
          <a:bodyPr anchor="b"/>
          <a:lstStyle>
            <a:lvl1pPr algn="l">
              <a:defRPr sz="2000" b="1"/>
            </a:lvl1pPr>
          </a:lstStyle>
          <a:p>
            <a:r>
              <a:rPr lang="fr-FR"/>
              <a:t>Cliquez et modifiez le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92F185BD-FFBA-5548-B2E1-183C29186F53}" type="datetime3">
              <a:rPr lang="en-US" smtClean="0"/>
              <a:pPr/>
              <a:t>10 February 2026</a:t>
            </a:fld>
            <a:endParaRPr lang="fr-FR"/>
          </a:p>
        </p:txBody>
      </p:sp>
      <p:sp>
        <p:nvSpPr>
          <p:cNvPr id="6" name="Espace réservé du pied de page 5"/>
          <p:cNvSpPr>
            <a:spLocks noGrp="1"/>
          </p:cNvSpPr>
          <p:nvPr>
            <p:ph type="ftr" sz="quarter" idx="11"/>
          </p:nvPr>
        </p:nvSpPr>
        <p:spPr/>
        <p:txBody>
          <a:bodyPr/>
          <a:lstStyle/>
          <a:p>
            <a:r>
              <a:rPr lang="fr-FR"/>
              <a:t>Journées ABES 2014 - Focus sur le projet SGBm  </a:t>
            </a:r>
          </a:p>
        </p:txBody>
      </p:sp>
      <p:sp>
        <p:nvSpPr>
          <p:cNvPr id="7" name="Espace réservé du numéro de diapositive 6"/>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368806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et modifiez le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C6CD5B9-41B7-D44B-BF33-1E7DC26DD002}" type="datetime3">
              <a:rPr lang="en-US" smtClean="0"/>
              <a:pPr/>
              <a:t>10 February 2026</a:t>
            </a:fld>
            <a:endParaRPr lang="fr-FR"/>
          </a:p>
        </p:txBody>
      </p:sp>
      <p:sp>
        <p:nvSpPr>
          <p:cNvPr id="5" name="Espace réservé du pied de page 4"/>
          <p:cNvSpPr>
            <a:spLocks noGrp="1"/>
          </p:cNvSpPr>
          <p:nvPr>
            <p:ph type="ftr" sz="quarter" idx="11"/>
          </p:nvPr>
        </p:nvSpPr>
        <p:spPr/>
        <p:txBody>
          <a:bodyPr/>
          <a:lstStyle/>
          <a:p>
            <a:r>
              <a:rPr lang="fr-FR"/>
              <a:t>Journées ABES 2014 - Focus sur le projet SGBm  </a:t>
            </a: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2543470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a:solidFill>
            <a:schemeClr val="accent1"/>
          </a:solidFill>
        </p:spPr>
        <p:txBody>
          <a:bodyPr vert="eaVert"/>
          <a:lstStyle/>
          <a:p>
            <a:r>
              <a:rPr lang="fr-FR"/>
              <a:t>Cliquez et modifiez le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56FB709-CF39-D241-8445-E9E5DAE8EAD4}" type="datetime3">
              <a:rPr lang="en-US" smtClean="0"/>
              <a:pPr/>
              <a:t>10 February 2026</a:t>
            </a:fld>
            <a:endParaRPr lang="fr-FR"/>
          </a:p>
        </p:txBody>
      </p:sp>
      <p:sp>
        <p:nvSpPr>
          <p:cNvPr id="5" name="Espace réservé du pied de page 4"/>
          <p:cNvSpPr>
            <a:spLocks noGrp="1"/>
          </p:cNvSpPr>
          <p:nvPr>
            <p:ph type="ftr" sz="quarter" idx="11"/>
          </p:nvPr>
        </p:nvSpPr>
        <p:spPr/>
        <p:txBody>
          <a:bodyPr/>
          <a:lstStyle/>
          <a:p>
            <a:r>
              <a:rPr lang="fr-FR"/>
              <a:t>Journées ABES 2014 - Focus sur le projet SGBm  </a:t>
            </a: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‹N°›</a:t>
            </a:fld>
            <a:endParaRPr lang="fr-FR"/>
          </a:p>
        </p:txBody>
      </p:sp>
    </p:spTree>
    <p:extLst>
      <p:ext uri="{BB962C8B-B14F-4D97-AF65-F5344CB8AC3E}">
        <p14:creationId xmlns:p14="http://schemas.microsoft.com/office/powerpoint/2010/main" val="362246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532220"/>
            <a:ext cx="7251148" cy="527538"/>
          </a:xfrm>
          <a:prstGeom prst="rect">
            <a:avLst/>
          </a:prstGeom>
          <a:gradFill flip="none" rotWithShape="1">
            <a:gsLst>
              <a:gs pos="65000">
                <a:schemeClr val="accent1"/>
              </a:gs>
              <a:gs pos="0">
                <a:srgbClr val="FFFFFF">
                  <a:alpha val="0"/>
                </a:srgbClr>
              </a:gs>
            </a:gsLst>
            <a:path path="circle">
              <a:fillToRect l="100000" t="100000"/>
            </a:path>
            <a:tileRect r="-100000" b="-100000"/>
          </a:gradFill>
        </p:spPr>
        <p:txBody>
          <a:bodyPr vert="horz" lIns="36000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457200" y="1181652"/>
            <a:ext cx="8229600" cy="5282157"/>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8757" y="88100"/>
            <a:ext cx="147515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0EE7D1-BE76-7B48-BB5B-92226EB29819}" type="datetime3">
              <a:rPr lang="en-US" smtClean="0"/>
              <a:pPr/>
              <a:t>10 February 2026</a:t>
            </a:fld>
            <a:endParaRPr lang="fr-FR"/>
          </a:p>
        </p:txBody>
      </p:sp>
      <p:sp>
        <p:nvSpPr>
          <p:cNvPr id="5" name="Espace réservé du pied de page 4"/>
          <p:cNvSpPr>
            <a:spLocks noGrp="1"/>
          </p:cNvSpPr>
          <p:nvPr>
            <p:ph type="ftr" sz="quarter" idx="3"/>
          </p:nvPr>
        </p:nvSpPr>
        <p:spPr>
          <a:xfrm>
            <a:off x="457200" y="-1481"/>
            <a:ext cx="4359031" cy="496534"/>
          </a:xfrm>
          <a:prstGeom prst="rect">
            <a:avLst/>
          </a:prstGeom>
        </p:spPr>
        <p:txBody>
          <a:bodyPr vert="horz" lIns="91440" tIns="45720" rIns="91440" bIns="45720" rtlCol="0" anchor="ctr"/>
          <a:lstStyle>
            <a:lvl1pPr algn="l">
              <a:defRPr sz="1400">
                <a:solidFill>
                  <a:schemeClr val="tx1">
                    <a:tint val="75000"/>
                  </a:schemeClr>
                </a:solidFill>
              </a:defRPr>
            </a:lvl1pPr>
          </a:lstStyle>
          <a:p>
            <a:r>
              <a:rPr lang="fr-FR"/>
              <a:t>Journées ABES 2014 - Focus sur le projet SGBm  </a:t>
            </a:r>
          </a:p>
        </p:txBody>
      </p:sp>
      <p:sp>
        <p:nvSpPr>
          <p:cNvPr id="6" name="Espace réservé du numéro de diapositive 5"/>
          <p:cNvSpPr>
            <a:spLocks noGrp="1"/>
          </p:cNvSpPr>
          <p:nvPr>
            <p:ph type="sldNum" sz="quarter" idx="4"/>
          </p:nvPr>
        </p:nvSpPr>
        <p:spPr>
          <a:xfrm>
            <a:off x="8682551" y="6463809"/>
            <a:ext cx="44156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3E2F55-217E-784D-959E-8EB90DBD2478}" type="slidenum">
              <a:rPr lang="fr-FR" smtClean="0"/>
              <a:pPr/>
              <a:t>‹N°›</a:t>
            </a:fld>
            <a:endParaRPr lang="fr-FR"/>
          </a:p>
        </p:txBody>
      </p:sp>
      <p:pic>
        <p:nvPicPr>
          <p:cNvPr id="7" name="Image 6" descr="logoABES-300-479.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854461" y="66014"/>
            <a:ext cx="828090" cy="530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0" y="0"/>
            <a:ext cx="457200" cy="527538"/>
          </a:xfrm>
          <a:prstGeom prst="rect">
            <a:avLst/>
          </a:prstGeom>
          <a:solidFill>
            <a:srgbClr val="15325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7"/>
          <p:cNvSpPr/>
          <p:nvPr userDrawn="1"/>
        </p:nvSpPr>
        <p:spPr>
          <a:xfrm>
            <a:off x="457200" y="0"/>
            <a:ext cx="7251148" cy="527538"/>
          </a:xfrm>
          <a:prstGeom prst="rect">
            <a:avLst/>
          </a:prstGeom>
          <a:gradFill flip="none" rotWithShape="1">
            <a:gsLst>
              <a:gs pos="100000">
                <a:schemeClr val="accent1">
                  <a:tint val="100000"/>
                  <a:shade val="100000"/>
                  <a:satMod val="130000"/>
                  <a:alpha val="17000"/>
                </a:schemeClr>
              </a:gs>
              <a:gs pos="0">
                <a:schemeClr val="accent1">
                  <a:tint val="50000"/>
                  <a:shade val="100000"/>
                  <a:satMod val="350000"/>
                  <a:alpha val="0"/>
                </a:schemeClr>
              </a:gs>
            </a:gsLst>
            <a:path path="circle">
              <a:fillToRect l="100000" t="100000"/>
            </a:path>
            <a:tileRect r="-100000" b="-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28704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hf hdr="0"/>
  <p:txStyles>
    <p:titleStyle>
      <a:lvl1pPr algn="l" defTabSz="457200" rtl="0" eaLnBrk="1" latinLnBrk="0" hangingPunct="1">
        <a:spcBef>
          <a:spcPct val="0"/>
        </a:spcBef>
        <a:buNone/>
        <a:defRPr sz="2400" kern="1200">
          <a:solidFill>
            <a:srgbClr val="FFFFFF"/>
          </a:solidFill>
          <a:latin typeface="+mj-lt"/>
          <a:ea typeface="+mj-ea"/>
          <a:cs typeface="+mj-cs"/>
        </a:defRPr>
      </a:lvl1pPr>
    </p:titleStyle>
    <p:bodyStyle>
      <a:lvl1pPr marL="342900" indent="-342900" algn="l" defTabSz="457200" rtl="0" eaLnBrk="1" latinLnBrk="0" hangingPunct="1">
        <a:lnSpc>
          <a:spcPct val="70000"/>
        </a:lnSpc>
        <a:spcBef>
          <a:spcPct val="20000"/>
        </a:spcBef>
        <a:buClr>
          <a:schemeClr val="tx2"/>
        </a:buClr>
        <a:buSzPct val="150000"/>
        <a:buFont typeface="Wingdings" charset="2"/>
        <a:buChar char="§"/>
        <a:defRPr sz="2400" kern="1200">
          <a:solidFill>
            <a:schemeClr val="tx1"/>
          </a:solidFill>
          <a:latin typeface="+mn-lt"/>
          <a:ea typeface="+mn-ea"/>
          <a:cs typeface="+mn-cs"/>
        </a:defRPr>
      </a:lvl1pPr>
      <a:lvl2pPr marL="742950" indent="-285750" algn="l" defTabSz="457200" rtl="0" eaLnBrk="1" latinLnBrk="0" hangingPunct="1">
        <a:lnSpc>
          <a:spcPct val="70000"/>
        </a:lnSpc>
        <a:spcBef>
          <a:spcPct val="20000"/>
        </a:spcBef>
        <a:buFont typeface="Arial"/>
        <a:buChar char="–"/>
        <a:defRPr sz="1600" kern="1200">
          <a:solidFill>
            <a:schemeClr val="tx1"/>
          </a:solidFill>
          <a:latin typeface="+mn-lt"/>
          <a:ea typeface="+mn-ea"/>
          <a:cs typeface="+mn-cs"/>
        </a:defRPr>
      </a:lvl2pPr>
      <a:lvl3pPr marL="1143000" indent="-228600" algn="l" defTabSz="457200" rtl="0" eaLnBrk="1" latinLnBrk="0" hangingPunct="1">
        <a:lnSpc>
          <a:spcPct val="70000"/>
        </a:lnSpc>
        <a:spcBef>
          <a:spcPct val="20000"/>
        </a:spcBef>
        <a:buFont typeface="Arial"/>
        <a:buChar char="•"/>
        <a:defRPr sz="1400" kern="1200">
          <a:solidFill>
            <a:schemeClr val="tx1"/>
          </a:solidFill>
          <a:latin typeface="+mn-lt"/>
          <a:ea typeface="+mn-ea"/>
          <a:cs typeface="+mn-cs"/>
        </a:defRPr>
      </a:lvl3pPr>
      <a:lvl4pPr marL="1600200" indent="-228600" algn="l" defTabSz="457200" rtl="0" eaLnBrk="1" latinLnBrk="0" hangingPunct="1">
        <a:lnSpc>
          <a:spcPct val="70000"/>
        </a:lnSpc>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lnSpc>
          <a:spcPct val="70000"/>
        </a:lnSpc>
        <a:spcBef>
          <a:spcPct val="20000"/>
        </a:spcBef>
        <a:buFont typeface="Arial"/>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assistance.stp.abes.fr/"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documentation.abes.fr/sudoc/manuels/controle_bibliographique/circuit_signalement_rc/index.html#CasParticuliersHorsChamp" TargetMode="Externa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p:cNvSpPr>
            <a:spLocks noGrp="1"/>
          </p:cNvSpPr>
          <p:nvPr>
            <p:ph type="ctrTitle"/>
          </p:nvPr>
        </p:nvSpPr>
        <p:spPr>
          <a:solidFill>
            <a:schemeClr val="accent1"/>
          </a:solidFill>
        </p:spPr>
        <p:txBody>
          <a:bodyPr>
            <a:normAutofit/>
          </a:bodyPr>
          <a:lstStyle/>
          <a:p>
            <a:r>
              <a:rPr lang="fr-FR" b="1" dirty="0"/>
              <a:t>Réunion des formateurs-relais</a:t>
            </a:r>
            <a:br>
              <a:rPr lang="fr-FR" dirty="0"/>
            </a:br>
            <a:r>
              <a:rPr lang="fr-FR" b="1" dirty="0"/>
              <a:t>Sudoc – Mi-parcours 2025-2026</a:t>
            </a:r>
            <a:endParaRPr lang="fr-FR" b="1" dirty="0">
              <a:solidFill>
                <a:schemeClr val="bg1"/>
              </a:solidFill>
            </a:endParaRPr>
          </a:p>
        </p:txBody>
      </p:sp>
      <p:sp>
        <p:nvSpPr>
          <p:cNvPr id="7" name="Espace réservé du pied de page 6"/>
          <p:cNvSpPr>
            <a:spLocks noGrp="1"/>
          </p:cNvSpPr>
          <p:nvPr>
            <p:ph type="ftr" sz="quarter" idx="11"/>
          </p:nvPr>
        </p:nvSpPr>
        <p:spPr/>
        <p:txBody>
          <a:bodyPr/>
          <a:lstStyle/>
          <a:p>
            <a:r>
              <a:rPr lang="fr-FR" b="1" dirty="0">
                <a:solidFill>
                  <a:schemeClr val="tx1"/>
                </a:solidFill>
              </a:rPr>
              <a:t>6 février 2026</a:t>
            </a:r>
          </a:p>
        </p:txBody>
      </p:sp>
      <p:sp>
        <p:nvSpPr>
          <p:cNvPr id="8" name="Espace réservé du numéro de diapositive 7"/>
          <p:cNvSpPr>
            <a:spLocks noGrp="1"/>
          </p:cNvSpPr>
          <p:nvPr>
            <p:ph type="sldNum" sz="quarter" idx="12"/>
          </p:nvPr>
        </p:nvSpPr>
        <p:spPr/>
        <p:txBody>
          <a:bodyPr/>
          <a:lstStyle/>
          <a:p>
            <a:fld id="{A63E2F55-217E-784D-959E-8EB90DBD2478}" type="slidenum">
              <a:rPr lang="fr-FR" smtClean="0"/>
              <a:pPr/>
              <a:t>1</a:t>
            </a:fld>
            <a:endParaRPr lang="fr-FR"/>
          </a:p>
        </p:txBody>
      </p:sp>
    </p:spTree>
    <p:extLst>
      <p:ext uri="{BB962C8B-B14F-4D97-AF65-F5344CB8AC3E}">
        <p14:creationId xmlns:p14="http://schemas.microsoft.com/office/powerpoint/2010/main" val="2931339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a:srcRect b="4474"/>
          <a:stretch/>
        </p:blipFill>
        <p:spPr>
          <a:xfrm>
            <a:off x="148855" y="1133648"/>
            <a:ext cx="5156791" cy="4867102"/>
          </a:xfrm>
          <a:prstGeom prst="rect">
            <a:avLst/>
          </a:prstGeom>
        </p:spPr>
      </p:pic>
      <p:sp>
        <p:nvSpPr>
          <p:cNvPr id="2" name="Titre 1"/>
          <p:cNvSpPr>
            <a:spLocks noGrp="1"/>
          </p:cNvSpPr>
          <p:nvPr>
            <p:ph type="title"/>
          </p:nvPr>
        </p:nvSpPr>
        <p:spPr/>
        <p:txBody>
          <a:bodyPr>
            <a:normAutofit/>
          </a:bodyPr>
          <a:lstStyle/>
          <a:p>
            <a:r>
              <a:rPr lang="fr-FR" dirty="0"/>
              <a:t>Bilan  – Automne 2025</a:t>
            </a:r>
          </a:p>
        </p:txBody>
      </p:sp>
      <p:sp>
        <p:nvSpPr>
          <p:cNvPr id="5" name="Espace réservé du pied de page 4"/>
          <p:cNvSpPr>
            <a:spLocks noGrp="1"/>
          </p:cNvSpPr>
          <p:nvPr>
            <p:ph type="ftr" sz="quarter" idx="11"/>
          </p:nvPr>
        </p:nvSpPr>
        <p:spPr/>
        <p:txBody>
          <a:bodyPr/>
          <a:lstStyle/>
          <a:p>
            <a:r>
              <a:rPr lang="fr-FR"/>
              <a:t>  </a:t>
            </a: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2</a:t>
            </a:fld>
            <a:endParaRPr lang="fr-FR"/>
          </a:p>
        </p:txBody>
      </p:sp>
      <p:sp>
        <p:nvSpPr>
          <p:cNvPr id="3" name="Rectangle à coins arrondis 2"/>
          <p:cNvSpPr/>
          <p:nvPr/>
        </p:nvSpPr>
        <p:spPr>
          <a:xfrm>
            <a:off x="2440764" y="2278142"/>
            <a:ext cx="1046093" cy="460051"/>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dirty="0"/>
              <a:t>Paris x2</a:t>
            </a:r>
          </a:p>
        </p:txBody>
      </p:sp>
      <p:sp>
        <p:nvSpPr>
          <p:cNvPr id="10" name="Rectangle à coins arrondis 9"/>
          <p:cNvSpPr/>
          <p:nvPr/>
        </p:nvSpPr>
        <p:spPr>
          <a:xfrm>
            <a:off x="3231393" y="3971546"/>
            <a:ext cx="900611" cy="37511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Lyon</a:t>
            </a:r>
          </a:p>
        </p:txBody>
      </p:sp>
      <p:sp>
        <p:nvSpPr>
          <p:cNvPr id="12" name="Rectangle à coins arrondis 11"/>
          <p:cNvSpPr/>
          <p:nvPr/>
        </p:nvSpPr>
        <p:spPr>
          <a:xfrm>
            <a:off x="3488184" y="3085542"/>
            <a:ext cx="861797" cy="381603"/>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Dijon</a:t>
            </a:r>
          </a:p>
        </p:txBody>
      </p:sp>
      <p:sp>
        <p:nvSpPr>
          <p:cNvPr id="13" name="Rectangle à coins arrondis 12"/>
          <p:cNvSpPr/>
          <p:nvPr/>
        </p:nvSpPr>
        <p:spPr>
          <a:xfrm>
            <a:off x="3594996" y="4899139"/>
            <a:ext cx="1229172" cy="365107"/>
          </a:xfrm>
          <a:prstGeom prst="roundRect">
            <a:avLst/>
          </a:prstGeom>
        </p:spPr>
        <p:style>
          <a:lnRef idx="1">
            <a:schemeClr val="accent6"/>
          </a:lnRef>
          <a:fillRef idx="3">
            <a:schemeClr val="accent6"/>
          </a:fillRef>
          <a:effectRef idx="2">
            <a:schemeClr val="accent6"/>
          </a:effectRef>
          <a:fontRef idx="minor">
            <a:schemeClr val="lt1"/>
          </a:fontRef>
        </p:style>
        <p:txBody>
          <a:bodyPr lIns="91440" tIns="45720" rIns="91440" bIns="45720" rtlCol="0" anchor="ctr"/>
          <a:lstStyle/>
          <a:p>
            <a:pPr algn="ctr"/>
            <a:r>
              <a:rPr lang="fr-FR" b="1"/>
              <a:t>Aix</a:t>
            </a:r>
          </a:p>
        </p:txBody>
      </p:sp>
      <p:sp>
        <p:nvSpPr>
          <p:cNvPr id="15" name="Rectangle à coins arrondis 14"/>
          <p:cNvSpPr/>
          <p:nvPr/>
        </p:nvSpPr>
        <p:spPr>
          <a:xfrm>
            <a:off x="2394951" y="1306260"/>
            <a:ext cx="1046093" cy="362957"/>
          </a:xfrm>
          <a:prstGeom prst="roundRect">
            <a:avLst/>
          </a:prstGeom>
        </p:spPr>
        <p:style>
          <a:lnRef idx="1">
            <a:schemeClr val="accent6"/>
          </a:lnRef>
          <a:fillRef idx="3">
            <a:schemeClr val="accent6"/>
          </a:fillRef>
          <a:effectRef idx="2">
            <a:schemeClr val="accent6"/>
          </a:effectRef>
          <a:fontRef idx="minor">
            <a:schemeClr val="lt1"/>
          </a:fontRef>
        </p:style>
        <p:txBody>
          <a:bodyPr lIns="91440" tIns="45720" rIns="91440" bIns="45720" rtlCol="0" anchor="ctr"/>
          <a:lstStyle/>
          <a:p>
            <a:pPr algn="ctr"/>
            <a:r>
              <a:rPr lang="fr-FR" b="1"/>
              <a:t>Arras</a:t>
            </a:r>
          </a:p>
        </p:txBody>
      </p:sp>
      <p:sp>
        <p:nvSpPr>
          <p:cNvPr id="16" name="Rectangle à coins arrondis 15"/>
          <p:cNvSpPr/>
          <p:nvPr/>
        </p:nvSpPr>
        <p:spPr>
          <a:xfrm>
            <a:off x="3885660" y="2350984"/>
            <a:ext cx="1343634" cy="305629"/>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Strasbourg</a:t>
            </a:r>
          </a:p>
        </p:txBody>
      </p:sp>
      <p:sp>
        <p:nvSpPr>
          <p:cNvPr id="17" name="Rectangle à coins arrondis 16"/>
          <p:cNvSpPr/>
          <p:nvPr/>
        </p:nvSpPr>
        <p:spPr>
          <a:xfrm>
            <a:off x="813063" y="2575079"/>
            <a:ext cx="979983" cy="381603"/>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Rennes</a:t>
            </a:r>
          </a:p>
        </p:txBody>
      </p:sp>
      <p:sp>
        <p:nvSpPr>
          <p:cNvPr id="18" name="Rectangle à coins arrondis 17"/>
          <p:cNvSpPr/>
          <p:nvPr/>
        </p:nvSpPr>
        <p:spPr>
          <a:xfrm>
            <a:off x="1793046" y="4880070"/>
            <a:ext cx="1074845" cy="37511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Toulouse</a:t>
            </a:r>
          </a:p>
        </p:txBody>
      </p:sp>
      <p:graphicFrame>
        <p:nvGraphicFramePr>
          <p:cNvPr id="11" name="Espace réservé du contenu 6">
            <a:extLst>
              <a:ext uri="{FF2B5EF4-FFF2-40B4-BE49-F238E27FC236}">
                <a16:creationId xmlns:a16="http://schemas.microsoft.com/office/drawing/2014/main" id="{E4C01350-2EAF-BF7D-02D2-08185A7CB98F}"/>
              </a:ext>
            </a:extLst>
          </p:cNvPr>
          <p:cNvGraphicFramePr>
            <a:graphicFrameLocks/>
          </p:cNvGraphicFramePr>
          <p:nvPr>
            <p:extLst>
              <p:ext uri="{D42A27DB-BD31-4B8C-83A1-F6EECF244321}">
                <p14:modId xmlns:p14="http://schemas.microsoft.com/office/powerpoint/2010/main" val="244021782"/>
              </p:ext>
            </p:extLst>
          </p:nvPr>
        </p:nvGraphicFramePr>
        <p:xfrm>
          <a:off x="5301673" y="690497"/>
          <a:ext cx="3688279" cy="5589797"/>
        </p:xfrm>
        <a:graphic>
          <a:graphicData uri="http://schemas.openxmlformats.org/drawingml/2006/table">
            <a:tbl>
              <a:tblPr firstRow="1" bandRow="1">
                <a:tableStyleId>{3C2FFA5D-87B4-456A-9821-1D502468CF0F}</a:tableStyleId>
              </a:tblPr>
              <a:tblGrid>
                <a:gridCol w="2516335">
                  <a:extLst>
                    <a:ext uri="{9D8B030D-6E8A-4147-A177-3AD203B41FA5}">
                      <a16:colId xmlns:a16="http://schemas.microsoft.com/office/drawing/2014/main" val="20000"/>
                    </a:ext>
                  </a:extLst>
                </a:gridCol>
                <a:gridCol w="1171944">
                  <a:extLst>
                    <a:ext uri="{9D8B030D-6E8A-4147-A177-3AD203B41FA5}">
                      <a16:colId xmlns:a16="http://schemas.microsoft.com/office/drawing/2014/main" val="20001"/>
                    </a:ext>
                  </a:extLst>
                </a:gridCol>
              </a:tblGrid>
              <a:tr h="652037">
                <a:tc>
                  <a:txBody>
                    <a:bodyPr/>
                    <a:lstStyle/>
                    <a:p>
                      <a:r>
                        <a:rPr lang="fr-FR" sz="1800" dirty="0"/>
                        <a:t>Sept. à déc.</a:t>
                      </a:r>
                      <a:r>
                        <a:rPr lang="fr-FR" sz="1800" baseline="0" dirty="0"/>
                        <a:t> </a:t>
                      </a:r>
                      <a:r>
                        <a:rPr lang="fr-FR" sz="1800" dirty="0"/>
                        <a:t>2025</a:t>
                      </a:r>
                    </a:p>
                  </a:txBody>
                  <a:tcPr/>
                </a:tc>
                <a:tc>
                  <a:txBody>
                    <a:bodyPr/>
                    <a:lstStyle/>
                    <a:p>
                      <a:r>
                        <a:rPr lang="fr-FR" sz="1800" dirty="0"/>
                        <a:t>Nb stagiaires</a:t>
                      </a:r>
                    </a:p>
                  </a:txBody>
                  <a:tcPr/>
                </a:tc>
                <a:extLst>
                  <a:ext uri="{0D108BD9-81ED-4DB2-BD59-A6C34878D82A}">
                    <a16:rowId xmlns:a16="http://schemas.microsoft.com/office/drawing/2014/main" val="10000"/>
                  </a:ext>
                </a:extLst>
              </a:tr>
              <a:tr h="341543">
                <a:tc>
                  <a:txBody>
                    <a:bodyPr/>
                    <a:lstStyle/>
                    <a:p>
                      <a:r>
                        <a:rPr lang="fr-FR" sz="1800" dirty="0"/>
                        <a:t>Bordeaux (S40)</a:t>
                      </a:r>
                    </a:p>
                  </a:txBody>
                  <a:tcPr/>
                </a:tc>
                <a:tc>
                  <a:txBody>
                    <a:bodyPr/>
                    <a:lstStyle/>
                    <a:p>
                      <a:r>
                        <a:rPr lang="fr-FR" sz="1800" dirty="0"/>
                        <a:t>0/12</a:t>
                      </a:r>
                      <a:br>
                        <a:rPr lang="fr-FR" sz="1800" dirty="0"/>
                      </a:br>
                      <a:r>
                        <a:rPr lang="fr-FR" sz="1800" dirty="0"/>
                        <a:t>annulée</a:t>
                      </a:r>
                    </a:p>
                  </a:txBody>
                  <a:tcPr/>
                </a:tc>
                <a:extLst>
                  <a:ext uri="{0D108BD9-81ED-4DB2-BD59-A6C34878D82A}">
                    <a16:rowId xmlns:a16="http://schemas.microsoft.com/office/drawing/2014/main" val="10001"/>
                  </a:ext>
                </a:extLst>
              </a:tr>
              <a:tr h="3415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dirty="0"/>
                        <a:t>Strasbourg (S42)</a:t>
                      </a:r>
                    </a:p>
                  </a:txBody>
                  <a:tcPr/>
                </a:tc>
                <a:tc>
                  <a:txBody>
                    <a:bodyPr/>
                    <a:lstStyle/>
                    <a:p>
                      <a:r>
                        <a:rPr lang="fr-FR" sz="1800" dirty="0"/>
                        <a:t>6/9</a:t>
                      </a:r>
                    </a:p>
                  </a:txBody>
                  <a:tcPr/>
                </a:tc>
                <a:extLst>
                  <a:ext uri="{0D108BD9-81ED-4DB2-BD59-A6C34878D82A}">
                    <a16:rowId xmlns:a16="http://schemas.microsoft.com/office/drawing/2014/main" val="10002"/>
                  </a:ext>
                </a:extLst>
              </a:tr>
              <a:tr h="3415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dirty="0"/>
                        <a:t>Dijon (S45)</a:t>
                      </a:r>
                    </a:p>
                  </a:txBody>
                  <a:tcPr/>
                </a:tc>
                <a:tc>
                  <a:txBody>
                    <a:bodyPr/>
                    <a:lstStyle/>
                    <a:p>
                      <a:r>
                        <a:rPr lang="fr-FR" sz="1800" dirty="0"/>
                        <a:t>7/11</a:t>
                      </a:r>
                    </a:p>
                  </a:txBody>
                  <a:tcPr/>
                </a:tc>
                <a:extLst>
                  <a:ext uri="{0D108BD9-81ED-4DB2-BD59-A6C34878D82A}">
                    <a16:rowId xmlns:a16="http://schemas.microsoft.com/office/drawing/2014/main" val="10004"/>
                  </a:ext>
                </a:extLst>
              </a:tr>
              <a:tr h="341543">
                <a:tc>
                  <a:txBody>
                    <a:bodyPr/>
                    <a:lstStyle/>
                    <a:p>
                      <a:r>
                        <a:rPr lang="fr-FR" sz="1800" dirty="0"/>
                        <a:t>Paris BSG (S47)</a:t>
                      </a:r>
                    </a:p>
                  </a:txBody>
                  <a:tcPr/>
                </a:tc>
                <a:tc>
                  <a:txBody>
                    <a:bodyPr/>
                    <a:lstStyle/>
                    <a:p>
                      <a:r>
                        <a:rPr lang="fr-FR" sz="1800" dirty="0"/>
                        <a:t>8/9</a:t>
                      </a:r>
                    </a:p>
                  </a:txBody>
                  <a:tcPr/>
                </a:tc>
                <a:extLst>
                  <a:ext uri="{0D108BD9-81ED-4DB2-BD59-A6C34878D82A}">
                    <a16:rowId xmlns:a16="http://schemas.microsoft.com/office/drawing/2014/main" val="10005"/>
                  </a:ext>
                </a:extLst>
              </a:tr>
              <a:tr h="341543">
                <a:tc>
                  <a:txBody>
                    <a:bodyPr/>
                    <a:lstStyle/>
                    <a:p>
                      <a:r>
                        <a:rPr lang="fr-FR" sz="1800"/>
                        <a:t>Arras (S47)</a:t>
                      </a:r>
                    </a:p>
                  </a:txBody>
                  <a:tcPr/>
                </a:tc>
                <a:tc>
                  <a:txBody>
                    <a:bodyPr/>
                    <a:lstStyle/>
                    <a:p>
                      <a:r>
                        <a:rPr lang="fr-FR" sz="1800" dirty="0"/>
                        <a:t>8/12</a:t>
                      </a:r>
                    </a:p>
                  </a:txBody>
                  <a:tcPr/>
                </a:tc>
                <a:extLst>
                  <a:ext uri="{0D108BD9-81ED-4DB2-BD59-A6C34878D82A}">
                    <a16:rowId xmlns:a16="http://schemas.microsoft.com/office/drawing/2014/main" val="10006"/>
                  </a:ext>
                </a:extLst>
              </a:tr>
              <a:tr h="341543">
                <a:tc>
                  <a:txBody>
                    <a:bodyPr/>
                    <a:lstStyle/>
                    <a:p>
                      <a:r>
                        <a:rPr lang="fr-FR" sz="1800"/>
                        <a:t>Toulouse (S47)</a:t>
                      </a:r>
                    </a:p>
                  </a:txBody>
                  <a:tcPr/>
                </a:tc>
                <a:tc>
                  <a:txBody>
                    <a:bodyPr/>
                    <a:lstStyle/>
                    <a:p>
                      <a:r>
                        <a:rPr lang="fr-FR" sz="1800" dirty="0"/>
                        <a:t>9/11</a:t>
                      </a:r>
                    </a:p>
                  </a:txBody>
                  <a:tcPr/>
                </a:tc>
                <a:extLst>
                  <a:ext uri="{0D108BD9-81ED-4DB2-BD59-A6C34878D82A}">
                    <a16:rowId xmlns:a16="http://schemas.microsoft.com/office/drawing/2014/main" val="10007"/>
                  </a:ext>
                </a:extLst>
              </a:tr>
              <a:tr h="3415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dirty="0"/>
                        <a:t>Lyon (S49)</a:t>
                      </a:r>
                    </a:p>
                    <a:p>
                      <a:endParaRPr lang="fr-FR" sz="1800" dirty="0"/>
                    </a:p>
                  </a:txBody>
                  <a:tcPr/>
                </a:tc>
                <a:tc>
                  <a:txBody>
                    <a:bodyPr/>
                    <a:lstStyle/>
                    <a:p>
                      <a:r>
                        <a:rPr lang="fr-FR" sz="1800" dirty="0"/>
                        <a:t>8/10</a:t>
                      </a:r>
                    </a:p>
                  </a:txBody>
                  <a:tcPr/>
                </a:tc>
                <a:extLst>
                  <a:ext uri="{0D108BD9-81ED-4DB2-BD59-A6C34878D82A}">
                    <a16:rowId xmlns:a16="http://schemas.microsoft.com/office/drawing/2014/main" val="10008"/>
                  </a:ext>
                </a:extLst>
              </a:tr>
              <a:tr h="341543">
                <a:tc>
                  <a:txBody>
                    <a:bodyPr/>
                    <a:lstStyle/>
                    <a:p>
                      <a:r>
                        <a:rPr lang="fr-FR" sz="1800" dirty="0"/>
                        <a:t>Bordeaux (S49) </a:t>
                      </a:r>
                    </a:p>
                  </a:txBody>
                  <a:tcPr/>
                </a:tc>
                <a:tc>
                  <a:txBody>
                    <a:bodyPr/>
                    <a:lstStyle/>
                    <a:p>
                      <a:r>
                        <a:rPr lang="fr-FR" sz="1800" dirty="0"/>
                        <a:t>7/12</a:t>
                      </a:r>
                    </a:p>
                  </a:txBody>
                  <a:tcPr/>
                </a:tc>
                <a:extLst>
                  <a:ext uri="{0D108BD9-81ED-4DB2-BD59-A6C34878D82A}">
                    <a16:rowId xmlns:a16="http://schemas.microsoft.com/office/drawing/2014/main" val="10009"/>
                  </a:ext>
                </a:extLst>
              </a:tr>
              <a:tr h="3415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dirty="0"/>
                        <a:t>Rennes (S50)</a:t>
                      </a:r>
                    </a:p>
                  </a:txBody>
                  <a:tcPr/>
                </a:tc>
                <a:tc>
                  <a:txBody>
                    <a:bodyPr/>
                    <a:lstStyle/>
                    <a:p>
                      <a:r>
                        <a:rPr lang="fr-FR" sz="1800" dirty="0"/>
                        <a:t>7/10</a:t>
                      </a:r>
                    </a:p>
                  </a:txBody>
                  <a:tcPr/>
                </a:tc>
                <a:extLst>
                  <a:ext uri="{0D108BD9-81ED-4DB2-BD59-A6C34878D82A}">
                    <a16:rowId xmlns:a16="http://schemas.microsoft.com/office/drawing/2014/main" val="10010"/>
                  </a:ext>
                </a:extLst>
              </a:tr>
              <a:tr h="3415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dirty="0"/>
                        <a:t>Aix (S50)</a:t>
                      </a:r>
                    </a:p>
                  </a:txBody>
                  <a:tcPr/>
                </a:tc>
                <a:tc>
                  <a:txBody>
                    <a:bodyPr/>
                    <a:lstStyle/>
                    <a:p>
                      <a:r>
                        <a:rPr lang="fr-FR" sz="1800"/>
                        <a:t>8/10</a:t>
                      </a:r>
                    </a:p>
                  </a:txBody>
                  <a:tcPr/>
                </a:tc>
                <a:extLst>
                  <a:ext uri="{0D108BD9-81ED-4DB2-BD59-A6C34878D82A}">
                    <a16:rowId xmlns:a16="http://schemas.microsoft.com/office/drawing/2014/main" val="643730274"/>
                  </a:ext>
                </a:extLst>
              </a:tr>
              <a:tr h="341543">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dirty="0"/>
                        <a:t>Paris CNAM (S51) </a:t>
                      </a:r>
                    </a:p>
                  </a:txBody>
                  <a:tcPr/>
                </a:tc>
                <a:tc>
                  <a:txBody>
                    <a:bodyPr/>
                    <a:lstStyle/>
                    <a:p>
                      <a:r>
                        <a:rPr lang="fr-FR" sz="1800" dirty="0"/>
                        <a:t>10/10</a:t>
                      </a:r>
                    </a:p>
                  </a:txBody>
                  <a:tcPr/>
                </a:tc>
                <a:extLst>
                  <a:ext uri="{0D108BD9-81ED-4DB2-BD59-A6C34878D82A}">
                    <a16:rowId xmlns:a16="http://schemas.microsoft.com/office/drawing/2014/main" val="3547363930"/>
                  </a:ext>
                </a:extLst>
              </a:tr>
              <a:tr h="341543">
                <a:tc>
                  <a:txBody>
                    <a:bodyPr/>
                    <a:lstStyle/>
                    <a:p>
                      <a:r>
                        <a:rPr lang="fr-FR" sz="1800" b="1" dirty="0"/>
                        <a:t>10 sessions</a:t>
                      </a:r>
                    </a:p>
                  </a:txBody>
                  <a:tcPr/>
                </a:tc>
                <a:tc>
                  <a:txBody>
                    <a:bodyPr/>
                    <a:lstStyle/>
                    <a:p>
                      <a:r>
                        <a:rPr lang="fr-FR" sz="1800" b="1" dirty="0"/>
                        <a:t>78</a:t>
                      </a:r>
                      <a:r>
                        <a:rPr lang="fr-FR" sz="1800" b="0" dirty="0"/>
                        <a:t>/116</a:t>
                      </a:r>
                    </a:p>
                  </a:txBody>
                  <a:tcPr/>
                </a:tc>
                <a:extLst>
                  <a:ext uri="{0D108BD9-81ED-4DB2-BD59-A6C34878D82A}">
                    <a16:rowId xmlns:a16="http://schemas.microsoft.com/office/drawing/2014/main" val="10012"/>
                  </a:ext>
                </a:extLst>
              </a:tr>
            </a:tbl>
          </a:graphicData>
        </a:graphic>
      </p:graphicFrame>
      <p:sp>
        <p:nvSpPr>
          <p:cNvPr id="7" name="Rectangle à coins arrondis 11">
            <a:extLst>
              <a:ext uri="{FF2B5EF4-FFF2-40B4-BE49-F238E27FC236}">
                <a16:creationId xmlns:a16="http://schemas.microsoft.com/office/drawing/2014/main" id="{D3F276E4-4EC5-52B6-F0F1-4C71053FEEFF}"/>
              </a:ext>
            </a:extLst>
          </p:cNvPr>
          <p:cNvSpPr/>
          <p:nvPr/>
        </p:nvSpPr>
        <p:spPr>
          <a:xfrm>
            <a:off x="1384531" y="4389556"/>
            <a:ext cx="1276607" cy="378470"/>
          </a:xfrm>
          <a:prstGeom prst="roundRect">
            <a:avLst/>
          </a:prstGeom>
          <a:solidFill>
            <a:schemeClr val="accent2"/>
          </a:solidFill>
          <a:ln>
            <a:solidFill>
              <a:schemeClr val="accent2"/>
            </a:solid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strike="sngStrike" dirty="0"/>
              <a:t>Bordeaux</a:t>
            </a:r>
          </a:p>
        </p:txBody>
      </p:sp>
    </p:spTree>
    <p:extLst>
      <p:ext uri="{BB962C8B-B14F-4D97-AF65-F5344CB8AC3E}">
        <p14:creationId xmlns:p14="http://schemas.microsoft.com/office/powerpoint/2010/main" val="3421510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F2DBB-3D89-A7BC-D6A5-C1812A97A191}"/>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0F178519-86A6-E31B-1DB7-FB6CB8E70329}"/>
              </a:ext>
            </a:extLst>
          </p:cNvPr>
          <p:cNvPicPr>
            <a:picLocks noChangeAspect="1"/>
          </p:cNvPicPr>
          <p:nvPr/>
        </p:nvPicPr>
        <p:blipFill>
          <a:blip r:embed="rId3"/>
          <a:stretch>
            <a:fillRect/>
          </a:stretch>
        </p:blipFill>
        <p:spPr>
          <a:xfrm>
            <a:off x="148855" y="1133648"/>
            <a:ext cx="5156791" cy="5095034"/>
          </a:xfrm>
          <a:prstGeom prst="rect">
            <a:avLst/>
          </a:prstGeom>
        </p:spPr>
      </p:pic>
      <p:sp>
        <p:nvSpPr>
          <p:cNvPr id="2" name="Titre 1">
            <a:extLst>
              <a:ext uri="{FF2B5EF4-FFF2-40B4-BE49-F238E27FC236}">
                <a16:creationId xmlns:a16="http://schemas.microsoft.com/office/drawing/2014/main" id="{3513E30C-A9C7-8A20-AF1D-F90C7FCE79B6}"/>
              </a:ext>
            </a:extLst>
          </p:cNvPr>
          <p:cNvSpPr>
            <a:spLocks noGrp="1"/>
          </p:cNvSpPr>
          <p:nvPr>
            <p:ph type="title"/>
          </p:nvPr>
        </p:nvSpPr>
        <p:spPr/>
        <p:txBody>
          <a:bodyPr>
            <a:normAutofit/>
          </a:bodyPr>
          <a:lstStyle/>
          <a:p>
            <a:r>
              <a:rPr lang="fr-FR" dirty="0"/>
              <a:t>Bilan – Janvier à février 2026</a:t>
            </a:r>
          </a:p>
        </p:txBody>
      </p:sp>
      <p:sp>
        <p:nvSpPr>
          <p:cNvPr id="5" name="Espace réservé du pied de page 4">
            <a:extLst>
              <a:ext uri="{FF2B5EF4-FFF2-40B4-BE49-F238E27FC236}">
                <a16:creationId xmlns:a16="http://schemas.microsoft.com/office/drawing/2014/main" id="{D6BA018A-1F00-819A-1F42-E046D25826F2}"/>
              </a:ext>
            </a:extLst>
          </p:cNvPr>
          <p:cNvSpPr>
            <a:spLocks noGrp="1"/>
          </p:cNvSpPr>
          <p:nvPr>
            <p:ph type="ftr" sz="quarter" idx="11"/>
          </p:nvPr>
        </p:nvSpPr>
        <p:spPr/>
        <p:txBody>
          <a:bodyPr/>
          <a:lstStyle/>
          <a:p>
            <a:r>
              <a:rPr lang="fr-FR"/>
              <a:t>  </a:t>
            </a:r>
          </a:p>
        </p:txBody>
      </p:sp>
      <p:sp>
        <p:nvSpPr>
          <p:cNvPr id="6" name="Espace réservé du numéro de diapositive 5">
            <a:extLst>
              <a:ext uri="{FF2B5EF4-FFF2-40B4-BE49-F238E27FC236}">
                <a16:creationId xmlns:a16="http://schemas.microsoft.com/office/drawing/2014/main" id="{DE97FEFA-2EB6-4A59-E439-DC86409458DE}"/>
              </a:ext>
            </a:extLst>
          </p:cNvPr>
          <p:cNvSpPr>
            <a:spLocks noGrp="1"/>
          </p:cNvSpPr>
          <p:nvPr>
            <p:ph type="sldNum" sz="quarter" idx="12"/>
          </p:nvPr>
        </p:nvSpPr>
        <p:spPr/>
        <p:txBody>
          <a:bodyPr/>
          <a:lstStyle/>
          <a:p>
            <a:fld id="{A63E2F55-217E-784D-959E-8EB90DBD2478}" type="slidenum">
              <a:rPr lang="fr-FR" smtClean="0"/>
              <a:pPr/>
              <a:t>3</a:t>
            </a:fld>
            <a:endParaRPr lang="fr-FR"/>
          </a:p>
        </p:txBody>
      </p:sp>
      <p:sp>
        <p:nvSpPr>
          <p:cNvPr id="3" name="Rectangle à coins arrondis 2">
            <a:extLst>
              <a:ext uri="{FF2B5EF4-FFF2-40B4-BE49-F238E27FC236}">
                <a16:creationId xmlns:a16="http://schemas.microsoft.com/office/drawing/2014/main" id="{911E2CEE-42E1-A18F-C1A6-16DD0C815874}"/>
              </a:ext>
            </a:extLst>
          </p:cNvPr>
          <p:cNvSpPr/>
          <p:nvPr/>
        </p:nvSpPr>
        <p:spPr>
          <a:xfrm>
            <a:off x="2369402" y="2031387"/>
            <a:ext cx="1118782" cy="37847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Paris (x3)</a:t>
            </a:r>
          </a:p>
        </p:txBody>
      </p:sp>
      <p:sp>
        <p:nvSpPr>
          <p:cNvPr id="10" name="Rectangle à coins arrondis 9">
            <a:extLst>
              <a:ext uri="{FF2B5EF4-FFF2-40B4-BE49-F238E27FC236}">
                <a16:creationId xmlns:a16="http://schemas.microsoft.com/office/drawing/2014/main" id="{F8164260-EEC9-14C8-E4F4-C5373E4F94CC}"/>
              </a:ext>
            </a:extLst>
          </p:cNvPr>
          <p:cNvSpPr/>
          <p:nvPr/>
        </p:nvSpPr>
        <p:spPr>
          <a:xfrm>
            <a:off x="3231393" y="3971546"/>
            <a:ext cx="900611" cy="37511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Lyon</a:t>
            </a:r>
          </a:p>
        </p:txBody>
      </p:sp>
      <p:sp>
        <p:nvSpPr>
          <p:cNvPr id="16" name="Rectangle à coins arrondis 15">
            <a:extLst>
              <a:ext uri="{FF2B5EF4-FFF2-40B4-BE49-F238E27FC236}">
                <a16:creationId xmlns:a16="http://schemas.microsoft.com/office/drawing/2014/main" id="{DAFF92DA-C855-098E-E0F9-EB1FFF25BB6E}"/>
              </a:ext>
            </a:extLst>
          </p:cNvPr>
          <p:cNvSpPr/>
          <p:nvPr/>
        </p:nvSpPr>
        <p:spPr>
          <a:xfrm>
            <a:off x="3928965" y="2220065"/>
            <a:ext cx="1397156" cy="340619"/>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Strasbourg</a:t>
            </a:r>
          </a:p>
        </p:txBody>
      </p:sp>
      <p:sp>
        <p:nvSpPr>
          <p:cNvPr id="19" name="Rectangle à coins arrondis 18">
            <a:extLst>
              <a:ext uri="{FF2B5EF4-FFF2-40B4-BE49-F238E27FC236}">
                <a16:creationId xmlns:a16="http://schemas.microsoft.com/office/drawing/2014/main" id="{2024D7FD-3D14-A80E-4319-AA2F360C7D69}"/>
              </a:ext>
            </a:extLst>
          </p:cNvPr>
          <p:cNvSpPr/>
          <p:nvPr/>
        </p:nvSpPr>
        <p:spPr>
          <a:xfrm>
            <a:off x="1328063" y="4280451"/>
            <a:ext cx="1219194" cy="37511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Bordeaux</a:t>
            </a:r>
          </a:p>
        </p:txBody>
      </p:sp>
      <p:graphicFrame>
        <p:nvGraphicFramePr>
          <p:cNvPr id="9" name="Espace réservé du contenu 6">
            <a:extLst>
              <a:ext uri="{FF2B5EF4-FFF2-40B4-BE49-F238E27FC236}">
                <a16:creationId xmlns:a16="http://schemas.microsoft.com/office/drawing/2014/main" id="{B4EDD90D-7DFA-E2CC-9143-8F5C992FCF3D}"/>
              </a:ext>
            </a:extLst>
          </p:cNvPr>
          <p:cNvGraphicFramePr>
            <a:graphicFrameLocks/>
          </p:cNvGraphicFramePr>
          <p:nvPr>
            <p:extLst>
              <p:ext uri="{D42A27DB-BD31-4B8C-83A1-F6EECF244321}">
                <p14:modId xmlns:p14="http://schemas.microsoft.com/office/powerpoint/2010/main" val="547853735"/>
              </p:ext>
            </p:extLst>
          </p:nvPr>
        </p:nvGraphicFramePr>
        <p:xfrm>
          <a:off x="5326912" y="857249"/>
          <a:ext cx="3797208" cy="5287890"/>
        </p:xfrm>
        <a:graphic>
          <a:graphicData uri="http://schemas.openxmlformats.org/drawingml/2006/table">
            <a:tbl>
              <a:tblPr firstRow="1" bandRow="1">
                <a:tableStyleId>{3C2FFA5D-87B4-456A-9821-1D502468CF0F}</a:tableStyleId>
              </a:tblPr>
              <a:tblGrid>
                <a:gridCol w="2708724">
                  <a:extLst>
                    <a:ext uri="{9D8B030D-6E8A-4147-A177-3AD203B41FA5}">
                      <a16:colId xmlns:a16="http://schemas.microsoft.com/office/drawing/2014/main" val="20000"/>
                    </a:ext>
                  </a:extLst>
                </a:gridCol>
                <a:gridCol w="1088484">
                  <a:extLst>
                    <a:ext uri="{9D8B030D-6E8A-4147-A177-3AD203B41FA5}">
                      <a16:colId xmlns:a16="http://schemas.microsoft.com/office/drawing/2014/main" val="20001"/>
                    </a:ext>
                  </a:extLst>
                </a:gridCol>
              </a:tblGrid>
              <a:tr h="361955">
                <a:tc>
                  <a:txBody>
                    <a:bodyPr/>
                    <a:lstStyle/>
                    <a:p>
                      <a:r>
                        <a:rPr lang="fr-FR" sz="1800" dirty="0"/>
                        <a:t>Janvier à mars</a:t>
                      </a:r>
                      <a:r>
                        <a:rPr lang="fr-FR" sz="1800" baseline="0" dirty="0"/>
                        <a:t> </a:t>
                      </a:r>
                      <a:r>
                        <a:rPr lang="fr-FR" sz="1800" dirty="0"/>
                        <a:t>2026</a:t>
                      </a:r>
                    </a:p>
                  </a:txBody>
                  <a:tcPr/>
                </a:tc>
                <a:tc>
                  <a:txBody>
                    <a:bodyPr/>
                    <a:lstStyle/>
                    <a:p>
                      <a:r>
                        <a:rPr lang="fr-FR" sz="1800" dirty="0"/>
                        <a:t>Nb stagiaires</a:t>
                      </a:r>
                    </a:p>
                  </a:txBody>
                  <a:tcPr/>
                </a:tc>
                <a:extLst>
                  <a:ext uri="{0D108BD9-81ED-4DB2-BD59-A6C34878D82A}">
                    <a16:rowId xmlns:a16="http://schemas.microsoft.com/office/drawing/2014/main" val="10000"/>
                  </a:ext>
                </a:extLst>
              </a:tr>
              <a:tr h="36195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strike="noStrike" baseline="0" dirty="0">
                          <a:solidFill>
                            <a:schemeClr val="tx1"/>
                          </a:solidFill>
                        </a:rPr>
                        <a:t>Paris MNHN (S03)</a:t>
                      </a:r>
                    </a:p>
                  </a:txBody>
                  <a:tcPr/>
                </a:tc>
                <a:tc>
                  <a:txBody>
                    <a:bodyPr/>
                    <a:lstStyle/>
                    <a:p>
                      <a:r>
                        <a:rPr lang="fr-FR" sz="1800" strike="noStrike" baseline="0" dirty="0">
                          <a:solidFill>
                            <a:schemeClr val="tx1"/>
                          </a:solidFill>
                        </a:rPr>
                        <a:t>6/6</a:t>
                      </a:r>
                    </a:p>
                  </a:txBody>
                  <a:tcPr/>
                </a:tc>
                <a:extLst>
                  <a:ext uri="{0D108BD9-81ED-4DB2-BD59-A6C34878D82A}">
                    <a16:rowId xmlns:a16="http://schemas.microsoft.com/office/drawing/2014/main" val="10001"/>
                  </a:ext>
                </a:extLst>
              </a:tr>
              <a:tr h="366982">
                <a:tc>
                  <a:txBody>
                    <a:bodyPr/>
                    <a:lstStyle/>
                    <a:p>
                      <a:r>
                        <a:rPr lang="fr-FR" sz="1800" b="0" dirty="0"/>
                        <a:t>Paris BSG (S04)</a:t>
                      </a:r>
                    </a:p>
                  </a:txBody>
                  <a:tcPr/>
                </a:tc>
                <a:tc>
                  <a:txBody>
                    <a:bodyPr/>
                    <a:lstStyle/>
                    <a:p>
                      <a:r>
                        <a:rPr lang="fr-FR" sz="1800" dirty="0"/>
                        <a:t>5/9</a:t>
                      </a:r>
                    </a:p>
                  </a:txBody>
                  <a:tcPr/>
                </a:tc>
                <a:extLst>
                  <a:ext uri="{0D108BD9-81ED-4DB2-BD59-A6C34878D82A}">
                    <a16:rowId xmlns:a16="http://schemas.microsoft.com/office/drawing/2014/main" val="1620046803"/>
                  </a:ext>
                </a:extLst>
              </a:tr>
              <a:tr h="366982">
                <a:tc>
                  <a:txBody>
                    <a:bodyPr/>
                    <a:lstStyle/>
                    <a:p>
                      <a:r>
                        <a:rPr lang="fr-FR" sz="1800"/>
                        <a:t>Paris</a:t>
                      </a:r>
                      <a:r>
                        <a:rPr lang="fr-FR" sz="1800" baseline="0"/>
                        <a:t> CNAM (S04)</a:t>
                      </a:r>
                      <a:endParaRPr lang="fr-FR" sz="1800">
                        <a:solidFill>
                          <a:srgbClr val="FF0000"/>
                        </a:solidFill>
                      </a:endParaRPr>
                    </a:p>
                  </a:txBody>
                  <a:tcPr/>
                </a:tc>
                <a:tc>
                  <a:txBody>
                    <a:bodyPr/>
                    <a:lstStyle/>
                    <a:p>
                      <a:r>
                        <a:rPr lang="fr-FR" sz="1800" dirty="0"/>
                        <a:t>11/10</a:t>
                      </a:r>
                    </a:p>
                  </a:txBody>
                  <a:tcPr/>
                </a:tc>
                <a:extLst>
                  <a:ext uri="{0D108BD9-81ED-4DB2-BD59-A6C34878D82A}">
                    <a16:rowId xmlns:a16="http://schemas.microsoft.com/office/drawing/2014/main" val="3190518681"/>
                  </a:ext>
                </a:extLst>
              </a:tr>
              <a:tr h="366982">
                <a:tc>
                  <a:txBody>
                    <a:bodyPr/>
                    <a:lstStyle/>
                    <a:p>
                      <a:r>
                        <a:rPr lang="fr-FR" sz="1800"/>
                        <a:t>Arras </a:t>
                      </a:r>
                      <a:r>
                        <a:rPr lang="fr-FR" sz="1800" baseline="0"/>
                        <a:t>(S05)</a:t>
                      </a:r>
                      <a:endParaRPr lang="fr-FR" sz="1800"/>
                    </a:p>
                  </a:txBody>
                  <a:tcPr/>
                </a:tc>
                <a:tc>
                  <a:txBody>
                    <a:bodyPr/>
                    <a:lstStyle/>
                    <a:p>
                      <a:r>
                        <a:rPr lang="fr-FR" sz="1800" dirty="0"/>
                        <a:t>3/12</a:t>
                      </a:r>
                    </a:p>
                  </a:txBody>
                  <a:tcPr/>
                </a:tc>
                <a:extLst>
                  <a:ext uri="{0D108BD9-81ED-4DB2-BD59-A6C34878D82A}">
                    <a16:rowId xmlns:a16="http://schemas.microsoft.com/office/drawing/2014/main" val="10002"/>
                  </a:ext>
                </a:extLst>
              </a:tr>
              <a:tr h="366982">
                <a:tc>
                  <a:txBody>
                    <a:bodyPr/>
                    <a:lstStyle/>
                    <a:p>
                      <a:r>
                        <a:rPr lang="fr-FR" sz="1800" dirty="0"/>
                        <a:t>Dijon (S05)</a:t>
                      </a:r>
                      <a:endParaRPr lang="fr-FR" sz="1800" b="1" dirty="0"/>
                    </a:p>
                  </a:txBody>
                  <a:tcPr/>
                </a:tc>
                <a:tc>
                  <a:txBody>
                    <a:bodyPr/>
                    <a:lstStyle/>
                    <a:p>
                      <a:r>
                        <a:rPr lang="fr-FR" sz="1800" dirty="0"/>
                        <a:t>0/11</a:t>
                      </a:r>
                      <a:br>
                        <a:rPr lang="fr-FR" sz="1800" dirty="0"/>
                      </a:br>
                      <a:r>
                        <a:rPr lang="fr-FR" sz="1800" dirty="0"/>
                        <a:t>annulée</a:t>
                      </a:r>
                    </a:p>
                  </a:txBody>
                  <a:tcPr/>
                </a:tc>
                <a:extLst>
                  <a:ext uri="{0D108BD9-81ED-4DB2-BD59-A6C34878D82A}">
                    <a16:rowId xmlns:a16="http://schemas.microsoft.com/office/drawing/2014/main" val="10003"/>
                  </a:ext>
                </a:extLst>
              </a:tr>
              <a:tr h="433016">
                <a:tc>
                  <a:txBody>
                    <a:bodyPr/>
                    <a:lstStyle/>
                    <a:p>
                      <a:r>
                        <a:rPr lang="fr-FR" sz="1800" dirty="0"/>
                        <a:t>Lyon (</a:t>
                      </a:r>
                      <a:r>
                        <a:rPr lang="fr-FR" sz="1800" baseline="0" dirty="0"/>
                        <a:t>S06)</a:t>
                      </a:r>
                      <a:endParaRPr lang="fr-FR" sz="1800" b="1" dirty="0"/>
                    </a:p>
                  </a:txBody>
                  <a:tcPr/>
                </a:tc>
                <a:tc>
                  <a:txBody>
                    <a:bodyPr/>
                    <a:lstStyle/>
                    <a:p>
                      <a:r>
                        <a:rPr lang="fr-FR" sz="1800" dirty="0"/>
                        <a:t>8/10</a:t>
                      </a:r>
                    </a:p>
                  </a:txBody>
                  <a:tcPr/>
                </a:tc>
                <a:extLst>
                  <a:ext uri="{0D108BD9-81ED-4DB2-BD59-A6C34878D82A}">
                    <a16:rowId xmlns:a16="http://schemas.microsoft.com/office/drawing/2014/main" val="10004"/>
                  </a:ext>
                </a:extLst>
              </a:tr>
              <a:tr h="366982">
                <a:tc>
                  <a:txBody>
                    <a:bodyPr/>
                    <a:lstStyle/>
                    <a:p>
                      <a:r>
                        <a:rPr lang="fr-FR" sz="1800" dirty="0"/>
                        <a:t>Strasbourg (S06)</a:t>
                      </a:r>
                      <a:endParaRPr lang="fr-FR" sz="1800" b="0" dirty="0"/>
                    </a:p>
                  </a:txBody>
                  <a:tcPr/>
                </a:tc>
                <a:tc>
                  <a:txBody>
                    <a:bodyPr/>
                    <a:lstStyle/>
                    <a:p>
                      <a:r>
                        <a:rPr lang="fr-FR" sz="1800" b="0" dirty="0"/>
                        <a:t>9/9</a:t>
                      </a:r>
                    </a:p>
                  </a:txBody>
                  <a:tcPr/>
                </a:tc>
                <a:extLst>
                  <a:ext uri="{0D108BD9-81ED-4DB2-BD59-A6C34878D82A}">
                    <a16:rowId xmlns:a16="http://schemas.microsoft.com/office/drawing/2014/main" val="3843520473"/>
                  </a:ext>
                </a:extLst>
              </a:tr>
              <a:tr h="36698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800" b="0" dirty="0"/>
                        <a:t>Rennes (S06) </a:t>
                      </a:r>
                    </a:p>
                  </a:txBody>
                  <a:tcPr/>
                </a:tc>
                <a:tc>
                  <a:txBody>
                    <a:bodyPr/>
                    <a:lstStyle/>
                    <a:p>
                      <a:r>
                        <a:rPr lang="fr-FR" sz="1800" b="0" dirty="0"/>
                        <a:t>0/10</a:t>
                      </a:r>
                      <a:br>
                        <a:rPr lang="fr-FR" sz="1800" b="0" dirty="0"/>
                      </a:br>
                      <a:r>
                        <a:rPr lang="fr-FR" sz="1800" b="0" dirty="0"/>
                        <a:t>annulée</a:t>
                      </a:r>
                    </a:p>
                  </a:txBody>
                  <a:tcPr/>
                </a:tc>
                <a:extLst>
                  <a:ext uri="{0D108BD9-81ED-4DB2-BD59-A6C34878D82A}">
                    <a16:rowId xmlns:a16="http://schemas.microsoft.com/office/drawing/2014/main" val="1967432837"/>
                  </a:ext>
                </a:extLst>
              </a:tr>
              <a:tr h="366982">
                <a:tc>
                  <a:txBody>
                    <a:bodyPr/>
                    <a:lstStyle/>
                    <a:p>
                      <a:r>
                        <a:rPr lang="fr-FR" sz="1800" b="0" dirty="0"/>
                        <a:t>Aix (S10)</a:t>
                      </a:r>
                    </a:p>
                  </a:txBody>
                  <a:tcPr/>
                </a:tc>
                <a:tc>
                  <a:txBody>
                    <a:bodyPr/>
                    <a:lstStyle/>
                    <a:p>
                      <a:r>
                        <a:rPr lang="fr-FR" sz="1800" b="0" dirty="0"/>
                        <a:t>7/10</a:t>
                      </a:r>
                    </a:p>
                  </a:txBody>
                  <a:tcPr/>
                </a:tc>
                <a:extLst>
                  <a:ext uri="{0D108BD9-81ED-4DB2-BD59-A6C34878D82A}">
                    <a16:rowId xmlns:a16="http://schemas.microsoft.com/office/drawing/2014/main" val="820643114"/>
                  </a:ext>
                </a:extLst>
              </a:tr>
              <a:tr h="366982">
                <a:tc>
                  <a:txBody>
                    <a:bodyPr/>
                    <a:lstStyle/>
                    <a:p>
                      <a:r>
                        <a:rPr lang="fr-FR" sz="1800" b="0" dirty="0"/>
                        <a:t>Toulouse (S11)</a:t>
                      </a:r>
                    </a:p>
                  </a:txBody>
                  <a:tcPr/>
                </a:tc>
                <a:tc>
                  <a:txBody>
                    <a:bodyPr/>
                    <a:lstStyle/>
                    <a:p>
                      <a:r>
                        <a:rPr lang="fr-FR" sz="1800" b="0" dirty="0"/>
                        <a:t>6/11</a:t>
                      </a:r>
                    </a:p>
                  </a:txBody>
                  <a:tcPr/>
                </a:tc>
                <a:extLst>
                  <a:ext uri="{0D108BD9-81ED-4DB2-BD59-A6C34878D82A}">
                    <a16:rowId xmlns:a16="http://schemas.microsoft.com/office/drawing/2014/main" val="1963361355"/>
                  </a:ext>
                </a:extLst>
              </a:tr>
              <a:tr h="366982">
                <a:tc>
                  <a:txBody>
                    <a:bodyPr/>
                    <a:lstStyle/>
                    <a:p>
                      <a:r>
                        <a:rPr lang="fr-FR" sz="1800" b="1" dirty="0"/>
                        <a:t>8 sessions</a:t>
                      </a:r>
                    </a:p>
                  </a:txBody>
                  <a:tcPr/>
                </a:tc>
                <a:tc>
                  <a:txBody>
                    <a:bodyPr/>
                    <a:lstStyle/>
                    <a:p>
                      <a:r>
                        <a:rPr lang="fr-FR" sz="1800" b="0" dirty="0"/>
                        <a:t>55/98</a:t>
                      </a:r>
                    </a:p>
                  </a:txBody>
                  <a:tcPr/>
                </a:tc>
                <a:extLst>
                  <a:ext uri="{0D108BD9-81ED-4DB2-BD59-A6C34878D82A}">
                    <a16:rowId xmlns:a16="http://schemas.microsoft.com/office/drawing/2014/main" val="2200294237"/>
                  </a:ext>
                </a:extLst>
              </a:tr>
            </a:tbl>
          </a:graphicData>
        </a:graphic>
      </p:graphicFrame>
      <p:sp>
        <p:nvSpPr>
          <p:cNvPr id="13" name="Rectangle à coins arrondis 17">
            <a:extLst>
              <a:ext uri="{FF2B5EF4-FFF2-40B4-BE49-F238E27FC236}">
                <a16:creationId xmlns:a16="http://schemas.microsoft.com/office/drawing/2014/main" id="{D9B061E2-8662-E417-BE2D-C7E9F02BB333}"/>
              </a:ext>
            </a:extLst>
          </p:cNvPr>
          <p:cNvSpPr/>
          <p:nvPr/>
        </p:nvSpPr>
        <p:spPr>
          <a:xfrm>
            <a:off x="3207058" y="5004856"/>
            <a:ext cx="1074845" cy="37511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a:t>Aix</a:t>
            </a:r>
          </a:p>
        </p:txBody>
      </p:sp>
      <p:sp>
        <p:nvSpPr>
          <p:cNvPr id="7" name="Rectangle à coins arrondis 14">
            <a:extLst>
              <a:ext uri="{FF2B5EF4-FFF2-40B4-BE49-F238E27FC236}">
                <a16:creationId xmlns:a16="http://schemas.microsoft.com/office/drawing/2014/main" id="{72D3C7F4-AA94-7A39-F11B-9CBF84EF4AD5}"/>
              </a:ext>
            </a:extLst>
          </p:cNvPr>
          <p:cNvSpPr/>
          <p:nvPr/>
        </p:nvSpPr>
        <p:spPr>
          <a:xfrm>
            <a:off x="2478435" y="1355104"/>
            <a:ext cx="782904" cy="362957"/>
          </a:xfrm>
          <a:prstGeom prst="roundRect">
            <a:avLst/>
          </a:prstGeom>
        </p:spPr>
        <p:style>
          <a:lnRef idx="1">
            <a:schemeClr val="accent6"/>
          </a:lnRef>
          <a:fillRef idx="3">
            <a:schemeClr val="accent6"/>
          </a:fillRef>
          <a:effectRef idx="2">
            <a:schemeClr val="accent6"/>
          </a:effectRef>
          <a:fontRef idx="minor">
            <a:schemeClr val="lt1"/>
          </a:fontRef>
        </p:style>
        <p:txBody>
          <a:bodyPr lIns="91440" tIns="45720" rIns="91440" bIns="45720" rtlCol="0" anchor="ctr"/>
          <a:lstStyle/>
          <a:p>
            <a:pPr algn="ctr"/>
            <a:r>
              <a:rPr lang="fr-FR" b="1"/>
              <a:t>Arras</a:t>
            </a:r>
          </a:p>
        </p:txBody>
      </p:sp>
      <p:sp>
        <p:nvSpPr>
          <p:cNvPr id="8" name="Rectangle à coins arrondis 11">
            <a:extLst>
              <a:ext uri="{FF2B5EF4-FFF2-40B4-BE49-F238E27FC236}">
                <a16:creationId xmlns:a16="http://schemas.microsoft.com/office/drawing/2014/main" id="{77924563-0974-B580-8926-625695135379}"/>
              </a:ext>
            </a:extLst>
          </p:cNvPr>
          <p:cNvSpPr/>
          <p:nvPr/>
        </p:nvSpPr>
        <p:spPr>
          <a:xfrm>
            <a:off x="3261339" y="3059768"/>
            <a:ext cx="1119895" cy="378470"/>
          </a:xfrm>
          <a:prstGeom prst="roundRect">
            <a:avLst/>
          </a:prstGeom>
          <a:solidFill>
            <a:schemeClr val="accent2"/>
          </a:solidFill>
          <a:ln>
            <a:solidFill>
              <a:schemeClr val="accent2"/>
            </a:solid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strike="sngStrike" dirty="0"/>
              <a:t>Dijon</a:t>
            </a:r>
          </a:p>
        </p:txBody>
      </p:sp>
      <p:sp>
        <p:nvSpPr>
          <p:cNvPr id="11" name="Rectangle à coins arrondis 11">
            <a:extLst>
              <a:ext uri="{FF2B5EF4-FFF2-40B4-BE49-F238E27FC236}">
                <a16:creationId xmlns:a16="http://schemas.microsoft.com/office/drawing/2014/main" id="{5E0E6C68-19B7-7BD8-1452-497D1F369C9F}"/>
              </a:ext>
            </a:extLst>
          </p:cNvPr>
          <p:cNvSpPr/>
          <p:nvPr/>
        </p:nvSpPr>
        <p:spPr>
          <a:xfrm>
            <a:off x="831894" y="2536188"/>
            <a:ext cx="1119895" cy="378470"/>
          </a:xfrm>
          <a:prstGeom prst="roundRect">
            <a:avLst/>
          </a:prstGeom>
          <a:solidFill>
            <a:schemeClr val="accent2"/>
          </a:solidFill>
          <a:ln>
            <a:solidFill>
              <a:schemeClr val="accent2"/>
            </a:solidFill>
          </a:ln>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strike="sngStrike" dirty="0"/>
              <a:t>Rennes</a:t>
            </a:r>
          </a:p>
        </p:txBody>
      </p:sp>
      <p:sp>
        <p:nvSpPr>
          <p:cNvPr id="12" name="Rectangle à coins arrondis 18">
            <a:extLst>
              <a:ext uri="{FF2B5EF4-FFF2-40B4-BE49-F238E27FC236}">
                <a16:creationId xmlns:a16="http://schemas.microsoft.com/office/drawing/2014/main" id="{DD780A6F-802B-5FB4-6194-60FB8B9DBEC0}"/>
              </a:ext>
            </a:extLst>
          </p:cNvPr>
          <p:cNvSpPr/>
          <p:nvPr/>
        </p:nvSpPr>
        <p:spPr>
          <a:xfrm>
            <a:off x="1709599" y="5004856"/>
            <a:ext cx="1219194" cy="375116"/>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fr-FR" b="1" dirty="0"/>
              <a:t>Toulouse</a:t>
            </a:r>
          </a:p>
        </p:txBody>
      </p:sp>
    </p:spTree>
    <p:extLst>
      <p:ext uri="{BB962C8B-B14F-4D97-AF65-F5344CB8AC3E}">
        <p14:creationId xmlns:p14="http://schemas.microsoft.com/office/powerpoint/2010/main" val="17636353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532219"/>
            <a:ext cx="7251148" cy="1085565"/>
          </a:xfrm>
          <a:gradFill>
            <a:gsLst>
              <a:gs pos="65000">
                <a:schemeClr val="accent1"/>
              </a:gs>
              <a:gs pos="0">
                <a:schemeClr val="accent1">
                  <a:lumMod val="20000"/>
                  <a:lumOff val="80000"/>
                </a:schemeClr>
              </a:gs>
            </a:gsLst>
          </a:gradFill>
        </p:spPr>
        <p:txBody>
          <a:bodyPr>
            <a:normAutofit/>
          </a:bodyPr>
          <a:lstStyle/>
          <a:p>
            <a:r>
              <a:rPr lang="fr-FR" dirty="0"/>
              <a:t>Appréciations des stagiaires :  </a:t>
            </a:r>
            <a:br>
              <a:rPr lang="fr-FR" dirty="0"/>
            </a:br>
            <a:r>
              <a:rPr lang="fr-FR" dirty="0"/>
              <a:t>Septembre 2025 - janvier 2026</a:t>
            </a:r>
          </a:p>
        </p:txBody>
      </p:sp>
      <p:sp>
        <p:nvSpPr>
          <p:cNvPr id="5" name="Espace réservé du numéro de diapositive 4"/>
          <p:cNvSpPr>
            <a:spLocks noGrp="1"/>
          </p:cNvSpPr>
          <p:nvPr>
            <p:ph type="sldNum" sz="quarter" idx="12"/>
          </p:nvPr>
        </p:nvSpPr>
        <p:spPr/>
        <p:txBody>
          <a:bodyPr/>
          <a:lstStyle/>
          <a:p>
            <a:fld id="{A63E2F55-217E-784D-959E-8EB90DBD2478}" type="slidenum">
              <a:rPr lang="fr-FR" smtClean="0"/>
              <a:pPr/>
              <a:t>4</a:t>
            </a:fld>
            <a:endParaRPr lang="fr-FR"/>
          </a:p>
        </p:txBody>
      </p:sp>
      <p:pic>
        <p:nvPicPr>
          <p:cNvPr id="11" name="Image 10" descr="Une image contenant diagramme, ligne, conception, origami&#10;&#10;Le contenu généré par l’IA peut être incorrect.">
            <a:extLst>
              <a:ext uri="{FF2B5EF4-FFF2-40B4-BE49-F238E27FC236}">
                <a16:creationId xmlns:a16="http://schemas.microsoft.com/office/drawing/2014/main" id="{7E173520-AF81-CFE9-4439-098D740FD06C}"/>
              </a:ext>
            </a:extLst>
          </p:cNvPr>
          <p:cNvPicPr>
            <a:picLocks noChangeAspect="1"/>
          </p:cNvPicPr>
          <p:nvPr/>
        </p:nvPicPr>
        <p:blipFill>
          <a:blip r:embed="rId3"/>
          <a:stretch>
            <a:fillRect/>
          </a:stretch>
        </p:blipFill>
        <p:spPr>
          <a:xfrm>
            <a:off x="2247023" y="1819790"/>
            <a:ext cx="5669635" cy="4334826"/>
          </a:xfrm>
          <a:prstGeom prst="rect">
            <a:avLst/>
          </a:prstGeom>
        </p:spPr>
      </p:pic>
    </p:spTree>
    <p:extLst>
      <p:ext uri="{BB962C8B-B14F-4D97-AF65-F5344CB8AC3E}">
        <p14:creationId xmlns:p14="http://schemas.microsoft.com/office/powerpoint/2010/main" val="3238477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a:xfrm>
            <a:off x="457200" y="-1481"/>
            <a:ext cx="4359031" cy="496534"/>
          </a:xfrm>
        </p:spPr>
        <p:txBody>
          <a:bodyPr anchor="ctr">
            <a:normAutofit/>
          </a:bodyPr>
          <a:lstStyle/>
          <a:p>
            <a:pPr>
              <a:spcAft>
                <a:spcPts val="600"/>
              </a:spcAft>
            </a:pPr>
            <a:r>
              <a:rPr lang="fr-FR"/>
              <a:t>  </a:t>
            </a:r>
          </a:p>
        </p:txBody>
      </p:sp>
      <p:sp>
        <p:nvSpPr>
          <p:cNvPr id="6" name="Espace réservé du numéro de diapositive 5"/>
          <p:cNvSpPr>
            <a:spLocks noGrp="1"/>
          </p:cNvSpPr>
          <p:nvPr>
            <p:ph type="sldNum" sz="quarter" idx="12"/>
          </p:nvPr>
        </p:nvSpPr>
        <p:spPr>
          <a:xfrm>
            <a:off x="8682551" y="6463809"/>
            <a:ext cx="441569" cy="365125"/>
          </a:xfrm>
        </p:spPr>
        <p:txBody>
          <a:bodyPr anchor="ctr">
            <a:normAutofit/>
          </a:bodyPr>
          <a:lstStyle/>
          <a:p>
            <a:pPr>
              <a:spcAft>
                <a:spcPts val="600"/>
              </a:spcAft>
            </a:pPr>
            <a:fld id="{A63E2F55-217E-784D-959E-8EB90DBD2478}" type="slidenum">
              <a:rPr lang="fr-FR" smtClean="0"/>
              <a:pPr>
                <a:spcAft>
                  <a:spcPts val="600"/>
                </a:spcAft>
              </a:pPr>
              <a:t>5</a:t>
            </a:fld>
            <a:endParaRPr lang="fr-F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1871147015"/>
              </p:ext>
            </p:extLst>
          </p:nvPr>
        </p:nvGraphicFramePr>
        <p:xfrm>
          <a:off x="167943" y="1195368"/>
          <a:ext cx="8541874" cy="5242875"/>
        </p:xfrm>
        <a:graphic>
          <a:graphicData uri="http://schemas.openxmlformats.org/drawingml/2006/table">
            <a:tbl>
              <a:tblPr firstRow="1" bandRow="1">
                <a:tableStyleId>{F5AB1C69-6EDB-4FF4-983F-18BD219EF322}</a:tableStyleId>
              </a:tblPr>
              <a:tblGrid>
                <a:gridCol w="2549755">
                  <a:extLst>
                    <a:ext uri="{9D8B030D-6E8A-4147-A177-3AD203B41FA5}">
                      <a16:colId xmlns:a16="http://schemas.microsoft.com/office/drawing/2014/main" val="20000"/>
                    </a:ext>
                  </a:extLst>
                </a:gridCol>
                <a:gridCol w="2569846">
                  <a:extLst>
                    <a:ext uri="{9D8B030D-6E8A-4147-A177-3AD203B41FA5}">
                      <a16:colId xmlns:a16="http://schemas.microsoft.com/office/drawing/2014/main" val="20001"/>
                    </a:ext>
                  </a:extLst>
                </a:gridCol>
                <a:gridCol w="3422273">
                  <a:extLst>
                    <a:ext uri="{9D8B030D-6E8A-4147-A177-3AD203B41FA5}">
                      <a16:colId xmlns:a16="http://schemas.microsoft.com/office/drawing/2014/main" val="20002"/>
                    </a:ext>
                  </a:extLst>
                </a:gridCol>
              </a:tblGrid>
              <a:tr h="469309">
                <a:tc>
                  <a:txBody>
                    <a:bodyPr/>
                    <a:lstStyle/>
                    <a:p>
                      <a:pPr algn="ctr"/>
                      <a:r>
                        <a:rPr lang="fr-FR" sz="2400" dirty="0"/>
                        <a:t>Les plus</a:t>
                      </a:r>
                    </a:p>
                  </a:txBody>
                  <a:tcPr/>
                </a:tc>
                <a:tc>
                  <a:txBody>
                    <a:bodyPr/>
                    <a:lstStyle/>
                    <a:p>
                      <a:pPr algn="ctr"/>
                      <a:r>
                        <a:rPr lang="fr-FR" sz="2400" dirty="0"/>
                        <a:t>Les moins</a:t>
                      </a:r>
                    </a:p>
                  </a:txBody>
                  <a:tcPr/>
                </a:tc>
                <a:tc>
                  <a:txBody>
                    <a:bodyPr/>
                    <a:lstStyle/>
                    <a:p>
                      <a:pPr algn="ctr"/>
                      <a:r>
                        <a:rPr lang="fr-FR" sz="2400" dirty="0"/>
                        <a:t>Suggestions</a:t>
                      </a:r>
                    </a:p>
                  </a:txBody>
                  <a:tcPr/>
                </a:tc>
                <a:extLst>
                  <a:ext uri="{0D108BD9-81ED-4DB2-BD59-A6C34878D82A}">
                    <a16:rowId xmlns:a16="http://schemas.microsoft.com/office/drawing/2014/main" val="10000"/>
                  </a:ext>
                </a:extLst>
              </a:tr>
              <a:tr h="763004">
                <a:tc>
                  <a:txBody>
                    <a:bodyPr/>
                    <a:lstStyle/>
                    <a:p>
                      <a:r>
                        <a:rPr lang="fr-FR" sz="1600" dirty="0"/>
                        <a:t>Compétences/pédagogie  des formateurs </a:t>
                      </a:r>
                      <a:r>
                        <a:rPr lang="fr-FR" sz="1600" b="1" dirty="0"/>
                        <a:t>(45)</a:t>
                      </a:r>
                    </a:p>
                    <a:p>
                      <a:r>
                        <a:rPr lang="fr-FR" sz="1200" b="0" dirty="0">
                          <a:solidFill>
                            <a:schemeClr val="bg1">
                              <a:lumMod val="50000"/>
                            </a:schemeClr>
                          </a:solidFill>
                        </a:rPr>
                        <a:t>Disponibilité, pédagogie, écoute, clarté</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dirty="0"/>
                        <a:t>Densité de la formation / rythme trop soutenu </a:t>
                      </a:r>
                      <a:r>
                        <a:rPr lang="fr-FR" sz="1600" b="1" dirty="0"/>
                        <a:t>(15) </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200" b="0" i="1" dirty="0">
                        <a:solidFill>
                          <a:schemeClr val="bg1">
                            <a:lumMod val="50000"/>
                          </a:schemeClr>
                        </a:solidFill>
                      </a:endParaRPr>
                    </a:p>
                  </a:txBody>
                  <a:tcPr/>
                </a:tc>
                <a:tc>
                  <a:txBody>
                    <a:bodyPr/>
                    <a:lstStyle/>
                    <a:p>
                      <a:r>
                        <a:rPr lang="fr-FR" sz="1600" kern="1200" dirty="0">
                          <a:solidFill>
                            <a:schemeClr val="dk1"/>
                          </a:solidFill>
                          <a:latin typeface="+mn-lt"/>
                          <a:ea typeface="+mn-ea"/>
                          <a:cs typeface="+mn-cs"/>
                        </a:rPr>
                        <a:t>Durée du stage </a:t>
                      </a:r>
                      <a:r>
                        <a:rPr lang="fr-FR" sz="1600" b="1" kern="1200" dirty="0">
                          <a:solidFill>
                            <a:schemeClr val="dk1"/>
                          </a:solidFill>
                          <a:latin typeface="+mn-lt"/>
                          <a:ea typeface="+mn-ea"/>
                          <a:cs typeface="+mn-cs"/>
                        </a:rPr>
                        <a:t>(16)</a:t>
                      </a:r>
                    </a:p>
                    <a:p>
                      <a:r>
                        <a:rPr lang="fr-FR" sz="1200" b="0" kern="1200" dirty="0">
                          <a:solidFill>
                            <a:schemeClr val="bg1">
                              <a:lumMod val="50000"/>
                            </a:schemeClr>
                          </a:solidFill>
                          <a:latin typeface="+mn-lt"/>
                          <a:ea typeface="+mn-ea"/>
                          <a:cs typeface="+mn-cs"/>
                        </a:rPr>
                        <a:t>Allonger la durée, davantage de temps pour les TP, Commencer le mardi </a:t>
                      </a:r>
                    </a:p>
                  </a:txBody>
                  <a:tcPr/>
                </a:tc>
                <a:extLst>
                  <a:ext uri="{0D108BD9-81ED-4DB2-BD59-A6C34878D82A}">
                    <a16:rowId xmlns:a16="http://schemas.microsoft.com/office/drawing/2014/main" val="10001"/>
                  </a:ext>
                </a:extLst>
              </a:tr>
              <a:tr h="763004">
                <a:tc>
                  <a:txBody>
                    <a:bodyPr/>
                    <a:lstStyle/>
                    <a:p>
                      <a:r>
                        <a:rPr lang="fr-FR" sz="1600" kern="1200" dirty="0">
                          <a:solidFill>
                            <a:schemeClr val="dk1"/>
                          </a:solidFill>
                          <a:latin typeface="+mn-lt"/>
                          <a:ea typeface="+mn-ea"/>
                          <a:cs typeface="+mn-cs"/>
                        </a:rPr>
                        <a:t>Travaux pratiques </a:t>
                      </a:r>
                      <a:r>
                        <a:rPr lang="fr-FR" sz="1600" b="1" dirty="0"/>
                        <a:t>(28)</a:t>
                      </a:r>
                    </a:p>
                    <a:p>
                      <a:r>
                        <a:rPr lang="fr-FR" sz="1200" i="1" dirty="0">
                          <a:solidFill>
                            <a:schemeClr val="bg1">
                              <a:lumMod val="50000"/>
                            </a:schemeClr>
                          </a:solidFill>
                        </a:rPr>
                        <a:t>Approche</a:t>
                      </a:r>
                      <a:r>
                        <a:rPr lang="fr-FR" sz="1200" i="1" baseline="0" dirty="0">
                          <a:solidFill>
                            <a:schemeClr val="bg1">
                              <a:lumMod val="50000"/>
                            </a:schemeClr>
                          </a:solidFill>
                        </a:rPr>
                        <a:t> concrète, mises en situation</a:t>
                      </a:r>
                      <a:endParaRPr lang="fr-FR" sz="1200" i="1" dirty="0">
                        <a:solidFill>
                          <a:schemeClr val="bg1">
                            <a:lumMod val="50000"/>
                          </a:schemeClr>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dirty="0"/>
                        <a:t>Supports dématérialisés </a:t>
                      </a:r>
                      <a:r>
                        <a:rPr lang="fr-FR" sz="1600" b="1" dirty="0"/>
                        <a:t>(5)</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dirty="0"/>
                        <a:t>Documentation et supports, contenus </a:t>
                      </a:r>
                      <a:r>
                        <a:rPr lang="fr-FR" sz="1600" b="1" dirty="0"/>
                        <a:t>(6) </a:t>
                      </a:r>
                      <a:r>
                        <a:rPr lang="fr-FR" sz="1200" b="0" dirty="0">
                          <a:solidFill>
                            <a:schemeClr val="bg1">
                              <a:lumMod val="50000"/>
                            </a:schemeClr>
                          </a:solidFill>
                        </a:rPr>
                        <a:t>support imprimé, plus d’exemples dans le support, mise à jour des diapos… </a:t>
                      </a:r>
                    </a:p>
                    <a:p>
                      <a:endParaRPr lang="fr-FR" sz="1200" baseline="0" dirty="0">
                        <a:solidFill>
                          <a:schemeClr val="bg1">
                            <a:lumMod val="50000"/>
                          </a:schemeClr>
                        </a:solidFill>
                      </a:endParaRPr>
                    </a:p>
                  </a:txBody>
                  <a:tcPr/>
                </a:tc>
                <a:extLst>
                  <a:ext uri="{0D108BD9-81ED-4DB2-BD59-A6C34878D82A}">
                    <a16:rowId xmlns:a16="http://schemas.microsoft.com/office/drawing/2014/main" val="10002"/>
                  </a:ext>
                </a:extLst>
              </a:tr>
              <a:tr h="76300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b="0" baseline="0" dirty="0"/>
                        <a:t>Alternance théorie / pratique </a:t>
                      </a:r>
                      <a:r>
                        <a:rPr lang="fr-FR" sz="1600" b="1" baseline="0" dirty="0"/>
                        <a:t>(18)</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b="0" i="1" dirty="0">
                          <a:solidFill>
                            <a:schemeClr val="bg1">
                              <a:lumMod val="50000"/>
                            </a:schemeClr>
                          </a:solidFill>
                        </a:rPr>
                        <a:t>Apports théoriques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dirty="0"/>
                        <a:t>Manque de TP / trop de théorie </a:t>
                      </a:r>
                      <a:r>
                        <a:rPr lang="fr-FR" sz="1600" b="1" baseline="0" dirty="0"/>
                        <a:t>(2)</a:t>
                      </a:r>
                      <a:r>
                        <a:rPr lang="fr-FR" sz="1600" dirty="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fr-FR" sz="1600" b="1" dirty="0"/>
                    </a:p>
                  </a:txBody>
                  <a:tcPr/>
                </a:tc>
                <a:tc>
                  <a:txBody>
                    <a:bodyPr/>
                    <a:lstStyle/>
                    <a:p>
                      <a:r>
                        <a:rPr lang="fr-FR" sz="1600" kern="1200" dirty="0">
                          <a:solidFill>
                            <a:schemeClr val="dk1"/>
                          </a:solidFill>
                          <a:latin typeface="+mn-lt"/>
                          <a:ea typeface="+mn-ea"/>
                          <a:cs typeface="+mn-cs"/>
                        </a:rPr>
                        <a:t>Améliorer les TP </a:t>
                      </a:r>
                      <a:r>
                        <a:rPr lang="fr-FR" sz="1600" b="1" kern="1200" dirty="0">
                          <a:solidFill>
                            <a:schemeClr val="dk1"/>
                          </a:solidFill>
                          <a:latin typeface="+mn-lt"/>
                          <a:ea typeface="+mn-ea"/>
                          <a:cs typeface="+mn-cs"/>
                        </a:rPr>
                        <a:t>(6)</a:t>
                      </a:r>
                      <a:br>
                        <a:rPr lang="fr-FR" sz="1200" baseline="0" dirty="0">
                          <a:solidFill>
                            <a:schemeClr val="bg1">
                              <a:lumMod val="50000"/>
                            </a:schemeClr>
                          </a:solidFill>
                        </a:rPr>
                      </a:br>
                      <a:r>
                        <a:rPr lang="fr-FR" sz="1200" baseline="0" dirty="0">
                          <a:solidFill>
                            <a:schemeClr val="bg1">
                              <a:lumMod val="50000"/>
                            </a:schemeClr>
                          </a:solidFill>
                        </a:rPr>
                        <a:t>Exercices livres en main, remplacer le TP avec JK Rowling</a:t>
                      </a:r>
                      <a:br>
                        <a:rPr lang="fr-FR" sz="1200" baseline="0" dirty="0">
                          <a:solidFill>
                            <a:schemeClr val="bg1">
                              <a:lumMod val="50000"/>
                            </a:schemeClr>
                          </a:solidFill>
                        </a:rPr>
                      </a:br>
                      <a:endParaRPr lang="fr-FR" sz="1200" baseline="0" dirty="0">
                        <a:solidFill>
                          <a:schemeClr val="bg1">
                            <a:lumMod val="50000"/>
                          </a:schemeClr>
                        </a:solidFill>
                      </a:endParaRPr>
                    </a:p>
                  </a:txBody>
                  <a:tcPr/>
                </a:tc>
                <a:extLst>
                  <a:ext uri="{0D108BD9-81ED-4DB2-BD59-A6C34878D82A}">
                    <a16:rowId xmlns:a16="http://schemas.microsoft.com/office/drawing/2014/main" val="10003"/>
                  </a:ext>
                </a:extLst>
              </a:tr>
              <a:tr h="60514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Complétude </a:t>
                      </a:r>
                      <a:r>
                        <a:rPr kumimoji="0" lang="fr-FR" sz="1600" b="1" i="0" u="none" strike="noStrike" kern="1200" cap="none" spc="0" normalizeH="0" baseline="0" noProof="0" dirty="0">
                          <a:ln>
                            <a:noFill/>
                          </a:ln>
                          <a:solidFill>
                            <a:prstClr val="black"/>
                          </a:solidFill>
                          <a:effectLst/>
                          <a:uLnTx/>
                          <a:uFillTx/>
                          <a:latin typeface="+mn-lt"/>
                          <a:ea typeface="+mn-ea"/>
                          <a:cs typeface="+mn-cs"/>
                        </a:rPr>
                        <a:t>(12)</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100" i="1" dirty="0">
                        <a:solidFill>
                          <a:schemeClr val="bg1">
                            <a:lumMod val="50000"/>
                          </a:schemeClr>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sz="1200" baseline="0" dirty="0">
                        <a:solidFill>
                          <a:schemeClr val="bg1">
                            <a:lumMod val="50000"/>
                          </a:schemeClr>
                        </a:solidFill>
                      </a:endParaRPr>
                    </a:p>
                  </a:txBody>
                  <a:tcPr/>
                </a:tc>
                <a:extLst>
                  <a:ext uri="{0D108BD9-81ED-4DB2-BD59-A6C34878D82A}">
                    <a16:rowId xmlns:a16="http://schemas.microsoft.com/office/drawing/2014/main" val="1691204206"/>
                  </a:ext>
                </a:extLst>
              </a:tr>
              <a:tr h="81562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Echanges et ambiance </a:t>
                      </a:r>
                      <a:r>
                        <a:rPr kumimoji="0" lang="fr-FR" sz="1600" b="1" i="0" u="none" strike="noStrike" kern="1200" cap="none" spc="0" normalizeH="0" baseline="0" noProof="0" dirty="0">
                          <a:ln>
                            <a:noFill/>
                          </a:ln>
                          <a:solidFill>
                            <a:prstClr val="black"/>
                          </a:solidFill>
                          <a:effectLst/>
                          <a:uLnTx/>
                          <a:uFillTx/>
                          <a:latin typeface="+mn-lt"/>
                          <a:ea typeface="+mn-ea"/>
                          <a:cs typeface="+mn-cs"/>
                        </a:rPr>
                        <a:t>(10)</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200" b="0" i="1" kern="1200" noProof="0" dirty="0">
                          <a:solidFill>
                            <a:schemeClr val="bg1">
                              <a:lumMod val="50000"/>
                            </a:schemeClr>
                          </a:solidFill>
                          <a:latin typeface="+mn-lt"/>
                          <a:ea typeface="+mn-ea"/>
                          <a:cs typeface="+mn-cs"/>
                        </a:rPr>
                        <a:t>Petit groupe, échanges de pratiques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fr-FR" sz="1600" dirty="0"/>
                    </a:p>
                  </a:txBody>
                  <a:tcPr/>
                </a:tc>
                <a:tc>
                  <a:txBody>
                    <a:bodyPr/>
                    <a:lstStyle/>
                    <a:p>
                      <a:endParaRPr lang="fr-FR" sz="1200" b="0" dirty="0">
                        <a:solidFill>
                          <a:schemeClr val="bg1">
                            <a:lumMod val="50000"/>
                          </a:schemeClr>
                        </a:solidFill>
                      </a:endParaRPr>
                    </a:p>
                  </a:txBody>
                  <a:tcPr/>
                </a:tc>
                <a:extLst>
                  <a:ext uri="{0D108BD9-81ED-4DB2-BD59-A6C34878D82A}">
                    <a16:rowId xmlns:a16="http://schemas.microsoft.com/office/drawing/2014/main" val="10004"/>
                  </a:ext>
                </a:extLst>
              </a:tr>
              <a:tr h="499899">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mn-lt"/>
                          <a:ea typeface="+mn-ea"/>
                          <a:cs typeface="+mn-cs"/>
                        </a:rPr>
                        <a:t>Qualité de la documentation </a:t>
                      </a:r>
                      <a:r>
                        <a:rPr kumimoji="0" lang="fr-FR" sz="1600" b="1" i="0" u="none" strike="noStrike" kern="1200" cap="none" spc="0" normalizeH="0" baseline="0" noProof="0" dirty="0">
                          <a:ln>
                            <a:noFill/>
                          </a:ln>
                          <a:solidFill>
                            <a:prstClr val="black"/>
                          </a:solidFill>
                          <a:effectLst/>
                          <a:uLnTx/>
                          <a:uFillTx/>
                          <a:latin typeface="+mn-lt"/>
                          <a:ea typeface="+mn-ea"/>
                          <a:cs typeface="+mn-cs"/>
                        </a:rPr>
                        <a:t>(7)</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prstClr val="black"/>
                        </a:solidFill>
                        <a:effectLst/>
                        <a:uLnTx/>
                        <a:uFillTx/>
                        <a:latin typeface="+mn-lt"/>
                        <a:ea typeface="+mn-ea"/>
                        <a:cs typeface="+mn-cs"/>
                      </a:endParaRPr>
                    </a:p>
                  </a:txBody>
                  <a:tcPr/>
                </a:tc>
                <a:tc>
                  <a:txBody>
                    <a:bodyPr/>
                    <a:lstStyle/>
                    <a:p>
                      <a:endParaRPr lang="fr-FR" sz="1600" dirty="0"/>
                    </a:p>
                  </a:txBody>
                  <a:tcPr/>
                </a:tc>
                <a:extLst>
                  <a:ext uri="{0D108BD9-81ED-4DB2-BD59-A6C34878D82A}">
                    <a16:rowId xmlns:a16="http://schemas.microsoft.com/office/drawing/2014/main" val="3904897962"/>
                  </a:ext>
                </a:extLst>
              </a:tr>
            </a:tbl>
          </a:graphicData>
        </a:graphic>
      </p:graphicFrame>
      <p:sp>
        <p:nvSpPr>
          <p:cNvPr id="3" name="Titre 1">
            <a:extLst>
              <a:ext uri="{FF2B5EF4-FFF2-40B4-BE49-F238E27FC236}">
                <a16:creationId xmlns:a16="http://schemas.microsoft.com/office/drawing/2014/main" id="{F636658A-BBC3-D951-55FA-5BA0ECCF0C79}"/>
              </a:ext>
            </a:extLst>
          </p:cNvPr>
          <p:cNvSpPr txBox="1">
            <a:spLocks/>
          </p:cNvSpPr>
          <p:nvPr/>
        </p:nvSpPr>
        <p:spPr>
          <a:xfrm>
            <a:off x="813306" y="54161"/>
            <a:ext cx="7251148" cy="1085565"/>
          </a:xfrm>
          <a:prstGeom prst="rect">
            <a:avLst/>
          </a:prstGeom>
          <a:gradFill flip="none" rotWithShape="1">
            <a:gsLst>
              <a:gs pos="65000">
                <a:schemeClr val="accent1"/>
              </a:gs>
              <a:gs pos="0">
                <a:schemeClr val="accent1">
                  <a:lumMod val="20000"/>
                  <a:lumOff val="80000"/>
                </a:schemeClr>
              </a:gs>
            </a:gsLst>
            <a:path path="circle">
              <a:fillToRect l="100000" t="100000"/>
            </a:path>
            <a:tileRect r="-100000" b="-100000"/>
          </a:gradFill>
        </p:spPr>
        <p:txBody>
          <a:bodyPr vert="horz" lIns="360000" tIns="45720" rIns="91440" bIns="45720" rtlCol="0" anchor="ctr">
            <a:normAutofit/>
          </a:bodyPr>
          <a:lstStyle>
            <a:lvl1pPr algn="l" defTabSz="457200" rtl="0" eaLnBrk="1" latinLnBrk="0" hangingPunct="1">
              <a:spcBef>
                <a:spcPct val="0"/>
              </a:spcBef>
              <a:buNone/>
              <a:defRPr sz="2400" kern="1200">
                <a:solidFill>
                  <a:srgbClr val="FFFFFF"/>
                </a:solidFill>
                <a:latin typeface="+mj-lt"/>
                <a:ea typeface="+mj-ea"/>
                <a:cs typeface="+mj-cs"/>
              </a:defRPr>
            </a:lvl1pPr>
          </a:lstStyle>
          <a:p>
            <a:r>
              <a:rPr lang="fr-FR" dirty="0"/>
              <a:t>Appréciations des stagiaires :  </a:t>
            </a:r>
            <a:br>
              <a:rPr lang="fr-FR" dirty="0"/>
            </a:br>
            <a:r>
              <a:rPr lang="fr-FR" dirty="0"/>
              <a:t>Septembre 2025 - janvier 2026</a:t>
            </a:r>
          </a:p>
        </p:txBody>
      </p:sp>
    </p:spTree>
    <p:extLst>
      <p:ext uri="{BB962C8B-B14F-4D97-AF65-F5344CB8AC3E}">
        <p14:creationId xmlns:p14="http://schemas.microsoft.com/office/powerpoint/2010/main" val="3438619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A8C60-AB1F-CD87-B0BC-E2ADAADA2BE2}"/>
            </a:ext>
          </a:extLst>
        </p:cNvPr>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730062EF-FF21-E6EA-BB0B-E664454C7141}"/>
              </a:ext>
            </a:extLst>
          </p:cNvPr>
          <p:cNvSpPr>
            <a:spLocks noGrp="1"/>
          </p:cNvSpPr>
          <p:nvPr>
            <p:ph type="ftr" sz="quarter" idx="11"/>
          </p:nvPr>
        </p:nvSpPr>
        <p:spPr>
          <a:xfrm>
            <a:off x="457200" y="-1481"/>
            <a:ext cx="4359031" cy="496534"/>
          </a:xfrm>
        </p:spPr>
        <p:txBody>
          <a:bodyPr anchor="ctr">
            <a:normAutofit/>
          </a:bodyPr>
          <a:lstStyle/>
          <a:p>
            <a:pPr>
              <a:spcAft>
                <a:spcPts val="600"/>
              </a:spcAft>
            </a:pPr>
            <a:r>
              <a:rPr lang="fr-FR"/>
              <a:t>  </a:t>
            </a:r>
          </a:p>
        </p:txBody>
      </p:sp>
      <p:sp>
        <p:nvSpPr>
          <p:cNvPr id="6" name="Espace réservé du numéro de diapositive 5">
            <a:extLst>
              <a:ext uri="{FF2B5EF4-FFF2-40B4-BE49-F238E27FC236}">
                <a16:creationId xmlns:a16="http://schemas.microsoft.com/office/drawing/2014/main" id="{0A441786-A423-FBBA-4CC9-B0D088743010}"/>
              </a:ext>
            </a:extLst>
          </p:cNvPr>
          <p:cNvSpPr>
            <a:spLocks noGrp="1"/>
          </p:cNvSpPr>
          <p:nvPr>
            <p:ph type="sldNum" sz="quarter" idx="12"/>
          </p:nvPr>
        </p:nvSpPr>
        <p:spPr>
          <a:xfrm>
            <a:off x="8682551" y="6463809"/>
            <a:ext cx="441569" cy="365125"/>
          </a:xfrm>
        </p:spPr>
        <p:txBody>
          <a:bodyPr anchor="ctr">
            <a:normAutofit/>
          </a:bodyPr>
          <a:lstStyle/>
          <a:p>
            <a:pPr>
              <a:spcAft>
                <a:spcPts val="600"/>
              </a:spcAft>
            </a:pPr>
            <a:fld id="{A63E2F55-217E-784D-959E-8EB90DBD2478}" type="slidenum">
              <a:rPr lang="fr-FR" smtClean="0"/>
              <a:pPr>
                <a:spcAft>
                  <a:spcPts val="600"/>
                </a:spcAft>
              </a:pPr>
              <a:t>6</a:t>
            </a:fld>
            <a:endParaRPr lang="fr-FR"/>
          </a:p>
        </p:txBody>
      </p:sp>
      <p:sp>
        <p:nvSpPr>
          <p:cNvPr id="3" name="Titre 1">
            <a:extLst>
              <a:ext uri="{FF2B5EF4-FFF2-40B4-BE49-F238E27FC236}">
                <a16:creationId xmlns:a16="http://schemas.microsoft.com/office/drawing/2014/main" id="{5CAC016E-E686-828F-1955-A15A4E58F0EA}"/>
              </a:ext>
            </a:extLst>
          </p:cNvPr>
          <p:cNvSpPr txBox="1">
            <a:spLocks/>
          </p:cNvSpPr>
          <p:nvPr/>
        </p:nvSpPr>
        <p:spPr>
          <a:xfrm>
            <a:off x="813306" y="54161"/>
            <a:ext cx="7251148" cy="1085565"/>
          </a:xfrm>
          <a:prstGeom prst="rect">
            <a:avLst/>
          </a:prstGeom>
          <a:gradFill flip="none" rotWithShape="1">
            <a:gsLst>
              <a:gs pos="65000">
                <a:schemeClr val="accent1"/>
              </a:gs>
              <a:gs pos="0">
                <a:schemeClr val="accent1">
                  <a:lumMod val="20000"/>
                  <a:lumOff val="80000"/>
                </a:schemeClr>
              </a:gs>
            </a:gsLst>
            <a:path path="circle">
              <a:fillToRect l="100000" t="100000"/>
            </a:path>
            <a:tileRect r="-100000" b="-100000"/>
          </a:gradFill>
        </p:spPr>
        <p:txBody>
          <a:bodyPr vert="horz" lIns="360000" tIns="45720" rIns="91440" bIns="45720" rtlCol="0" anchor="ctr">
            <a:normAutofit/>
          </a:bodyPr>
          <a:lstStyle>
            <a:lvl1pPr algn="l" defTabSz="457200" rtl="0" eaLnBrk="1" latinLnBrk="0" hangingPunct="1">
              <a:spcBef>
                <a:spcPct val="0"/>
              </a:spcBef>
              <a:buNone/>
              <a:defRPr sz="2400" kern="1200">
                <a:solidFill>
                  <a:srgbClr val="FFFFFF"/>
                </a:solidFill>
                <a:latin typeface="+mj-lt"/>
                <a:ea typeface="+mj-ea"/>
                <a:cs typeface="+mj-cs"/>
              </a:defRPr>
            </a:lvl1pPr>
          </a:lstStyle>
          <a:p>
            <a:r>
              <a:rPr lang="fr-FR" dirty="0"/>
              <a:t>Appréciations des stagiaires :  </a:t>
            </a:r>
            <a:br>
              <a:rPr lang="fr-FR" dirty="0"/>
            </a:br>
            <a:r>
              <a:rPr lang="fr-FR" dirty="0"/>
              <a:t>Septembre 2025 - janvier 2026</a:t>
            </a:r>
          </a:p>
        </p:txBody>
      </p:sp>
      <p:sp>
        <p:nvSpPr>
          <p:cNvPr id="9" name="ZoneTexte 8">
            <a:extLst>
              <a:ext uri="{FF2B5EF4-FFF2-40B4-BE49-F238E27FC236}">
                <a16:creationId xmlns:a16="http://schemas.microsoft.com/office/drawing/2014/main" id="{D399817F-01D9-0834-E4E1-615D1443DF2D}"/>
              </a:ext>
            </a:extLst>
          </p:cNvPr>
          <p:cNvSpPr txBox="1"/>
          <p:nvPr/>
        </p:nvSpPr>
        <p:spPr>
          <a:xfrm>
            <a:off x="353817" y="1470300"/>
            <a:ext cx="8436366" cy="4832092"/>
          </a:xfrm>
          <a:prstGeom prst="rect">
            <a:avLst/>
          </a:prstGeom>
          <a:noFill/>
        </p:spPr>
        <p:txBody>
          <a:bodyPr wrap="square">
            <a:spAutoFit/>
          </a:bodyPr>
          <a:lstStyle/>
          <a:p>
            <a:r>
              <a:rPr lang="fr-FR" sz="2800" i="1" dirty="0"/>
              <a:t>« La formatrice est très claire et à l'écoute, très compétente et pédagogue. </a:t>
            </a:r>
            <a:br>
              <a:rPr lang="fr-FR" sz="2800" i="1" dirty="0"/>
            </a:br>
            <a:br>
              <a:rPr lang="fr-FR" sz="2800" i="1" dirty="0"/>
            </a:br>
            <a:r>
              <a:rPr lang="fr-FR" sz="2800" i="1" dirty="0"/>
              <a:t>Les supports de cours sont bien expliqués, faciles à suivre, les exercices pratiques permettent de vite apprendre. Moi qui ne catalogue jamais j'ai de très bonnes bases maintenant et peux cataloguer de façon autonome. </a:t>
            </a:r>
            <a:br>
              <a:rPr lang="fr-FR" sz="2800" i="1" dirty="0"/>
            </a:br>
            <a:br>
              <a:rPr lang="fr-FR" sz="2800" i="1" dirty="0"/>
            </a:br>
            <a:r>
              <a:rPr lang="fr-FR" sz="2800" i="1" dirty="0"/>
              <a:t>Nous avons vu tous les types de cas que nous pouvons rencontrer dans notre métier. Cette formation est très intéressante. »</a:t>
            </a:r>
          </a:p>
        </p:txBody>
      </p:sp>
    </p:spTree>
    <p:extLst>
      <p:ext uri="{BB962C8B-B14F-4D97-AF65-F5344CB8AC3E}">
        <p14:creationId xmlns:p14="http://schemas.microsoft.com/office/powerpoint/2010/main" val="54920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2D15F-64B6-9986-537F-5D689254C3E5}"/>
            </a:ext>
          </a:extLst>
        </p:cNvPr>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8D3C7F6B-9E3B-9C98-5323-1801A7765062}"/>
              </a:ext>
            </a:extLst>
          </p:cNvPr>
          <p:cNvSpPr>
            <a:spLocks noGrp="1"/>
          </p:cNvSpPr>
          <p:nvPr>
            <p:ph type="ftr" sz="quarter" idx="11"/>
          </p:nvPr>
        </p:nvSpPr>
        <p:spPr>
          <a:xfrm>
            <a:off x="457200" y="-1481"/>
            <a:ext cx="4359031" cy="496534"/>
          </a:xfrm>
        </p:spPr>
        <p:txBody>
          <a:bodyPr anchor="ctr">
            <a:normAutofit/>
          </a:bodyPr>
          <a:lstStyle/>
          <a:p>
            <a:pPr>
              <a:spcAft>
                <a:spcPts val="600"/>
              </a:spcAft>
            </a:pPr>
            <a:r>
              <a:rPr lang="fr-FR"/>
              <a:t>  </a:t>
            </a:r>
          </a:p>
        </p:txBody>
      </p:sp>
      <p:sp>
        <p:nvSpPr>
          <p:cNvPr id="6" name="Espace réservé du numéro de diapositive 5">
            <a:extLst>
              <a:ext uri="{FF2B5EF4-FFF2-40B4-BE49-F238E27FC236}">
                <a16:creationId xmlns:a16="http://schemas.microsoft.com/office/drawing/2014/main" id="{963B0846-388C-60BB-3A30-6ABD4726B302}"/>
              </a:ext>
            </a:extLst>
          </p:cNvPr>
          <p:cNvSpPr>
            <a:spLocks noGrp="1"/>
          </p:cNvSpPr>
          <p:nvPr>
            <p:ph type="sldNum" sz="quarter" idx="12"/>
          </p:nvPr>
        </p:nvSpPr>
        <p:spPr>
          <a:xfrm>
            <a:off x="8682551" y="6463809"/>
            <a:ext cx="441569" cy="365125"/>
          </a:xfrm>
        </p:spPr>
        <p:txBody>
          <a:bodyPr anchor="ctr">
            <a:normAutofit/>
          </a:bodyPr>
          <a:lstStyle/>
          <a:p>
            <a:pPr>
              <a:spcAft>
                <a:spcPts val="600"/>
              </a:spcAft>
            </a:pPr>
            <a:fld id="{A63E2F55-217E-784D-959E-8EB90DBD2478}" type="slidenum">
              <a:rPr lang="fr-FR" smtClean="0"/>
              <a:pPr>
                <a:spcAft>
                  <a:spcPts val="600"/>
                </a:spcAft>
              </a:pPr>
              <a:t>7</a:t>
            </a:fld>
            <a:endParaRPr lang="fr-FR"/>
          </a:p>
        </p:txBody>
      </p:sp>
      <p:sp>
        <p:nvSpPr>
          <p:cNvPr id="3" name="Titre 1">
            <a:extLst>
              <a:ext uri="{FF2B5EF4-FFF2-40B4-BE49-F238E27FC236}">
                <a16:creationId xmlns:a16="http://schemas.microsoft.com/office/drawing/2014/main" id="{5146AA75-4CA6-CEA7-BC0B-9ACE385BB895}"/>
              </a:ext>
            </a:extLst>
          </p:cNvPr>
          <p:cNvSpPr txBox="1">
            <a:spLocks/>
          </p:cNvSpPr>
          <p:nvPr/>
        </p:nvSpPr>
        <p:spPr>
          <a:xfrm>
            <a:off x="813306" y="54161"/>
            <a:ext cx="7251148" cy="1085565"/>
          </a:xfrm>
          <a:prstGeom prst="rect">
            <a:avLst/>
          </a:prstGeom>
          <a:gradFill flip="none" rotWithShape="1">
            <a:gsLst>
              <a:gs pos="65000">
                <a:schemeClr val="accent1"/>
              </a:gs>
              <a:gs pos="0">
                <a:schemeClr val="accent1">
                  <a:lumMod val="20000"/>
                  <a:lumOff val="80000"/>
                </a:schemeClr>
              </a:gs>
            </a:gsLst>
            <a:path path="circle">
              <a:fillToRect l="100000" t="100000"/>
            </a:path>
            <a:tileRect r="-100000" b="-100000"/>
          </a:gradFill>
        </p:spPr>
        <p:txBody>
          <a:bodyPr vert="horz" lIns="360000" tIns="45720" rIns="91440" bIns="45720" rtlCol="0" anchor="ctr">
            <a:normAutofit/>
          </a:bodyPr>
          <a:lstStyle>
            <a:lvl1pPr algn="l" defTabSz="457200" rtl="0" eaLnBrk="1" latinLnBrk="0" hangingPunct="1">
              <a:spcBef>
                <a:spcPct val="0"/>
              </a:spcBef>
              <a:buNone/>
              <a:defRPr sz="2400" kern="1200">
                <a:solidFill>
                  <a:srgbClr val="FFFFFF"/>
                </a:solidFill>
                <a:latin typeface="+mj-lt"/>
                <a:ea typeface="+mj-ea"/>
                <a:cs typeface="+mj-cs"/>
              </a:defRPr>
            </a:lvl1pPr>
          </a:lstStyle>
          <a:p>
            <a:r>
              <a:rPr lang="fr-FR" dirty="0"/>
              <a:t>Appréciations des stagiaires :  </a:t>
            </a:r>
            <a:br>
              <a:rPr lang="fr-FR" dirty="0"/>
            </a:br>
            <a:r>
              <a:rPr lang="fr-FR" dirty="0"/>
              <a:t>Septembre 2025 - janvier 2026</a:t>
            </a:r>
          </a:p>
        </p:txBody>
      </p:sp>
      <p:sp>
        <p:nvSpPr>
          <p:cNvPr id="9" name="ZoneTexte 8">
            <a:extLst>
              <a:ext uri="{FF2B5EF4-FFF2-40B4-BE49-F238E27FC236}">
                <a16:creationId xmlns:a16="http://schemas.microsoft.com/office/drawing/2014/main" id="{76962052-B7AC-622C-A858-4E8B3936CEC7}"/>
              </a:ext>
            </a:extLst>
          </p:cNvPr>
          <p:cNvSpPr txBox="1"/>
          <p:nvPr/>
        </p:nvSpPr>
        <p:spPr>
          <a:xfrm>
            <a:off x="353817" y="1470300"/>
            <a:ext cx="8436366" cy="2677656"/>
          </a:xfrm>
          <a:prstGeom prst="rect">
            <a:avLst/>
          </a:prstGeom>
          <a:noFill/>
        </p:spPr>
        <p:txBody>
          <a:bodyPr wrap="square">
            <a:spAutoFit/>
          </a:bodyPr>
          <a:lstStyle/>
          <a:p>
            <a:r>
              <a:rPr lang="fr-FR" sz="2800" i="1" dirty="0"/>
              <a:t>« Je faisais du travail très diversifié en tant que magasinier et après ma promotion je ne voulais pas cataloguer… </a:t>
            </a:r>
            <a:br>
              <a:rPr lang="fr-FR" sz="2800" i="1" dirty="0"/>
            </a:br>
            <a:br>
              <a:rPr lang="fr-FR" sz="2800" i="1" dirty="0"/>
            </a:br>
            <a:r>
              <a:rPr lang="fr-FR" sz="2800" i="1" dirty="0"/>
              <a:t>Mais la formation m’a donné envie de cataloguer avec WinIBW, dans le réseau Sudoc »</a:t>
            </a:r>
          </a:p>
        </p:txBody>
      </p:sp>
    </p:spTree>
    <p:extLst>
      <p:ext uri="{BB962C8B-B14F-4D97-AF65-F5344CB8AC3E}">
        <p14:creationId xmlns:p14="http://schemas.microsoft.com/office/powerpoint/2010/main" val="3340651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5508"/>
            <a:ext cx="7251148" cy="954250"/>
          </a:xfrm>
          <a:gradFill>
            <a:gsLst>
              <a:gs pos="65000">
                <a:schemeClr val="accent1"/>
              </a:gs>
              <a:gs pos="0">
                <a:schemeClr val="accent1">
                  <a:lumMod val="20000"/>
                  <a:lumOff val="80000"/>
                </a:schemeClr>
              </a:gs>
            </a:gsLst>
          </a:gradFill>
        </p:spPr>
        <p:txBody>
          <a:bodyPr>
            <a:normAutofit/>
          </a:bodyPr>
          <a:lstStyle/>
          <a:p>
            <a:r>
              <a:rPr lang="fr-FR" dirty="0"/>
              <a:t>Appréciations des formateurs :  </a:t>
            </a:r>
            <a:br>
              <a:rPr lang="fr-FR" dirty="0"/>
            </a:br>
            <a:r>
              <a:rPr lang="fr-FR" dirty="0"/>
              <a:t>Septembre 2025 - janvier 2026</a:t>
            </a:r>
          </a:p>
        </p:txBody>
      </p:sp>
      <p:graphicFrame>
        <p:nvGraphicFramePr>
          <p:cNvPr id="7" name="Espace réservé du contenu 6"/>
          <p:cNvGraphicFramePr>
            <a:graphicFrameLocks noGrp="1"/>
          </p:cNvGraphicFramePr>
          <p:nvPr>
            <p:ph idx="1"/>
            <p:extLst>
              <p:ext uri="{D42A27DB-BD31-4B8C-83A1-F6EECF244321}">
                <p14:modId xmlns:p14="http://schemas.microsoft.com/office/powerpoint/2010/main" val="1482379565"/>
              </p:ext>
            </p:extLst>
          </p:nvPr>
        </p:nvGraphicFramePr>
        <p:xfrm>
          <a:off x="285750" y="1248378"/>
          <a:ext cx="8522127" cy="5638800"/>
        </p:xfrm>
        <a:graphic>
          <a:graphicData uri="http://schemas.openxmlformats.org/drawingml/2006/table">
            <a:tbl>
              <a:tblPr firstRow="1" bandRow="1">
                <a:tableStyleId>{F5AB1C69-6EDB-4FF4-983F-18BD219EF322}</a:tableStyleId>
              </a:tblPr>
              <a:tblGrid>
                <a:gridCol w="2057400">
                  <a:extLst>
                    <a:ext uri="{9D8B030D-6E8A-4147-A177-3AD203B41FA5}">
                      <a16:colId xmlns:a16="http://schemas.microsoft.com/office/drawing/2014/main" val="20000"/>
                    </a:ext>
                  </a:extLst>
                </a:gridCol>
                <a:gridCol w="3215032">
                  <a:extLst>
                    <a:ext uri="{9D8B030D-6E8A-4147-A177-3AD203B41FA5}">
                      <a16:colId xmlns:a16="http://schemas.microsoft.com/office/drawing/2014/main" val="20001"/>
                    </a:ext>
                  </a:extLst>
                </a:gridCol>
                <a:gridCol w="3249695">
                  <a:extLst>
                    <a:ext uri="{9D8B030D-6E8A-4147-A177-3AD203B41FA5}">
                      <a16:colId xmlns:a16="http://schemas.microsoft.com/office/drawing/2014/main" val="2859652079"/>
                    </a:ext>
                  </a:extLst>
                </a:gridCol>
              </a:tblGrid>
              <a:tr h="370840">
                <a:tc>
                  <a:txBody>
                    <a:bodyPr/>
                    <a:lstStyle/>
                    <a:p>
                      <a:pPr algn="ctr"/>
                      <a:endParaRPr lang="fr-FR" sz="2400"/>
                    </a:p>
                  </a:txBody>
                  <a:tcPr/>
                </a:tc>
                <a:tc>
                  <a:txBody>
                    <a:bodyPr/>
                    <a:lstStyle/>
                    <a:p>
                      <a:pPr algn="ctr"/>
                      <a:r>
                        <a:rPr lang="fr-FR" sz="2000"/>
                        <a:t>Sur 13 sessions</a:t>
                      </a:r>
                    </a:p>
                  </a:txBody>
                  <a:tcPr/>
                </a:tc>
                <a:tc>
                  <a:txBody>
                    <a:bodyPr/>
                    <a:lstStyle/>
                    <a:p>
                      <a:pPr algn="ctr"/>
                      <a:r>
                        <a:rPr lang="fr-FR" sz="2000"/>
                        <a:t>Remarques</a:t>
                      </a:r>
                    </a:p>
                  </a:txBody>
                  <a:tcPr/>
                </a:tc>
                <a:extLst>
                  <a:ext uri="{0D108BD9-81ED-4DB2-BD59-A6C34878D82A}">
                    <a16:rowId xmlns:a16="http://schemas.microsoft.com/office/drawing/2014/main" val="10000"/>
                  </a:ext>
                </a:extLst>
              </a:tr>
              <a:tr h="370840">
                <a:tc>
                  <a:txBody>
                    <a:bodyPr/>
                    <a:lstStyle/>
                    <a:p>
                      <a:r>
                        <a:rPr lang="fr-FR" sz="1600" b="1"/>
                        <a:t>Prérequis </a:t>
                      </a:r>
                    </a:p>
                  </a:txBody>
                  <a:tcPr/>
                </a:tc>
                <a:tc>
                  <a:txBody>
                    <a:bodyPr/>
                    <a:lstStyle/>
                    <a:p>
                      <a:r>
                        <a:rPr lang="fr-FR" sz="1600" b="0" dirty="0"/>
                        <a:t>Acquis ou presque acquis : 10 sessions</a:t>
                      </a:r>
                    </a:p>
                    <a:p>
                      <a:r>
                        <a:rPr lang="fr-FR" sz="1600" b="0" dirty="0"/>
                        <a:t>Majorité sans prérequis : 3 sessions</a:t>
                      </a:r>
                    </a:p>
                    <a:p>
                      <a:r>
                        <a:rPr lang="fr-FR" sz="1600" b="0" dirty="0"/>
                        <a:t>(Aix, Arras, MNHN)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400" b="0" i="1" baseline="0" dirty="0"/>
                        <a:t>Visionnage parcours introductif OK</a:t>
                      </a:r>
                    </a:p>
                    <a:p>
                      <a:pPr marL="0" marR="0" lvl="0" indent="0" algn="l" defTabSz="457200" rtl="0" eaLnBrk="1" fontAlgn="auto" latinLnBrk="0" hangingPunct="1">
                        <a:lnSpc>
                          <a:spcPct val="100000"/>
                        </a:lnSpc>
                        <a:spcBef>
                          <a:spcPts val="0"/>
                        </a:spcBef>
                        <a:spcAft>
                          <a:spcPts val="0"/>
                        </a:spcAft>
                        <a:buClrTx/>
                        <a:buSzTx/>
                        <a:buFontTx/>
                        <a:buNone/>
                        <a:tabLst/>
                        <a:defRPr/>
                      </a:pPr>
                      <a:r>
                        <a:rPr lang="fr-FR" sz="1400" b="0" i="1" baseline="0" dirty="0"/>
                        <a:t>Fréquemment 1 ou qqs stagiaires se démarquant par l’absence de prérequis. Pb des connaissances trop fraîchement acquises. </a:t>
                      </a:r>
                      <a:endParaRPr lang="fr-FR" sz="1600" b="0" dirty="0"/>
                    </a:p>
                  </a:txBody>
                  <a:tcPr/>
                </a:tc>
                <a:extLst>
                  <a:ext uri="{0D108BD9-81ED-4DB2-BD59-A6C34878D82A}">
                    <a16:rowId xmlns:a16="http://schemas.microsoft.com/office/drawing/2014/main" val="10001"/>
                  </a:ext>
                </a:extLst>
              </a:tr>
              <a:tr h="370840">
                <a:tc>
                  <a:txBody>
                    <a:bodyPr/>
                    <a:lstStyle/>
                    <a:p>
                      <a:r>
                        <a:rPr lang="fr-FR" sz="1600" b="1"/>
                        <a:t>Logistique</a:t>
                      </a:r>
                    </a:p>
                  </a:txBody>
                  <a:tcPr/>
                </a:tc>
                <a:tc gridSpan="2">
                  <a:txBody>
                    <a:bodyPr/>
                    <a:lstStyle/>
                    <a:p>
                      <a:r>
                        <a:rPr lang="fr-FR" sz="1600" b="0" dirty="0"/>
                        <a:t>Pb support dématérialisés</a:t>
                      </a:r>
                      <a:br>
                        <a:rPr lang="fr-FR" sz="1600" b="0" dirty="0"/>
                      </a:br>
                      <a:r>
                        <a:rPr lang="fr-FR" sz="1600" b="0" dirty="0"/>
                        <a:t>Pb configuration des postes (Toulouse, Aix)</a:t>
                      </a:r>
                      <a:br>
                        <a:rPr lang="fr-FR" sz="1600" b="0" dirty="0"/>
                      </a:br>
                      <a:r>
                        <a:rPr lang="fr-FR" sz="1600" b="0" dirty="0"/>
                        <a:t>Changement salle BSG</a:t>
                      </a:r>
                    </a:p>
                  </a:txBody>
                  <a:tcPr/>
                </a:tc>
                <a:tc hMerge="1">
                  <a:txBody>
                    <a:bodyPr/>
                    <a:lstStyle/>
                    <a:p>
                      <a:endParaRPr lang="fr-FR"/>
                    </a:p>
                  </a:txBody>
                  <a:tcPr/>
                </a:tc>
                <a:extLst>
                  <a:ext uri="{0D108BD9-81ED-4DB2-BD59-A6C34878D82A}">
                    <a16:rowId xmlns:a16="http://schemas.microsoft.com/office/drawing/2014/main" val="10002"/>
                  </a:ext>
                </a:extLst>
              </a:tr>
              <a:tr h="383572">
                <a:tc>
                  <a:txBody>
                    <a:bodyPr/>
                    <a:lstStyle/>
                    <a:p>
                      <a:r>
                        <a:rPr lang="fr-FR" sz="1600" b="1"/>
                        <a:t>Participation des stagiaires</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600" b="0" i="0" dirty="0"/>
                        <a:t>Excellente (12)</a:t>
                      </a:r>
                    </a:p>
                    <a:p>
                      <a:pPr marL="0" marR="0" indent="0" algn="l" defTabSz="457200" rtl="0" eaLnBrk="1" fontAlgn="auto" latinLnBrk="0" hangingPunct="1">
                        <a:lnSpc>
                          <a:spcPct val="100000"/>
                        </a:lnSpc>
                        <a:spcBef>
                          <a:spcPts val="0"/>
                        </a:spcBef>
                        <a:spcAft>
                          <a:spcPts val="0"/>
                        </a:spcAft>
                        <a:buClrTx/>
                        <a:buSzTx/>
                        <a:buFontTx/>
                        <a:buNone/>
                        <a:tabLst/>
                        <a:defRPr/>
                      </a:pPr>
                      <a:r>
                        <a:rPr lang="fr-FR" sz="1600" b="0" i="0" dirty="0"/>
                        <a:t>Peu de participation mais grande attention (1)</a:t>
                      </a:r>
                      <a:endParaRPr lang="fr-FR" sz="1400" b="0" i="0" dirty="0">
                        <a:solidFill>
                          <a:schemeClr val="bg1">
                            <a:lumMod val="50000"/>
                          </a:schemeClr>
                        </a:solidFill>
                      </a:endParaRPr>
                    </a:p>
                  </a:txBody>
                  <a:tcPr/>
                </a:tc>
                <a:tc>
                  <a:txBody>
                    <a:bodyPr/>
                    <a:lstStyle/>
                    <a:p>
                      <a:endParaRPr lang="fr-FR" sz="1600" b="0" baseline="0" dirty="0"/>
                    </a:p>
                  </a:txBody>
                  <a:tcPr/>
                </a:tc>
                <a:extLst>
                  <a:ext uri="{0D108BD9-81ED-4DB2-BD59-A6C34878D82A}">
                    <a16:rowId xmlns:a16="http://schemas.microsoft.com/office/drawing/2014/main" val="10003"/>
                  </a:ext>
                </a:extLst>
              </a:tr>
              <a:tr h="370840">
                <a:tc>
                  <a:txBody>
                    <a:bodyPr/>
                    <a:lstStyle/>
                    <a:p>
                      <a:r>
                        <a:rPr lang="fr-FR" sz="1600" b="1"/>
                        <a:t>Regard sur les retours des stagiaires</a:t>
                      </a:r>
                    </a:p>
                  </a:txBody>
                  <a:tcPr/>
                </a:tc>
                <a:tc gridSpan="2">
                  <a:txBody>
                    <a:bodyPr/>
                    <a:lstStyle/>
                    <a:p>
                      <a:r>
                        <a:rPr lang="fr-FR" sz="1600" b="0" i="0" kern="1200" dirty="0">
                          <a:solidFill>
                            <a:schemeClr val="dk1"/>
                          </a:solidFill>
                          <a:latin typeface="+mn-lt"/>
                          <a:ea typeface="+mn-ea"/>
                          <a:cs typeface="+mn-cs"/>
                        </a:rPr>
                        <a:t>Positif/satisfaisant (13) </a:t>
                      </a:r>
                      <a:br>
                        <a:rPr lang="fr-FR" sz="1400" dirty="0"/>
                      </a:br>
                      <a:r>
                        <a:rPr lang="fr-FR" sz="1400" b="0" i="1" kern="1200" baseline="0" dirty="0">
                          <a:solidFill>
                            <a:schemeClr val="dk1"/>
                          </a:solidFill>
                          <a:latin typeface="+mn-lt"/>
                          <a:ea typeface="+mn-ea"/>
                          <a:cs typeface="+mn-cs"/>
                        </a:rPr>
                        <a:t>Plus de remarques désagréables sur la salle ou la logistique</a:t>
                      </a:r>
                    </a:p>
                  </a:txBody>
                  <a:tcPr/>
                </a:tc>
                <a:tc hMerge="1">
                  <a:txBody>
                    <a:bodyPr/>
                    <a:lstStyle/>
                    <a:p>
                      <a:endParaRPr lang="fr-FR"/>
                    </a:p>
                  </a:txBody>
                  <a:tcPr/>
                </a:tc>
                <a:extLst>
                  <a:ext uri="{0D108BD9-81ED-4DB2-BD59-A6C34878D82A}">
                    <a16:rowId xmlns:a16="http://schemas.microsoft.com/office/drawing/2014/main" val="3056471209"/>
                  </a:ext>
                </a:extLst>
              </a:tr>
              <a:tr h="370840">
                <a:tc>
                  <a:txBody>
                    <a:bodyPr/>
                    <a:lstStyle/>
                    <a:p>
                      <a:r>
                        <a:rPr lang="fr-FR" sz="1600" b="1" dirty="0"/>
                        <a:t>Séquences (plus) difficiles</a:t>
                      </a:r>
                    </a:p>
                  </a:txBody>
                  <a:tcPr/>
                </a:tc>
                <a:tc gridSpan="2">
                  <a:txBody>
                    <a:bodyPr/>
                    <a:lstStyle/>
                    <a:p>
                      <a:r>
                        <a:rPr lang="fr-FR" sz="1600" dirty="0"/>
                        <a:t>Autorités (2) </a:t>
                      </a:r>
                      <a:br>
                        <a:rPr lang="fr-FR" sz="1600" dirty="0"/>
                      </a:br>
                      <a:r>
                        <a:rPr lang="fr-FR" sz="1600" dirty="0"/>
                        <a:t>Catalogue d’exposition quand d’autres choisissent un autre TP</a:t>
                      </a:r>
                      <a:br>
                        <a:rPr lang="fr-FR" sz="1600" dirty="0"/>
                      </a:br>
                      <a:r>
                        <a:rPr lang="fr-FR" sz="1600" dirty="0"/>
                        <a:t>RC + TP (2)</a:t>
                      </a:r>
                      <a:br>
                        <a:rPr lang="fr-FR" sz="1600" dirty="0"/>
                      </a:br>
                      <a:r>
                        <a:rPr lang="fr-FR" sz="1600" dirty="0"/>
                        <a:t>Accès matière + TP (2)</a:t>
                      </a:r>
                      <a:br>
                        <a:rPr lang="fr-FR" sz="1600" dirty="0"/>
                      </a:br>
                      <a:r>
                        <a:rPr lang="fr-FR" sz="1600" dirty="0"/>
                        <a:t>recherche + TP (interminable)</a:t>
                      </a:r>
                      <a:br>
                        <a:rPr lang="fr-FR" sz="1600" dirty="0"/>
                      </a:br>
                      <a:r>
                        <a:rPr lang="fr-FR" sz="1600" dirty="0"/>
                        <a:t>Thèses + TP</a:t>
                      </a:r>
                      <a:br>
                        <a:rPr lang="fr-FR" sz="1600" dirty="0"/>
                      </a:br>
                      <a:endParaRPr lang="fr-FR" sz="1600" dirty="0"/>
                    </a:p>
                  </a:txBody>
                  <a:tcPr/>
                </a:tc>
                <a:tc hMerge="1">
                  <a:txBody>
                    <a:bodyPr/>
                    <a:lstStyle/>
                    <a:p>
                      <a:endParaRPr lang="fr-FR" sz="1600" dirty="0"/>
                    </a:p>
                  </a:txBody>
                  <a:tcPr/>
                </a:tc>
                <a:extLst>
                  <a:ext uri="{0D108BD9-81ED-4DB2-BD59-A6C34878D82A}">
                    <a16:rowId xmlns:a16="http://schemas.microsoft.com/office/drawing/2014/main" val="10004"/>
                  </a:ext>
                </a:extLst>
              </a:tr>
            </a:tbl>
          </a:graphicData>
        </a:graphic>
      </p:graphicFrame>
      <p:sp>
        <p:nvSpPr>
          <p:cNvPr id="5" name="Espace réservé du pied de page 4"/>
          <p:cNvSpPr>
            <a:spLocks noGrp="1"/>
          </p:cNvSpPr>
          <p:nvPr>
            <p:ph type="ftr" sz="quarter" idx="11"/>
          </p:nvPr>
        </p:nvSpPr>
        <p:spPr/>
        <p:txBody>
          <a:bodyPr/>
          <a:lstStyle/>
          <a:p>
            <a:r>
              <a:rPr lang="fr-FR"/>
              <a:t>  </a:t>
            </a: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8</a:t>
            </a:fld>
            <a:endParaRPr lang="fr-FR"/>
          </a:p>
        </p:txBody>
      </p:sp>
    </p:spTree>
    <p:extLst>
      <p:ext uri="{BB962C8B-B14F-4D97-AF65-F5344CB8AC3E}">
        <p14:creationId xmlns:p14="http://schemas.microsoft.com/office/powerpoint/2010/main" val="4091233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Bilan</a:t>
            </a:r>
          </a:p>
        </p:txBody>
      </p:sp>
      <p:sp>
        <p:nvSpPr>
          <p:cNvPr id="5" name="Espace réservé du pied de page 4"/>
          <p:cNvSpPr>
            <a:spLocks noGrp="1"/>
          </p:cNvSpPr>
          <p:nvPr>
            <p:ph type="ftr" sz="quarter" idx="11"/>
          </p:nvPr>
        </p:nvSpPr>
        <p:spPr/>
        <p:txBody>
          <a:bodyPr/>
          <a:lstStyle/>
          <a:p>
            <a:r>
              <a:rPr lang="fr-FR"/>
              <a:t>  </a:t>
            </a:r>
          </a:p>
        </p:txBody>
      </p:sp>
      <p:sp>
        <p:nvSpPr>
          <p:cNvPr id="6" name="Espace réservé du numéro de diapositive 5"/>
          <p:cNvSpPr>
            <a:spLocks noGrp="1"/>
          </p:cNvSpPr>
          <p:nvPr>
            <p:ph type="sldNum" sz="quarter" idx="12"/>
          </p:nvPr>
        </p:nvSpPr>
        <p:spPr/>
        <p:txBody>
          <a:bodyPr/>
          <a:lstStyle/>
          <a:p>
            <a:fld id="{A63E2F55-217E-784D-959E-8EB90DBD2478}" type="slidenum">
              <a:rPr lang="fr-FR" smtClean="0"/>
              <a:pPr/>
              <a:t>9</a:t>
            </a:fld>
            <a:endParaRPr lang="fr-FR"/>
          </a:p>
        </p:txBody>
      </p:sp>
      <p:graphicFrame>
        <p:nvGraphicFramePr>
          <p:cNvPr id="8" name="Espace réservé du contenu 6"/>
          <p:cNvGraphicFramePr>
            <a:graphicFrameLocks/>
          </p:cNvGraphicFramePr>
          <p:nvPr>
            <p:extLst>
              <p:ext uri="{D42A27DB-BD31-4B8C-83A1-F6EECF244321}">
                <p14:modId xmlns:p14="http://schemas.microsoft.com/office/powerpoint/2010/main" val="1588091262"/>
              </p:ext>
            </p:extLst>
          </p:nvPr>
        </p:nvGraphicFramePr>
        <p:xfrm>
          <a:off x="457200" y="1473115"/>
          <a:ext cx="8348133" cy="1188720"/>
        </p:xfrm>
        <a:graphic>
          <a:graphicData uri="http://schemas.openxmlformats.org/drawingml/2006/table">
            <a:tbl>
              <a:tblPr firstRow="1" bandRow="1">
                <a:tableStyleId>{F5AB1C69-6EDB-4FF4-983F-18BD219EF322}</a:tableStyleId>
              </a:tblPr>
              <a:tblGrid>
                <a:gridCol w="8348133">
                  <a:extLst>
                    <a:ext uri="{9D8B030D-6E8A-4147-A177-3AD203B41FA5}">
                      <a16:colId xmlns:a16="http://schemas.microsoft.com/office/drawing/2014/main" val="20000"/>
                    </a:ext>
                  </a:extLst>
                </a:gridCol>
              </a:tblGrid>
              <a:tr h="407578">
                <a:tc>
                  <a:txBody>
                    <a:bodyPr/>
                    <a:lstStyle/>
                    <a:p>
                      <a:pPr algn="ctr"/>
                      <a:r>
                        <a:rPr lang="fr-FR" sz="3600" dirty="0"/>
                        <a:t>Bilan à mi-parcours : </a:t>
                      </a:r>
                      <a:endParaRPr lang="fr-FR" dirty="0"/>
                    </a:p>
                    <a:p>
                      <a:pPr lvl="0" algn="ctr">
                        <a:buNone/>
                      </a:pPr>
                      <a:r>
                        <a:rPr lang="fr-FR" sz="3600" dirty="0"/>
                        <a:t>vos retours d’expérience</a:t>
                      </a:r>
                    </a:p>
                  </a:txBody>
                  <a:tcPr/>
                </a:tc>
                <a:extLst>
                  <a:ext uri="{0D108BD9-81ED-4DB2-BD59-A6C34878D82A}">
                    <a16:rowId xmlns:a16="http://schemas.microsoft.com/office/drawing/2014/main" val="10000"/>
                  </a:ext>
                </a:extLst>
              </a:tr>
            </a:tbl>
          </a:graphicData>
        </a:graphic>
      </p:graphicFrame>
      <p:sp>
        <p:nvSpPr>
          <p:cNvPr id="4" name="ZoneTexte 3">
            <a:extLst>
              <a:ext uri="{FF2B5EF4-FFF2-40B4-BE49-F238E27FC236}">
                <a16:creationId xmlns:a16="http://schemas.microsoft.com/office/drawing/2014/main" id="{70831661-B2E0-4F77-821F-D4FC13BAF455}"/>
              </a:ext>
            </a:extLst>
          </p:cNvPr>
          <p:cNvSpPr txBox="1"/>
          <p:nvPr/>
        </p:nvSpPr>
        <p:spPr>
          <a:xfrm>
            <a:off x="412478" y="2808496"/>
            <a:ext cx="8490857" cy="3693319"/>
          </a:xfrm>
          <a:prstGeom prst="rect">
            <a:avLst/>
          </a:prstGeom>
          <a:noFill/>
        </p:spPr>
        <p:txBody>
          <a:bodyPr wrap="square" rtlCol="0">
            <a:spAutoFit/>
          </a:bodyPr>
          <a:lstStyle/>
          <a:p>
            <a:r>
              <a:rPr lang="fr-FR" dirty="0"/>
              <a:t>Chaque formateur et formatrice partage son ressenti après 1 ou 2 sessions dispensées. </a:t>
            </a:r>
            <a:br>
              <a:rPr lang="fr-FR" dirty="0"/>
            </a:br>
            <a:r>
              <a:rPr lang="fr-FR" dirty="0"/>
              <a:t>On décide de conserver à l’esprit les points suivants : </a:t>
            </a:r>
            <a:br>
              <a:rPr lang="fr-FR" dirty="0"/>
            </a:br>
            <a:r>
              <a:rPr lang="fr-FR" dirty="0"/>
              <a:t>- </a:t>
            </a:r>
            <a:r>
              <a:rPr lang="fr-FR" u="sng" dirty="0"/>
              <a:t>Support dématérialisés </a:t>
            </a:r>
            <a:r>
              <a:rPr lang="fr-FR" dirty="0"/>
              <a:t>: cela ne dispense pas de proposer aux stagiaires quelques ressources imprimés (probablement les TP, mais pas seulement). La dématérialisation ne doit pas gêner le confort des stagiaires et les conditions propices pour qu’ils réalisent les exercices. </a:t>
            </a:r>
            <a:br>
              <a:rPr lang="fr-FR" dirty="0"/>
            </a:br>
            <a:r>
              <a:rPr lang="fr-FR" dirty="0"/>
              <a:t>- </a:t>
            </a:r>
            <a:r>
              <a:rPr lang="fr-FR" u="sng" dirty="0"/>
              <a:t>Il faut que les stagiaires soient volontaires</a:t>
            </a:r>
            <a:br>
              <a:rPr lang="fr-FR" dirty="0"/>
            </a:br>
            <a:r>
              <a:rPr lang="fr-FR" dirty="0"/>
              <a:t>- </a:t>
            </a:r>
            <a:r>
              <a:rPr lang="fr-FR" u="sng" dirty="0"/>
              <a:t>Il faut penser aux « </a:t>
            </a:r>
            <a:r>
              <a:rPr lang="fr-FR" u="sng" dirty="0" err="1"/>
              <a:t>à-cotés</a:t>
            </a:r>
            <a:r>
              <a:rPr lang="fr-FR" u="sng" dirty="0"/>
              <a:t> » logistiques </a:t>
            </a:r>
            <a:r>
              <a:rPr lang="fr-FR" dirty="0"/>
              <a:t>: l’accès au bâtiment, aux toilettes, les points pour obtenir du café etc…</a:t>
            </a:r>
            <a:br>
              <a:rPr lang="fr-FR" dirty="0"/>
            </a:br>
            <a:r>
              <a:rPr lang="fr-FR" dirty="0"/>
              <a:t>- </a:t>
            </a:r>
            <a:r>
              <a:rPr lang="fr-FR" u="sng" dirty="0"/>
              <a:t>Il faut veiller à organiser en amont en parcours fluide et efficient pour l’acquisition  des </a:t>
            </a:r>
            <a:r>
              <a:rPr lang="fr-FR" u="sng" dirty="0" err="1"/>
              <a:t>pré-requis</a:t>
            </a:r>
            <a:r>
              <a:rPr lang="fr-FR" dirty="0"/>
              <a:t>. La collaboration Abes / CRFCB est indispensable.</a:t>
            </a:r>
            <a:br>
              <a:rPr lang="fr-FR" dirty="0"/>
            </a:br>
            <a:r>
              <a:rPr lang="fr-FR" dirty="0"/>
              <a:t>Point d’attention sur la situation de </a:t>
            </a:r>
            <a:r>
              <a:rPr lang="fr-FR" dirty="0" err="1"/>
              <a:t>BibliEst</a:t>
            </a:r>
            <a:r>
              <a:rPr lang="fr-FR" dirty="0"/>
              <a:t>, CRFCB dans lequel il manque un formateur pour les </a:t>
            </a:r>
            <a:r>
              <a:rPr lang="fr-FR" dirty="0" err="1"/>
              <a:t>pré-requis</a:t>
            </a:r>
            <a:endParaRPr lang="fr-FR" dirty="0"/>
          </a:p>
        </p:txBody>
      </p:sp>
    </p:spTree>
    <p:extLst>
      <p:ext uri="{BB962C8B-B14F-4D97-AF65-F5344CB8AC3E}">
        <p14:creationId xmlns:p14="http://schemas.microsoft.com/office/powerpoint/2010/main" val="2395798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Infos générales</a:t>
            </a:r>
          </a:p>
        </p:txBody>
      </p:sp>
      <p:sp>
        <p:nvSpPr>
          <p:cNvPr id="3" name="Espace réservé du contenu 2"/>
          <p:cNvSpPr>
            <a:spLocks noGrp="1"/>
          </p:cNvSpPr>
          <p:nvPr>
            <p:ph sz="half" idx="1"/>
          </p:nvPr>
        </p:nvSpPr>
        <p:spPr>
          <a:xfrm>
            <a:off x="457199" y="1054334"/>
            <a:ext cx="8225352" cy="4897581"/>
          </a:xfrm>
        </p:spPr>
        <p:txBody>
          <a:bodyPr vert="horz" lIns="91440" tIns="45720" rIns="91440" bIns="45720" rtlCol="0" anchor="t">
            <a:normAutofit/>
          </a:bodyPr>
          <a:lstStyle/>
          <a:p>
            <a:pPr marL="0" indent="0">
              <a:buNone/>
            </a:pPr>
            <a:endParaRPr lang="fr-FR" b="1" dirty="0">
              <a:solidFill>
                <a:schemeClr val="tx2">
                  <a:lumMod val="60000"/>
                  <a:lumOff val="40000"/>
                </a:schemeClr>
              </a:solidFill>
            </a:endParaRPr>
          </a:p>
          <a:p>
            <a:r>
              <a:rPr lang="fr-FR" sz="2400" b="1" dirty="0"/>
              <a:t>Actualités ABES</a:t>
            </a:r>
            <a:endParaRPr lang="fr-FR" sz="2400" b="1" dirty="0">
              <a:ea typeface="Calibri"/>
              <a:cs typeface="Calibri"/>
            </a:endParaRPr>
          </a:p>
          <a:p>
            <a:pPr lvl="1"/>
            <a:r>
              <a:rPr lang="fr-FR" sz="2000" dirty="0">
                <a:solidFill>
                  <a:srgbClr val="000000"/>
                </a:solidFill>
                <a:ea typeface="Calibri"/>
                <a:cs typeface="Calibri"/>
              </a:rPr>
              <a:t>Expérimentation Labo Abes "IA Rameau" : bascule en phase projet, sera mis en production sur WinIBW avant fin 2027</a:t>
            </a:r>
          </a:p>
          <a:p>
            <a:pPr lvl="1"/>
            <a:r>
              <a:rPr lang="fr-FR" sz="2000" dirty="0">
                <a:solidFill>
                  <a:srgbClr val="000000"/>
                </a:solidFill>
                <a:ea typeface="Calibri"/>
                <a:cs typeface="Calibri"/>
              </a:rPr>
              <a:t>Nouvel outil d’assistance : mise en production fin mars 2026</a:t>
            </a:r>
            <a:br>
              <a:rPr lang="fr-FR" sz="2000" dirty="0">
                <a:solidFill>
                  <a:srgbClr val="000000"/>
                </a:solidFill>
                <a:ea typeface="Calibri"/>
                <a:cs typeface="Calibri"/>
              </a:rPr>
            </a:br>
            <a:r>
              <a:rPr lang="fr-FR" sz="2000" dirty="0">
                <a:solidFill>
                  <a:srgbClr val="000000"/>
                </a:solidFill>
                <a:ea typeface="Calibri"/>
                <a:cs typeface="Calibri"/>
                <a:hlinkClick r:id="rId3"/>
              </a:rPr>
              <a:t>https://assistance.stp.abes.fr</a:t>
            </a:r>
            <a:r>
              <a:rPr lang="fr-FR" sz="2000" dirty="0">
                <a:solidFill>
                  <a:srgbClr val="000000"/>
                </a:solidFill>
                <a:ea typeface="Calibri"/>
                <a:cs typeface="Calibri"/>
              </a:rPr>
              <a:t> </a:t>
            </a:r>
          </a:p>
          <a:p>
            <a:pPr lvl="2"/>
            <a:r>
              <a:rPr lang="fr-FR" sz="1600" dirty="0" err="1">
                <a:solidFill>
                  <a:srgbClr val="000000"/>
                </a:solidFill>
                <a:ea typeface="Calibri"/>
                <a:cs typeface="Calibri"/>
              </a:rPr>
              <a:t>J.e</a:t>
            </a:r>
            <a:r>
              <a:rPr lang="fr-FR" sz="1600" dirty="0">
                <a:solidFill>
                  <a:srgbClr val="000000"/>
                </a:solidFill>
                <a:ea typeface="Calibri"/>
                <a:cs typeface="Calibri"/>
              </a:rPr>
              <a:t>-cours : 2 avril</a:t>
            </a:r>
          </a:p>
          <a:p>
            <a:pPr lvl="1"/>
            <a:r>
              <a:rPr lang="fr-FR" sz="2000" dirty="0">
                <a:solidFill>
                  <a:srgbClr val="000000"/>
                </a:solidFill>
                <a:ea typeface="Calibri"/>
                <a:cs typeface="Calibri"/>
              </a:rPr>
              <a:t>Impact de la fin du réseau Sudoc-PS :</a:t>
            </a:r>
          </a:p>
          <a:p>
            <a:pPr lvl="2"/>
            <a:r>
              <a:rPr lang="fr-FR" sz="1600" dirty="0">
                <a:solidFill>
                  <a:srgbClr val="000000"/>
                </a:solidFill>
                <a:ea typeface="Calibri"/>
                <a:cs typeface="Calibri"/>
              </a:rPr>
              <a:t>Disparition des Centres du Réseau Sudoc-PS</a:t>
            </a:r>
          </a:p>
          <a:p>
            <a:pPr lvl="2"/>
            <a:r>
              <a:rPr lang="fr-FR" sz="1600" dirty="0">
                <a:solidFill>
                  <a:srgbClr val="000000"/>
                </a:solidFill>
                <a:ea typeface="Calibri"/>
                <a:cs typeface="Calibri"/>
              </a:rPr>
              <a:t>Fin des responsables CR</a:t>
            </a:r>
          </a:p>
          <a:p>
            <a:pPr lvl="2"/>
            <a:r>
              <a:rPr lang="fr-FR" sz="1600" dirty="0">
                <a:solidFill>
                  <a:srgbClr val="000000"/>
                </a:solidFill>
                <a:ea typeface="Calibri"/>
                <a:cs typeface="Calibri"/>
              </a:rPr>
              <a:t>Transfert des missions d’expertise et de validation ISSN vers les Corcat</a:t>
            </a:r>
          </a:p>
          <a:p>
            <a:pPr lvl="3"/>
            <a:r>
              <a:rPr lang="fr-FR" sz="1400" dirty="0" err="1">
                <a:solidFill>
                  <a:srgbClr val="000000"/>
                </a:solidFill>
                <a:ea typeface="Calibri"/>
                <a:cs typeface="Calibri"/>
              </a:rPr>
              <a:t>J.e</a:t>
            </a:r>
            <a:r>
              <a:rPr lang="fr-FR" sz="1400" dirty="0">
                <a:solidFill>
                  <a:srgbClr val="000000"/>
                </a:solidFill>
                <a:ea typeface="Calibri"/>
                <a:cs typeface="Calibri"/>
              </a:rPr>
              <a:t>-cours :  évolution de la fonction : le 19 février</a:t>
            </a:r>
          </a:p>
          <a:p>
            <a:pPr lvl="3"/>
            <a:r>
              <a:rPr lang="fr-FR" sz="1400" dirty="0" err="1">
                <a:solidFill>
                  <a:srgbClr val="000000"/>
                </a:solidFill>
                <a:ea typeface="Calibri"/>
                <a:cs typeface="Calibri"/>
              </a:rPr>
              <a:t>J.e</a:t>
            </a:r>
            <a:r>
              <a:rPr lang="fr-FR" sz="1400" dirty="0">
                <a:solidFill>
                  <a:srgbClr val="000000"/>
                </a:solidFill>
                <a:ea typeface="Calibri"/>
                <a:cs typeface="Calibri"/>
              </a:rPr>
              <a:t>-cours : le dispositif national des PCPP : date à définir</a:t>
            </a:r>
          </a:p>
          <a:p>
            <a:pPr lvl="3"/>
            <a:r>
              <a:rPr lang="fr-FR" sz="1400" dirty="0" err="1">
                <a:solidFill>
                  <a:srgbClr val="000000"/>
                </a:solidFill>
                <a:ea typeface="Calibri"/>
                <a:cs typeface="Calibri"/>
              </a:rPr>
              <a:t>J.e</a:t>
            </a:r>
            <a:r>
              <a:rPr lang="fr-FR" sz="1400" dirty="0">
                <a:solidFill>
                  <a:srgbClr val="000000"/>
                </a:solidFill>
                <a:ea typeface="Calibri"/>
                <a:cs typeface="Calibri"/>
              </a:rPr>
              <a:t>-cours : la validation dans Cidemis </a:t>
            </a:r>
            <a:r>
              <a:rPr lang="fr-FR" sz="1400">
                <a:solidFill>
                  <a:srgbClr val="000000"/>
                </a:solidFill>
                <a:ea typeface="Calibri"/>
                <a:cs typeface="Calibri"/>
              </a:rPr>
              <a:t>: le 12 mars</a:t>
            </a:r>
            <a:endParaRPr lang="fr-FR" sz="1400" dirty="0">
              <a:solidFill>
                <a:srgbClr val="000000"/>
              </a:solidFill>
              <a:ea typeface="Calibri"/>
              <a:cs typeface="Calibri"/>
            </a:endParaRPr>
          </a:p>
          <a:p>
            <a:pPr lvl="3"/>
            <a:r>
              <a:rPr lang="fr-FR" sz="1400" dirty="0">
                <a:solidFill>
                  <a:srgbClr val="000000"/>
                </a:solidFill>
                <a:ea typeface="Calibri"/>
                <a:cs typeface="Calibri"/>
              </a:rPr>
              <a:t>Collaboration avec les CRFCB pour mise en place de formation au catalogage des RC</a:t>
            </a:r>
            <a:br>
              <a:rPr lang="fr-FR" sz="1400" dirty="0">
                <a:solidFill>
                  <a:srgbClr val="000000"/>
                </a:solidFill>
                <a:ea typeface="Calibri"/>
                <a:cs typeface="Calibri"/>
              </a:rPr>
            </a:br>
            <a:br>
              <a:rPr lang="fr-FR" sz="1400" dirty="0">
                <a:solidFill>
                  <a:srgbClr val="000000"/>
                </a:solidFill>
                <a:ea typeface="Calibri"/>
                <a:cs typeface="Calibri"/>
              </a:rPr>
            </a:br>
            <a:endParaRPr lang="fr-FR" sz="2000" dirty="0">
              <a:ea typeface="Calibri"/>
              <a:cs typeface="Calibri"/>
            </a:endParaRPr>
          </a:p>
          <a:p>
            <a:r>
              <a:rPr lang="fr-FR" sz="2400" b="1" dirty="0"/>
              <a:t>Date de réunion : mercredi 27 mai 2026</a:t>
            </a:r>
            <a:endParaRPr lang="fr-FR" sz="2400" b="1" i="1" dirty="0"/>
          </a:p>
          <a:p>
            <a:pPr lvl="1">
              <a:buFont typeface="Arial" charset="2"/>
              <a:buChar char="•"/>
            </a:pPr>
            <a:r>
              <a:rPr lang="fr-FR" sz="2000" dirty="0">
                <a:solidFill>
                  <a:srgbClr val="000000"/>
                </a:solidFill>
                <a:cs typeface="Calibri"/>
              </a:rPr>
              <a:t>Incertitudes budgétaires</a:t>
            </a:r>
          </a:p>
          <a:p>
            <a:pPr lvl="1">
              <a:buFont typeface="Arial" charset="2"/>
              <a:buChar char="•"/>
            </a:pPr>
            <a:r>
              <a:rPr lang="fr-FR" sz="2000" dirty="0">
                <a:solidFill>
                  <a:srgbClr val="000000"/>
                </a:solidFill>
                <a:cs typeface="Calibri"/>
              </a:rPr>
              <a:t>Journées Abes 28 mai – 29 mai (fin à 12h)</a:t>
            </a:r>
          </a:p>
        </p:txBody>
      </p:sp>
      <p:sp>
        <p:nvSpPr>
          <p:cNvPr id="7" name="Espace réservé du numéro de diapositive 6"/>
          <p:cNvSpPr>
            <a:spLocks noGrp="1"/>
          </p:cNvSpPr>
          <p:nvPr>
            <p:ph type="sldNum" sz="quarter" idx="12"/>
          </p:nvPr>
        </p:nvSpPr>
        <p:spPr/>
        <p:txBody>
          <a:bodyPr/>
          <a:lstStyle/>
          <a:p>
            <a:fld id="{A63E2F55-217E-784D-959E-8EB90DBD2478}" type="slidenum">
              <a:rPr lang="fr-FR" smtClean="0"/>
              <a:pPr/>
              <a:t>10</a:t>
            </a:fld>
            <a:endParaRPr lang="fr-FR"/>
          </a:p>
        </p:txBody>
      </p:sp>
    </p:spTree>
    <p:extLst>
      <p:ext uri="{BB962C8B-B14F-4D97-AF65-F5344CB8AC3E}">
        <p14:creationId xmlns:p14="http://schemas.microsoft.com/office/powerpoint/2010/main" val="1201359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7325F-CC29-AD59-A40D-5612C418CA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1D3E792-6B39-3289-7279-BA0883C5C136}"/>
              </a:ext>
            </a:extLst>
          </p:cNvPr>
          <p:cNvSpPr>
            <a:spLocks noGrp="1"/>
          </p:cNvSpPr>
          <p:nvPr>
            <p:ph type="title"/>
          </p:nvPr>
        </p:nvSpPr>
        <p:spPr/>
        <p:txBody>
          <a:bodyPr/>
          <a:lstStyle/>
          <a:p>
            <a:r>
              <a:rPr lang="fr-FR" dirty="0">
                <a:cs typeface="Calibri"/>
              </a:rPr>
              <a:t>Échanges : Rôle des Corcat</a:t>
            </a:r>
          </a:p>
        </p:txBody>
      </p:sp>
      <p:sp>
        <p:nvSpPr>
          <p:cNvPr id="3" name="Espace réservé du contenu 2">
            <a:extLst>
              <a:ext uri="{FF2B5EF4-FFF2-40B4-BE49-F238E27FC236}">
                <a16:creationId xmlns:a16="http://schemas.microsoft.com/office/drawing/2014/main" id="{65A34C96-8C6C-4472-5726-0CAEC0B7DA0F}"/>
              </a:ext>
            </a:extLst>
          </p:cNvPr>
          <p:cNvSpPr>
            <a:spLocks noGrp="1"/>
          </p:cNvSpPr>
          <p:nvPr>
            <p:ph sz="half" idx="1"/>
          </p:nvPr>
        </p:nvSpPr>
        <p:spPr>
          <a:xfrm>
            <a:off x="457199" y="1083088"/>
            <a:ext cx="8225352" cy="5745845"/>
          </a:xfrm>
        </p:spPr>
        <p:txBody>
          <a:bodyPr vert="horz" lIns="91440" tIns="45720" rIns="91440" bIns="45720" rtlCol="0" anchor="t">
            <a:normAutofit/>
          </a:bodyPr>
          <a:lstStyle/>
          <a:p>
            <a:pPr marL="0" indent="0">
              <a:buNone/>
            </a:pPr>
            <a:endParaRPr lang="fr-FR" b="1" dirty="0">
              <a:solidFill>
                <a:schemeClr val="tx2">
                  <a:lumMod val="60000"/>
                  <a:lumOff val="40000"/>
                </a:schemeClr>
              </a:solidFill>
            </a:endParaRPr>
          </a:p>
          <a:p>
            <a:pPr>
              <a:buFontTx/>
              <a:buChar char="-"/>
            </a:pPr>
            <a:r>
              <a:rPr lang="fr-FR" dirty="0">
                <a:ea typeface="+mn-lt"/>
                <a:cs typeface="+mn-lt"/>
              </a:rPr>
              <a:t>Rennes : beaucoup de demandes de validation Cidemis en attente</a:t>
            </a:r>
          </a:p>
          <a:p>
            <a:pPr>
              <a:buFontTx/>
              <a:buChar char="-"/>
            </a:pPr>
            <a:r>
              <a:rPr lang="fr-FR" dirty="0">
                <a:ea typeface="+mn-lt"/>
                <a:cs typeface="+mn-lt"/>
              </a:rPr>
              <a:t>CNAM : le corcat sera la personne déjà responsable des périodiques</a:t>
            </a:r>
          </a:p>
          <a:p>
            <a:pPr>
              <a:buFontTx/>
              <a:buChar char="-"/>
            </a:pPr>
            <a:r>
              <a:rPr lang="fr-FR" dirty="0">
                <a:ea typeface="+mn-lt"/>
                <a:cs typeface="+mn-lt"/>
              </a:rPr>
              <a:t>Marseille, Dijon : des bibliothèques demandent à intégrer l’ILN pour assurer le signalement de leurs périodiques</a:t>
            </a:r>
          </a:p>
          <a:p>
            <a:pPr>
              <a:buFontTx/>
              <a:buChar char="-"/>
            </a:pPr>
            <a:r>
              <a:rPr lang="fr-FR" dirty="0">
                <a:ea typeface="+mn-lt"/>
                <a:cs typeface="+mn-lt"/>
              </a:rPr>
              <a:t>BSG : faut-il continuer à faire des demandes pour les collections anciennes ? Pour les collections étrangères ? </a:t>
            </a:r>
            <a:br>
              <a:rPr lang="fr-FR" dirty="0">
                <a:ea typeface="+mn-lt"/>
                <a:cs typeface="+mn-lt"/>
              </a:rPr>
            </a:br>
            <a:r>
              <a:rPr lang="fr-FR" dirty="0">
                <a:ea typeface="+mn-lt"/>
                <a:cs typeface="+mn-lt"/>
              </a:rPr>
              <a:t>Réponse Abes : plutôt mettre ses efforts sur les demandes qui ont des chances d’aboutir</a:t>
            </a:r>
            <a:br>
              <a:rPr lang="fr-FR" dirty="0">
                <a:ea typeface="+mn-lt"/>
                <a:cs typeface="+mn-lt"/>
              </a:rPr>
            </a:br>
            <a:br>
              <a:rPr lang="fr-FR" dirty="0">
                <a:ea typeface="+mn-lt"/>
                <a:cs typeface="+mn-lt"/>
              </a:rPr>
            </a:br>
            <a:r>
              <a:rPr lang="fr-FR" dirty="0">
                <a:ea typeface="+mn-lt"/>
                <a:cs typeface="+mn-lt"/>
              </a:rPr>
              <a:t>Infos : </a:t>
            </a:r>
            <a:br>
              <a:rPr lang="fr-FR" dirty="0">
                <a:ea typeface="+mn-lt"/>
                <a:cs typeface="+mn-lt"/>
              </a:rPr>
            </a:br>
            <a:r>
              <a:rPr lang="fr-FR" dirty="0">
                <a:ea typeface="+mn-lt"/>
                <a:cs typeface="+mn-lt"/>
              </a:rPr>
              <a:t>documentation sur le « Hors champ ISSN » : </a:t>
            </a:r>
            <a:r>
              <a:rPr lang="fr-FR" dirty="0">
                <a:ea typeface="+mn-lt"/>
                <a:cs typeface="+mn-lt"/>
                <a:hlinkClick r:id="rId3"/>
              </a:rPr>
              <a:t>https://documentation.abes.fr/sudoc/manuels/controle_bibliographique/circuit_signalement_rc/index.html#CasParticuliersHorsChamp</a:t>
            </a:r>
            <a:r>
              <a:rPr lang="fr-FR" dirty="0">
                <a:ea typeface="+mn-lt"/>
                <a:cs typeface="+mn-lt"/>
              </a:rPr>
              <a:t> </a:t>
            </a:r>
            <a:br>
              <a:rPr lang="fr-FR" dirty="0">
                <a:ea typeface="+mn-lt"/>
                <a:cs typeface="+mn-lt"/>
              </a:rPr>
            </a:br>
            <a:br>
              <a:rPr lang="fr-FR" dirty="0">
                <a:ea typeface="+mn-lt"/>
                <a:cs typeface="+mn-lt"/>
              </a:rPr>
            </a:br>
            <a:r>
              <a:rPr lang="fr-FR" dirty="0">
                <a:ea typeface="+mn-lt"/>
                <a:cs typeface="+mn-lt"/>
              </a:rPr>
              <a:t>Centres ISSN à qui il ne faut pas envoyer de demandes : </a:t>
            </a:r>
            <a:r>
              <a:rPr lang="fr-FR" dirty="0"/>
              <a:t>la Suisse et la Chine ont déclaré ne plus vouloir collaborer dans Cidemis ; Le Royaume-Uni</a:t>
            </a:r>
            <a:endParaRPr lang="fr-FR" dirty="0">
              <a:ea typeface="+mn-lt"/>
              <a:cs typeface="+mn-lt"/>
            </a:endParaRPr>
          </a:p>
        </p:txBody>
      </p:sp>
      <p:sp>
        <p:nvSpPr>
          <p:cNvPr id="7" name="Espace réservé du numéro de diapositive 6">
            <a:extLst>
              <a:ext uri="{FF2B5EF4-FFF2-40B4-BE49-F238E27FC236}">
                <a16:creationId xmlns:a16="http://schemas.microsoft.com/office/drawing/2014/main" id="{7AB39E28-E8D9-69A5-FF4B-FE50920B2198}"/>
              </a:ext>
            </a:extLst>
          </p:cNvPr>
          <p:cNvSpPr>
            <a:spLocks noGrp="1"/>
          </p:cNvSpPr>
          <p:nvPr>
            <p:ph type="sldNum" sz="quarter" idx="12"/>
          </p:nvPr>
        </p:nvSpPr>
        <p:spPr/>
        <p:txBody>
          <a:bodyPr/>
          <a:lstStyle/>
          <a:p>
            <a:fld id="{A63E2F55-217E-784D-959E-8EB90DBD2478}" type="slidenum">
              <a:rPr lang="fr-FR" smtClean="0"/>
              <a:pPr/>
              <a:t>11</a:t>
            </a:fld>
            <a:endParaRPr lang="fr-FR"/>
          </a:p>
        </p:txBody>
      </p:sp>
    </p:spTree>
    <p:extLst>
      <p:ext uri="{BB962C8B-B14F-4D97-AF65-F5344CB8AC3E}">
        <p14:creationId xmlns:p14="http://schemas.microsoft.com/office/powerpoint/2010/main" val="1527170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9E878-8B77-595C-E134-B9AF0CD1094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6D32F20-9777-153B-7FD2-0201C287CCCD}"/>
              </a:ext>
            </a:extLst>
          </p:cNvPr>
          <p:cNvSpPr>
            <a:spLocks noGrp="1"/>
          </p:cNvSpPr>
          <p:nvPr>
            <p:ph type="title"/>
          </p:nvPr>
        </p:nvSpPr>
        <p:spPr/>
        <p:txBody>
          <a:bodyPr/>
          <a:lstStyle/>
          <a:p>
            <a:r>
              <a:rPr lang="fr-FR" dirty="0">
                <a:cs typeface="Calibri"/>
              </a:rPr>
              <a:t>Échanges : Rôle des Corcat</a:t>
            </a:r>
          </a:p>
        </p:txBody>
      </p:sp>
      <p:sp>
        <p:nvSpPr>
          <p:cNvPr id="3" name="Espace réservé du contenu 2">
            <a:extLst>
              <a:ext uri="{FF2B5EF4-FFF2-40B4-BE49-F238E27FC236}">
                <a16:creationId xmlns:a16="http://schemas.microsoft.com/office/drawing/2014/main" id="{6EE96832-7858-C17B-2152-E9A653F7A785}"/>
              </a:ext>
            </a:extLst>
          </p:cNvPr>
          <p:cNvSpPr>
            <a:spLocks noGrp="1"/>
          </p:cNvSpPr>
          <p:nvPr>
            <p:ph sz="half" idx="1"/>
          </p:nvPr>
        </p:nvSpPr>
        <p:spPr>
          <a:xfrm>
            <a:off x="457199" y="1083088"/>
            <a:ext cx="8225352" cy="5745845"/>
          </a:xfrm>
        </p:spPr>
        <p:txBody>
          <a:bodyPr vert="horz" lIns="91440" tIns="45720" rIns="91440" bIns="45720" rtlCol="0" anchor="t">
            <a:normAutofit/>
          </a:bodyPr>
          <a:lstStyle/>
          <a:p>
            <a:pPr marL="0" indent="0">
              <a:buNone/>
            </a:pPr>
            <a:endParaRPr lang="fr-FR" b="1" dirty="0">
              <a:solidFill>
                <a:schemeClr val="tx2">
                  <a:lumMod val="60000"/>
                  <a:lumOff val="40000"/>
                </a:schemeClr>
              </a:solidFill>
            </a:endParaRPr>
          </a:p>
          <a:p>
            <a:pPr marL="0" indent="0">
              <a:buNone/>
            </a:pPr>
            <a:r>
              <a:rPr lang="fr-FR" dirty="0"/>
              <a:t>Les centres ISSN qui ont des règles particulières : </a:t>
            </a:r>
          </a:p>
          <a:p>
            <a:pPr marL="0" indent="0">
              <a:buNone/>
            </a:pPr>
            <a:r>
              <a:rPr lang="fr-FR" u="sng" dirty="0"/>
              <a:t>Italie</a:t>
            </a:r>
            <a:r>
              <a:rPr lang="fr-FR" dirty="0"/>
              <a:t> :</a:t>
            </a:r>
            <a:br>
              <a:rPr lang="fr-FR" dirty="0"/>
            </a:br>
            <a:r>
              <a:rPr lang="fr-FR" dirty="0"/>
              <a:t>Le centre ISSN ne numérote que les titres morts, les titres vivants dépendent du service Dépôt Legal</a:t>
            </a:r>
            <a:br>
              <a:rPr lang="fr-FR" dirty="0"/>
            </a:br>
            <a:r>
              <a:rPr lang="fr-FR" u="sng" dirty="0"/>
              <a:t>Maroc :</a:t>
            </a:r>
            <a:br>
              <a:rPr lang="fr-FR" dirty="0"/>
            </a:br>
            <a:r>
              <a:rPr lang="fr-FR" dirty="0"/>
              <a:t>Le centre ISSN ne numérote pas les titres morts.</a:t>
            </a:r>
            <a:br>
              <a:rPr lang="fr-FR" dirty="0"/>
            </a:br>
            <a:r>
              <a:rPr lang="fr-FR" u="sng" dirty="0"/>
              <a:t>Mexique :</a:t>
            </a:r>
            <a:br>
              <a:rPr lang="fr-FR" dirty="0"/>
            </a:br>
            <a:r>
              <a:rPr lang="fr-FR" dirty="0"/>
              <a:t>Le centre ISSN ne numérote pas les collections de monographies (quand les monographies possèdent un ISBN).</a:t>
            </a:r>
            <a:br>
              <a:rPr lang="fr-FR" dirty="0"/>
            </a:br>
            <a:r>
              <a:rPr lang="fr-FR" u="sng" dirty="0"/>
              <a:t>Suisse :</a:t>
            </a:r>
            <a:br>
              <a:rPr lang="fr-FR" dirty="0"/>
            </a:br>
            <a:r>
              <a:rPr lang="fr-FR" dirty="0"/>
              <a:t>Pour des raisons RH, ce centre a fait part fin 2023 de son souhait de ne plus s’investir dans Cidemis</a:t>
            </a:r>
            <a:br>
              <a:rPr lang="fr-FR" dirty="0"/>
            </a:br>
            <a:r>
              <a:rPr lang="fr-FR" u="sng" dirty="0"/>
              <a:t>Royaume-Uni :</a:t>
            </a:r>
            <a:br>
              <a:rPr lang="fr-FR" dirty="0"/>
            </a:br>
            <a:r>
              <a:rPr lang="fr-FR" dirty="0"/>
              <a:t>Le centre ISSN ne numérote pas les collections de monographies (pour des raisons RH, car le travail d’investigation en vue de la numérotation est trop chronophage).</a:t>
            </a:r>
            <a:br>
              <a:rPr lang="fr-FR" dirty="0"/>
            </a:br>
            <a:r>
              <a:rPr lang="fr-FR" u="sng" dirty="0"/>
              <a:t>Chine :</a:t>
            </a:r>
            <a:br>
              <a:rPr lang="fr-FR" dirty="0"/>
            </a:br>
            <a:r>
              <a:rPr lang="fr-FR" dirty="0"/>
              <a:t>Ce centre a fait part de son souhait de ne plus s’investir dans Cidemis</a:t>
            </a:r>
          </a:p>
          <a:p>
            <a:pPr marL="0" indent="0">
              <a:buNone/>
            </a:pPr>
            <a:endParaRPr lang="fr-FR" dirty="0">
              <a:ea typeface="+mn-lt"/>
              <a:cs typeface="+mn-lt"/>
            </a:endParaRPr>
          </a:p>
          <a:p>
            <a:pPr marL="0" indent="0">
              <a:buNone/>
            </a:pPr>
            <a:r>
              <a:rPr lang="fr-FR" dirty="0">
                <a:ea typeface="+mn-lt"/>
                <a:cs typeface="+mn-lt"/>
              </a:rPr>
              <a:t>Donc : ne plus envoyer de demandes à la Suisse ni à la Chine, et pas au Royaume-Uni s’il s’agit d’une collection de monographie</a:t>
            </a:r>
          </a:p>
        </p:txBody>
      </p:sp>
      <p:sp>
        <p:nvSpPr>
          <p:cNvPr id="7" name="Espace réservé du numéro de diapositive 6">
            <a:extLst>
              <a:ext uri="{FF2B5EF4-FFF2-40B4-BE49-F238E27FC236}">
                <a16:creationId xmlns:a16="http://schemas.microsoft.com/office/drawing/2014/main" id="{FB559927-4DBF-D699-11AC-5612993B3920}"/>
              </a:ext>
            </a:extLst>
          </p:cNvPr>
          <p:cNvSpPr>
            <a:spLocks noGrp="1"/>
          </p:cNvSpPr>
          <p:nvPr>
            <p:ph type="sldNum" sz="quarter" idx="12"/>
          </p:nvPr>
        </p:nvSpPr>
        <p:spPr/>
        <p:txBody>
          <a:bodyPr/>
          <a:lstStyle/>
          <a:p>
            <a:fld id="{A63E2F55-217E-784D-959E-8EB90DBD2478}" type="slidenum">
              <a:rPr lang="fr-FR" smtClean="0"/>
              <a:pPr/>
              <a:t>12</a:t>
            </a:fld>
            <a:endParaRPr lang="fr-FR"/>
          </a:p>
        </p:txBody>
      </p:sp>
    </p:spTree>
    <p:extLst>
      <p:ext uri="{BB962C8B-B14F-4D97-AF65-F5344CB8AC3E}">
        <p14:creationId xmlns:p14="http://schemas.microsoft.com/office/powerpoint/2010/main" val="64914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E719B-FDE1-4A8D-5E10-2063579DF0D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0B72D1-78D8-50FF-4D63-3A774A3A5955}"/>
              </a:ext>
            </a:extLst>
          </p:cNvPr>
          <p:cNvSpPr>
            <a:spLocks noGrp="1"/>
          </p:cNvSpPr>
          <p:nvPr>
            <p:ph type="title"/>
          </p:nvPr>
        </p:nvSpPr>
        <p:spPr/>
        <p:txBody>
          <a:bodyPr/>
          <a:lstStyle/>
          <a:p>
            <a:r>
              <a:rPr lang="fr-FR" dirty="0">
                <a:cs typeface="Calibri"/>
              </a:rPr>
              <a:t>Infos sur le projet « NSGM » </a:t>
            </a:r>
          </a:p>
        </p:txBody>
      </p:sp>
      <p:sp>
        <p:nvSpPr>
          <p:cNvPr id="3" name="Espace réservé du contenu 2">
            <a:extLst>
              <a:ext uri="{FF2B5EF4-FFF2-40B4-BE49-F238E27FC236}">
                <a16:creationId xmlns:a16="http://schemas.microsoft.com/office/drawing/2014/main" id="{35689F7B-76F4-7A63-0E8D-F3509060E021}"/>
              </a:ext>
            </a:extLst>
          </p:cNvPr>
          <p:cNvSpPr>
            <a:spLocks noGrp="1"/>
          </p:cNvSpPr>
          <p:nvPr>
            <p:ph sz="half" idx="1"/>
          </p:nvPr>
        </p:nvSpPr>
        <p:spPr>
          <a:xfrm>
            <a:off x="457199" y="1083088"/>
            <a:ext cx="8225352" cy="5745845"/>
          </a:xfrm>
        </p:spPr>
        <p:txBody>
          <a:bodyPr vert="horz" lIns="91440" tIns="45720" rIns="91440" bIns="45720" rtlCol="0" anchor="t">
            <a:normAutofit/>
          </a:bodyPr>
          <a:lstStyle/>
          <a:p>
            <a:pPr marL="0" indent="0">
              <a:buNone/>
            </a:pPr>
            <a:endParaRPr lang="fr-FR" b="1" dirty="0">
              <a:solidFill>
                <a:schemeClr val="tx2">
                  <a:lumMod val="60000"/>
                  <a:lumOff val="40000"/>
                </a:schemeClr>
              </a:solidFill>
            </a:endParaRPr>
          </a:p>
          <a:p>
            <a:pPr marL="0" indent="0">
              <a:buNone/>
            </a:pPr>
            <a:r>
              <a:rPr lang="fr-FR" dirty="0">
                <a:ea typeface="+mn-lt"/>
                <a:cs typeface="+mn-lt"/>
              </a:rPr>
              <a:t>NSGM : nouvel outil de gestion de métadonnées </a:t>
            </a:r>
            <a:br>
              <a:rPr lang="fr-FR" dirty="0">
                <a:ea typeface="+mn-lt"/>
                <a:cs typeface="+mn-lt"/>
              </a:rPr>
            </a:br>
            <a:r>
              <a:rPr lang="fr-FR" i="1" dirty="0">
                <a:ea typeface="+mn-lt"/>
                <a:cs typeface="+mn-lt"/>
              </a:rPr>
              <a:t>nota bene : un nouveau nom va être décidé pour ce projet, lorsque la clause de confidentialité sera levée et qu’on pourra communiquer aux réseaux. Mais l’Abes ne souhaite pas parler de « nouveau Sudoc » ou de « futur Sudoc », donc un nouveau nom devrait être proposé. </a:t>
            </a:r>
            <a:br>
              <a:rPr lang="fr-FR" i="1" dirty="0">
                <a:ea typeface="+mn-lt"/>
                <a:cs typeface="+mn-lt"/>
              </a:rPr>
            </a:br>
            <a:endParaRPr lang="fr-FR" i="1" dirty="0">
              <a:ea typeface="+mn-lt"/>
              <a:cs typeface="+mn-lt"/>
            </a:endParaRPr>
          </a:p>
          <a:p>
            <a:pPr>
              <a:buFontTx/>
              <a:buChar char="-"/>
            </a:pPr>
            <a:r>
              <a:rPr lang="fr-FR" sz="2800" dirty="0">
                <a:ea typeface="+mn-lt"/>
                <a:cs typeface="+mn-lt"/>
              </a:rPr>
              <a:t>Quel calendrier pour le nouvel outil ?</a:t>
            </a:r>
          </a:p>
          <a:p>
            <a:pPr>
              <a:buFontTx/>
              <a:buChar char="-"/>
            </a:pPr>
            <a:r>
              <a:rPr lang="fr-FR" dirty="0">
                <a:ea typeface="+mn-lt"/>
                <a:cs typeface="+mn-lt"/>
              </a:rPr>
              <a:t>Printemps 2027 : Formation Abes + partenaires </a:t>
            </a:r>
          </a:p>
          <a:p>
            <a:pPr>
              <a:buFontTx/>
              <a:buChar char="-"/>
            </a:pPr>
            <a:r>
              <a:rPr lang="fr-FR" dirty="0">
                <a:ea typeface="+mn-lt"/>
                <a:cs typeface="+mn-lt"/>
              </a:rPr>
              <a:t>Septembre - décembre 2027  : Formation du réseau</a:t>
            </a:r>
          </a:p>
          <a:p>
            <a:pPr>
              <a:buFontTx/>
              <a:buChar char="-"/>
            </a:pPr>
            <a:r>
              <a:rPr lang="fr-FR" dirty="0">
                <a:ea typeface="+mn-lt"/>
                <a:cs typeface="+mn-lt"/>
              </a:rPr>
              <a:t>Mise en production janvier 2028</a:t>
            </a:r>
            <a:br>
              <a:rPr lang="fr-FR" dirty="0">
                <a:ea typeface="+mn-lt"/>
                <a:cs typeface="+mn-lt"/>
              </a:rPr>
            </a:br>
            <a:endParaRPr lang="fr-FR" dirty="0">
              <a:ea typeface="+mn-lt"/>
              <a:cs typeface="+mn-lt"/>
            </a:endParaRPr>
          </a:p>
          <a:p>
            <a:pPr>
              <a:buFontTx/>
              <a:buChar char="-"/>
            </a:pPr>
            <a:r>
              <a:rPr lang="fr-FR" sz="2800" dirty="0">
                <a:ea typeface="+mn-lt"/>
                <a:cs typeface="+mn-lt"/>
              </a:rPr>
              <a:t>Quels fournisseurs ?</a:t>
            </a:r>
            <a:br>
              <a:rPr lang="fr-FR" sz="2400" dirty="0">
                <a:ea typeface="+mn-lt"/>
                <a:cs typeface="+mn-lt"/>
              </a:rPr>
            </a:br>
            <a:r>
              <a:rPr lang="fr-FR" dirty="0">
                <a:ea typeface="+mn-lt"/>
                <a:cs typeface="+mn-lt"/>
              </a:rPr>
              <a:t>Le nombre de candidatures  est suffisant pour être optimiste sur la poursuite du projet</a:t>
            </a:r>
            <a:br>
              <a:rPr lang="fr-FR" dirty="0">
                <a:ea typeface="+mn-lt"/>
                <a:cs typeface="+mn-lt"/>
              </a:rPr>
            </a:br>
            <a:endParaRPr lang="fr-FR" dirty="0">
              <a:ea typeface="+mn-lt"/>
              <a:cs typeface="+mn-lt"/>
            </a:endParaRPr>
          </a:p>
        </p:txBody>
      </p:sp>
      <p:sp>
        <p:nvSpPr>
          <p:cNvPr id="7" name="Espace réservé du numéro de diapositive 6">
            <a:extLst>
              <a:ext uri="{FF2B5EF4-FFF2-40B4-BE49-F238E27FC236}">
                <a16:creationId xmlns:a16="http://schemas.microsoft.com/office/drawing/2014/main" id="{BAB70FA6-E487-18C6-9E4F-F4064718F3B6}"/>
              </a:ext>
            </a:extLst>
          </p:cNvPr>
          <p:cNvSpPr>
            <a:spLocks noGrp="1"/>
          </p:cNvSpPr>
          <p:nvPr>
            <p:ph type="sldNum" sz="quarter" idx="12"/>
          </p:nvPr>
        </p:nvSpPr>
        <p:spPr/>
        <p:txBody>
          <a:bodyPr/>
          <a:lstStyle/>
          <a:p>
            <a:fld id="{A63E2F55-217E-784D-959E-8EB90DBD2478}" type="slidenum">
              <a:rPr lang="fr-FR" smtClean="0"/>
              <a:pPr/>
              <a:t>13</a:t>
            </a:fld>
            <a:endParaRPr lang="fr-FR"/>
          </a:p>
        </p:txBody>
      </p:sp>
    </p:spTree>
    <p:extLst>
      <p:ext uri="{BB962C8B-B14F-4D97-AF65-F5344CB8AC3E}">
        <p14:creationId xmlns:p14="http://schemas.microsoft.com/office/powerpoint/2010/main" val="1865558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1ADA1-F5FA-AF90-07EE-6A51CC8078A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F7FAC45-7FA2-5FA1-D1EE-E4AE855F18D4}"/>
              </a:ext>
            </a:extLst>
          </p:cNvPr>
          <p:cNvSpPr>
            <a:spLocks noGrp="1"/>
          </p:cNvSpPr>
          <p:nvPr>
            <p:ph type="title"/>
          </p:nvPr>
        </p:nvSpPr>
        <p:spPr/>
        <p:txBody>
          <a:bodyPr/>
          <a:lstStyle/>
          <a:p>
            <a:r>
              <a:rPr lang="fr-FR" dirty="0">
                <a:cs typeface="Calibri"/>
              </a:rPr>
              <a:t>Atelier : que proposer en 2026-2027 ? </a:t>
            </a:r>
          </a:p>
        </p:txBody>
      </p:sp>
      <p:sp>
        <p:nvSpPr>
          <p:cNvPr id="3" name="Espace réservé du contenu 2">
            <a:extLst>
              <a:ext uri="{FF2B5EF4-FFF2-40B4-BE49-F238E27FC236}">
                <a16:creationId xmlns:a16="http://schemas.microsoft.com/office/drawing/2014/main" id="{5C1AAC77-AC85-CC58-04B1-3A18929D2CE2}"/>
              </a:ext>
            </a:extLst>
          </p:cNvPr>
          <p:cNvSpPr>
            <a:spLocks noGrp="1"/>
          </p:cNvSpPr>
          <p:nvPr>
            <p:ph sz="half" idx="1"/>
          </p:nvPr>
        </p:nvSpPr>
        <p:spPr>
          <a:xfrm>
            <a:off x="163286" y="1083088"/>
            <a:ext cx="8860971" cy="5745845"/>
          </a:xfrm>
        </p:spPr>
        <p:txBody>
          <a:bodyPr vert="horz" lIns="91440" tIns="45720" rIns="91440" bIns="45720" rtlCol="0" anchor="t">
            <a:normAutofit/>
          </a:bodyPr>
          <a:lstStyle/>
          <a:p>
            <a:pPr>
              <a:buFontTx/>
              <a:buChar char="-"/>
            </a:pPr>
            <a:r>
              <a:rPr lang="fr-FR" sz="2800" dirty="0">
                <a:ea typeface="+mn-lt"/>
                <a:cs typeface="+mn-lt"/>
              </a:rPr>
              <a:t>Quel accompagnement proposer en 2026-2027 ? </a:t>
            </a:r>
            <a:br>
              <a:rPr lang="fr-FR" sz="2800" dirty="0">
                <a:ea typeface="+mn-lt"/>
                <a:cs typeface="+mn-lt"/>
              </a:rPr>
            </a:br>
            <a:endParaRPr lang="fr-FR" sz="2800" dirty="0">
              <a:ea typeface="+mn-lt"/>
              <a:cs typeface="+mn-lt"/>
            </a:endParaRPr>
          </a:p>
          <a:p>
            <a:pPr>
              <a:buFontTx/>
              <a:buChar char="-"/>
            </a:pPr>
            <a:endParaRPr lang="fr-FR" sz="2800" dirty="0">
              <a:ea typeface="+mn-lt"/>
              <a:cs typeface="+mn-lt"/>
            </a:endParaRPr>
          </a:p>
          <a:p>
            <a:pPr>
              <a:buFontTx/>
              <a:buChar char="-"/>
            </a:pPr>
            <a:endParaRPr lang="fr-FR" sz="2800" dirty="0">
              <a:ea typeface="+mn-lt"/>
              <a:cs typeface="+mn-lt"/>
            </a:endParaRPr>
          </a:p>
          <a:p>
            <a:pPr>
              <a:buFontTx/>
              <a:buChar char="-"/>
            </a:pPr>
            <a:endParaRPr lang="fr-FR" sz="2800" dirty="0">
              <a:ea typeface="+mn-lt"/>
              <a:cs typeface="+mn-lt"/>
            </a:endParaRPr>
          </a:p>
          <a:p>
            <a:pPr>
              <a:buFontTx/>
              <a:buChar char="-"/>
            </a:pPr>
            <a:endParaRPr lang="fr-FR" sz="2800" dirty="0">
              <a:ea typeface="+mn-lt"/>
              <a:cs typeface="+mn-lt"/>
            </a:endParaRPr>
          </a:p>
          <a:p>
            <a:pPr marL="0" indent="0">
              <a:buNone/>
            </a:pPr>
            <a:endParaRPr lang="fr-FR" sz="2800" dirty="0">
              <a:ea typeface="+mn-lt"/>
              <a:cs typeface="+mn-lt"/>
            </a:endParaRPr>
          </a:p>
        </p:txBody>
      </p:sp>
      <p:sp>
        <p:nvSpPr>
          <p:cNvPr id="7" name="Espace réservé du numéro de diapositive 6">
            <a:extLst>
              <a:ext uri="{FF2B5EF4-FFF2-40B4-BE49-F238E27FC236}">
                <a16:creationId xmlns:a16="http://schemas.microsoft.com/office/drawing/2014/main" id="{E0B3FA34-22EF-360F-1EEB-89A069138A62}"/>
              </a:ext>
            </a:extLst>
          </p:cNvPr>
          <p:cNvSpPr>
            <a:spLocks noGrp="1"/>
          </p:cNvSpPr>
          <p:nvPr>
            <p:ph type="sldNum" sz="quarter" idx="12"/>
          </p:nvPr>
        </p:nvSpPr>
        <p:spPr/>
        <p:txBody>
          <a:bodyPr/>
          <a:lstStyle/>
          <a:p>
            <a:fld id="{A63E2F55-217E-784D-959E-8EB90DBD2478}" type="slidenum">
              <a:rPr lang="fr-FR" smtClean="0"/>
              <a:pPr/>
              <a:t>14</a:t>
            </a:fld>
            <a:endParaRPr lang="fr-FR"/>
          </a:p>
        </p:txBody>
      </p:sp>
      <p:graphicFrame>
        <p:nvGraphicFramePr>
          <p:cNvPr id="4" name="Tableau 3">
            <a:extLst>
              <a:ext uri="{FF2B5EF4-FFF2-40B4-BE49-F238E27FC236}">
                <a16:creationId xmlns:a16="http://schemas.microsoft.com/office/drawing/2014/main" id="{F7A6DE7C-B65A-81B7-42F9-3450B39BADF0}"/>
              </a:ext>
            </a:extLst>
          </p:cNvPr>
          <p:cNvGraphicFramePr>
            <a:graphicFrameLocks noGrp="1"/>
          </p:cNvGraphicFramePr>
          <p:nvPr>
            <p:extLst>
              <p:ext uri="{D42A27DB-BD31-4B8C-83A1-F6EECF244321}">
                <p14:modId xmlns:p14="http://schemas.microsoft.com/office/powerpoint/2010/main" val="4125358611"/>
              </p:ext>
            </p:extLst>
          </p:nvPr>
        </p:nvGraphicFramePr>
        <p:xfrm>
          <a:off x="119742" y="1479006"/>
          <a:ext cx="9004378" cy="4942840"/>
        </p:xfrm>
        <a:graphic>
          <a:graphicData uri="http://schemas.openxmlformats.org/drawingml/2006/table">
            <a:tbl>
              <a:tblPr firstRow="1" bandRow="1">
                <a:tableStyleId>{5C22544A-7EE6-4342-B048-85BDC9FD1C3A}</a:tableStyleId>
              </a:tblPr>
              <a:tblGrid>
                <a:gridCol w="4502189">
                  <a:extLst>
                    <a:ext uri="{9D8B030D-6E8A-4147-A177-3AD203B41FA5}">
                      <a16:colId xmlns:a16="http://schemas.microsoft.com/office/drawing/2014/main" val="922145495"/>
                    </a:ext>
                  </a:extLst>
                </a:gridCol>
                <a:gridCol w="4502189">
                  <a:extLst>
                    <a:ext uri="{9D8B030D-6E8A-4147-A177-3AD203B41FA5}">
                      <a16:colId xmlns:a16="http://schemas.microsoft.com/office/drawing/2014/main" val="3218623189"/>
                    </a:ext>
                  </a:extLst>
                </a:gridCol>
              </a:tblGrid>
              <a:tr h="0">
                <a:tc>
                  <a:txBody>
                    <a:bodyPr/>
                    <a:lstStyle/>
                    <a:p>
                      <a:r>
                        <a:rPr lang="fr-FR" dirty="0"/>
                        <a:t>Propositions</a:t>
                      </a:r>
                    </a:p>
                  </a:txBody>
                  <a:tcPr/>
                </a:tc>
                <a:tc>
                  <a:txBody>
                    <a:bodyPr/>
                    <a:lstStyle/>
                    <a:p>
                      <a:r>
                        <a:rPr lang="fr-FR" dirty="0"/>
                        <a:t>Analyse</a:t>
                      </a:r>
                    </a:p>
                  </a:txBody>
                  <a:tcPr/>
                </a:tc>
                <a:extLst>
                  <a:ext uri="{0D108BD9-81ED-4DB2-BD59-A6C34878D82A}">
                    <a16:rowId xmlns:a16="http://schemas.microsoft.com/office/drawing/2014/main" val="4025184220"/>
                  </a:ext>
                </a:extLst>
              </a:tr>
              <a:tr h="370840">
                <a:tc>
                  <a:txBody>
                    <a:bodyPr/>
                    <a:lstStyle/>
                    <a:p>
                      <a:r>
                        <a:rPr lang="fr-FR" sz="1600" dirty="0"/>
                        <a:t>1. Créer des capsules vidéos</a:t>
                      </a:r>
                    </a:p>
                  </a:txBody>
                  <a:tcPr/>
                </a:tc>
                <a:tc>
                  <a:txBody>
                    <a:bodyPr/>
                    <a:lstStyle/>
                    <a:p>
                      <a:r>
                        <a:rPr lang="fr-FR" sz="1600" dirty="0"/>
                        <a:t>Bonne idée mais suppose de créer de nouveaux contenus</a:t>
                      </a:r>
                    </a:p>
                  </a:txBody>
                  <a:tcPr/>
                </a:tc>
                <a:extLst>
                  <a:ext uri="{0D108BD9-81ED-4DB2-BD59-A6C34878D82A}">
                    <a16:rowId xmlns:a16="http://schemas.microsoft.com/office/drawing/2014/main" val="4035568458"/>
                  </a:ext>
                </a:extLst>
              </a:tr>
              <a:tr h="370840">
                <a:tc>
                  <a:txBody>
                    <a:bodyPr/>
                    <a:lstStyle/>
                    <a:p>
                      <a:r>
                        <a:rPr lang="fr-FR" sz="1600" dirty="0"/>
                        <a:t>2. Proposer la même formation mais en </a:t>
                      </a:r>
                      <a:r>
                        <a:rPr lang="fr-FR" sz="1600" dirty="0" err="1"/>
                        <a:t>visio</a:t>
                      </a:r>
                      <a:endParaRPr lang="fr-FR" sz="1600" dirty="0"/>
                    </a:p>
                  </a:txBody>
                  <a:tcPr/>
                </a:tc>
                <a:tc>
                  <a:txBody>
                    <a:bodyPr/>
                    <a:lstStyle/>
                    <a:p>
                      <a:r>
                        <a:rPr lang="fr-FR" sz="1600" dirty="0"/>
                        <a:t>Déraisonnable, le contenu ne s’y prête pas</a:t>
                      </a:r>
                    </a:p>
                  </a:txBody>
                  <a:tcPr/>
                </a:tc>
                <a:extLst>
                  <a:ext uri="{0D108BD9-81ED-4DB2-BD59-A6C34878D82A}">
                    <a16:rowId xmlns:a16="http://schemas.microsoft.com/office/drawing/2014/main" val="2611308271"/>
                  </a:ext>
                </a:extLst>
              </a:tr>
              <a:tr h="370840">
                <a:tc>
                  <a:txBody>
                    <a:bodyPr/>
                    <a:lstStyle/>
                    <a:p>
                      <a:r>
                        <a:rPr lang="fr-FR" sz="1600" dirty="0"/>
                        <a:t>3. Proposer la même formation mais gérée par les formateurs-relais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FR" sz="1600" dirty="0"/>
                        <a:t>Déraisonnable, cela redéfinit le rôle du formateur-relais (logistique à gérer), les directeurs pourraient s’y opposer. Et l’Abes ne pourrait pas rémunérer ce surcroît de travail</a:t>
                      </a:r>
                    </a:p>
                  </a:txBody>
                  <a:tcPr/>
                </a:tc>
                <a:extLst>
                  <a:ext uri="{0D108BD9-81ED-4DB2-BD59-A6C34878D82A}">
                    <a16:rowId xmlns:a16="http://schemas.microsoft.com/office/drawing/2014/main" val="2781503159"/>
                  </a:ext>
                </a:extLst>
              </a:tr>
              <a:tr h="370840">
                <a:tc>
                  <a:txBody>
                    <a:bodyPr/>
                    <a:lstStyle/>
                    <a:p>
                      <a:r>
                        <a:rPr lang="fr-FR" sz="1600" dirty="0"/>
                        <a:t>4. Proposer la même formation mais que sur Paris</a:t>
                      </a:r>
                    </a:p>
                  </a:txBody>
                  <a:tcPr/>
                </a:tc>
                <a:tc>
                  <a:txBody>
                    <a:bodyPr/>
                    <a:lstStyle/>
                    <a:p>
                      <a:r>
                        <a:rPr lang="fr-FR" sz="1600" dirty="0"/>
                        <a:t>Rompt l’équité « Paris / province »</a:t>
                      </a:r>
                      <a:br>
                        <a:rPr lang="fr-FR" sz="1600" dirty="0"/>
                      </a:br>
                      <a:endParaRPr lang="fr-FR" sz="1600" dirty="0"/>
                    </a:p>
                  </a:txBody>
                  <a:tcPr/>
                </a:tc>
                <a:extLst>
                  <a:ext uri="{0D108BD9-81ED-4DB2-BD59-A6C34878D82A}">
                    <a16:rowId xmlns:a16="http://schemas.microsoft.com/office/drawing/2014/main" val="668240784"/>
                  </a:ext>
                </a:extLst>
              </a:tr>
              <a:tr h="370840">
                <a:tc>
                  <a:txBody>
                    <a:bodyPr/>
                    <a:lstStyle/>
                    <a:p>
                      <a:r>
                        <a:rPr lang="fr-FR" sz="1600" dirty="0"/>
                        <a:t>5. Proposer une formation réduite en </a:t>
                      </a:r>
                      <a:r>
                        <a:rPr lang="fr-FR" sz="1600" dirty="0" err="1"/>
                        <a:t>visio</a:t>
                      </a:r>
                      <a:endParaRPr lang="fr-FR" sz="1600" dirty="0"/>
                    </a:p>
                  </a:txBody>
                  <a:tcPr/>
                </a:tc>
                <a:tc>
                  <a:txBody>
                    <a:bodyPr/>
                    <a:lstStyle/>
                    <a:p>
                      <a:r>
                        <a:rPr lang="fr-FR" sz="1600" dirty="0"/>
                        <a:t>Bonne idée, il faudrait raccourcir le contenu actuel et l’adapter</a:t>
                      </a:r>
                    </a:p>
                  </a:txBody>
                  <a:tcPr/>
                </a:tc>
                <a:extLst>
                  <a:ext uri="{0D108BD9-81ED-4DB2-BD59-A6C34878D82A}">
                    <a16:rowId xmlns:a16="http://schemas.microsoft.com/office/drawing/2014/main" val="2897271001"/>
                  </a:ext>
                </a:extLst>
              </a:tr>
              <a:tr h="370840">
                <a:tc>
                  <a:txBody>
                    <a:bodyPr/>
                    <a:lstStyle/>
                    <a:p>
                      <a:r>
                        <a:rPr lang="fr-FR" sz="1600" dirty="0"/>
                        <a:t>6. Ajouter une journée sur WinIBW aux formations aux prérequis</a:t>
                      </a:r>
                    </a:p>
                  </a:txBody>
                  <a:tcPr/>
                </a:tc>
                <a:tc>
                  <a:txBody>
                    <a:bodyPr/>
                    <a:lstStyle/>
                    <a:p>
                      <a:r>
                        <a:rPr lang="fr-FR" sz="1600" dirty="0"/>
                        <a:t>Ces formations sont sous la responsabilité des CRFCB, on ne peut pas leur imposer de modifier leur propre fonctionnement</a:t>
                      </a:r>
                    </a:p>
                  </a:txBody>
                  <a:tcPr/>
                </a:tc>
                <a:extLst>
                  <a:ext uri="{0D108BD9-81ED-4DB2-BD59-A6C34878D82A}">
                    <a16:rowId xmlns:a16="http://schemas.microsoft.com/office/drawing/2014/main" val="2951896373"/>
                  </a:ext>
                </a:extLst>
              </a:tr>
              <a:tr h="370840">
                <a:tc>
                  <a:txBody>
                    <a:bodyPr/>
                    <a:lstStyle/>
                    <a:p>
                      <a:r>
                        <a:rPr lang="fr-FR" sz="1600" dirty="0"/>
                        <a:t>7. Utiliser les mémos</a:t>
                      </a:r>
                    </a:p>
                  </a:txBody>
                  <a:tcPr/>
                </a:tc>
                <a:tc>
                  <a:txBody>
                    <a:bodyPr/>
                    <a:lstStyle/>
                    <a:p>
                      <a:r>
                        <a:rPr lang="fr-FR" sz="1600" dirty="0"/>
                        <a:t>Bonne idée, il faut exploiter ce qui existe déjà</a:t>
                      </a:r>
                    </a:p>
                    <a:p>
                      <a:endParaRPr lang="fr-FR" sz="1600" dirty="0"/>
                    </a:p>
                  </a:txBody>
                  <a:tcPr/>
                </a:tc>
                <a:extLst>
                  <a:ext uri="{0D108BD9-81ED-4DB2-BD59-A6C34878D82A}">
                    <a16:rowId xmlns:a16="http://schemas.microsoft.com/office/drawing/2014/main" val="430809677"/>
                  </a:ext>
                </a:extLst>
              </a:tr>
            </a:tbl>
          </a:graphicData>
        </a:graphic>
      </p:graphicFrame>
    </p:spTree>
    <p:extLst>
      <p:ext uri="{BB962C8B-B14F-4D97-AF65-F5344CB8AC3E}">
        <p14:creationId xmlns:p14="http://schemas.microsoft.com/office/powerpoint/2010/main" val="484553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412DE-D834-505A-DA16-725BC8D5CC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F0410FB-FC4B-E623-1951-4B23C041BAB5}"/>
              </a:ext>
            </a:extLst>
          </p:cNvPr>
          <p:cNvSpPr>
            <a:spLocks noGrp="1"/>
          </p:cNvSpPr>
          <p:nvPr>
            <p:ph type="title"/>
          </p:nvPr>
        </p:nvSpPr>
        <p:spPr/>
        <p:txBody>
          <a:bodyPr/>
          <a:lstStyle/>
          <a:p>
            <a:r>
              <a:rPr lang="fr-FR" dirty="0">
                <a:cs typeface="Calibri"/>
              </a:rPr>
              <a:t>Atelier : que proposer en 2026-2027 ? </a:t>
            </a:r>
          </a:p>
        </p:txBody>
      </p:sp>
      <p:sp>
        <p:nvSpPr>
          <p:cNvPr id="3" name="Espace réservé du contenu 2">
            <a:extLst>
              <a:ext uri="{FF2B5EF4-FFF2-40B4-BE49-F238E27FC236}">
                <a16:creationId xmlns:a16="http://schemas.microsoft.com/office/drawing/2014/main" id="{46828680-242B-A754-12B0-80723DEAA068}"/>
              </a:ext>
            </a:extLst>
          </p:cNvPr>
          <p:cNvSpPr>
            <a:spLocks noGrp="1"/>
          </p:cNvSpPr>
          <p:nvPr>
            <p:ph sz="half" idx="1"/>
          </p:nvPr>
        </p:nvSpPr>
        <p:spPr>
          <a:xfrm>
            <a:off x="457199" y="1083088"/>
            <a:ext cx="8225352" cy="5745845"/>
          </a:xfrm>
        </p:spPr>
        <p:txBody>
          <a:bodyPr vert="horz" lIns="91440" tIns="45720" rIns="91440" bIns="45720" rtlCol="0" anchor="t">
            <a:normAutofit/>
          </a:bodyPr>
          <a:lstStyle/>
          <a:p>
            <a:pPr marL="0" indent="0">
              <a:buNone/>
            </a:pPr>
            <a:endParaRPr lang="fr-FR" b="1" dirty="0">
              <a:solidFill>
                <a:schemeClr val="tx2">
                  <a:lumMod val="60000"/>
                  <a:lumOff val="40000"/>
                </a:schemeClr>
              </a:solidFill>
            </a:endParaRPr>
          </a:p>
          <a:p>
            <a:pPr>
              <a:buFontTx/>
              <a:buChar char="-"/>
            </a:pPr>
            <a:r>
              <a:rPr lang="fr-FR" sz="2800" dirty="0">
                <a:ea typeface="+mn-lt"/>
                <a:cs typeface="+mn-lt"/>
              </a:rPr>
              <a:t>Résultat du brainstorming : </a:t>
            </a:r>
          </a:p>
          <a:p>
            <a:pPr>
              <a:buFontTx/>
              <a:buChar char="-"/>
            </a:pPr>
            <a:endParaRPr lang="fr-FR" sz="2800" dirty="0">
              <a:ea typeface="+mn-lt"/>
              <a:cs typeface="+mn-lt"/>
            </a:endParaRPr>
          </a:p>
          <a:p>
            <a:pPr marL="0" indent="0">
              <a:buNone/>
            </a:pPr>
            <a:r>
              <a:rPr lang="fr-FR" dirty="0">
                <a:ea typeface="+mn-lt"/>
                <a:cs typeface="+mn-lt"/>
              </a:rPr>
              <a:t>Le groupe s’intéresse aux propositions 1,5 et 7 pour trouver une solution qui permettrait : </a:t>
            </a:r>
            <a:br>
              <a:rPr lang="fr-FR" dirty="0">
                <a:ea typeface="+mn-lt"/>
                <a:cs typeface="+mn-lt"/>
              </a:rPr>
            </a:br>
            <a:r>
              <a:rPr lang="fr-FR" dirty="0">
                <a:ea typeface="+mn-lt"/>
                <a:cs typeface="+mn-lt"/>
              </a:rPr>
              <a:t>- de proposer un contenu en ligne, à utiliser en autonomie et sans intervention ni des formateurs-relais ni de l’Abes</a:t>
            </a:r>
            <a:br>
              <a:rPr lang="fr-FR" dirty="0">
                <a:ea typeface="+mn-lt"/>
                <a:cs typeface="+mn-lt"/>
              </a:rPr>
            </a:br>
            <a:r>
              <a:rPr lang="fr-FR" dirty="0">
                <a:ea typeface="+mn-lt"/>
                <a:cs typeface="+mn-lt"/>
              </a:rPr>
              <a:t>- d’exploiter les ressources documentaires et pédagogiques qui existent déjà.</a:t>
            </a:r>
          </a:p>
          <a:p>
            <a:pPr marL="0" indent="0">
              <a:buNone/>
            </a:pPr>
            <a:endParaRPr lang="fr-FR" dirty="0">
              <a:ea typeface="+mn-lt"/>
              <a:cs typeface="+mn-lt"/>
            </a:endParaRPr>
          </a:p>
          <a:p>
            <a:pPr marL="0" indent="0">
              <a:buNone/>
            </a:pPr>
            <a:r>
              <a:rPr lang="fr-FR" b="1" u="sng" dirty="0">
                <a:ea typeface="+mn-lt"/>
                <a:cs typeface="+mn-lt"/>
              </a:rPr>
              <a:t>La solution finalement retenue est  </a:t>
            </a:r>
            <a:r>
              <a:rPr lang="fr-FR" dirty="0">
                <a:ea typeface="+mn-lt"/>
                <a:cs typeface="+mn-lt"/>
              </a:rPr>
              <a:t>: </a:t>
            </a:r>
            <a:br>
              <a:rPr lang="fr-FR" dirty="0">
                <a:ea typeface="+mn-lt"/>
                <a:cs typeface="+mn-lt"/>
              </a:rPr>
            </a:br>
            <a:r>
              <a:rPr lang="fr-FR" dirty="0">
                <a:ea typeface="+mn-lt"/>
                <a:cs typeface="+mn-lt"/>
              </a:rPr>
              <a:t>Réalisation d’un « kit de survie » avec : </a:t>
            </a:r>
            <a:br>
              <a:rPr lang="fr-FR" dirty="0">
                <a:ea typeface="+mn-lt"/>
                <a:cs typeface="+mn-lt"/>
              </a:rPr>
            </a:br>
            <a:r>
              <a:rPr lang="fr-FR" dirty="0">
                <a:ea typeface="+mn-lt"/>
                <a:cs typeface="+mn-lt"/>
              </a:rPr>
              <a:t>- un support de cours simplifié à l’essentiel, disponible via une page web</a:t>
            </a:r>
            <a:br>
              <a:rPr lang="fr-FR" dirty="0">
                <a:ea typeface="+mn-lt"/>
                <a:cs typeface="+mn-lt"/>
              </a:rPr>
            </a:br>
            <a:r>
              <a:rPr lang="fr-FR" dirty="0">
                <a:ea typeface="+mn-lt"/>
                <a:cs typeface="+mn-lt"/>
              </a:rPr>
              <a:t>-  le renvoi vers les mémos</a:t>
            </a:r>
            <a:br>
              <a:rPr lang="fr-FR" dirty="0">
                <a:ea typeface="+mn-lt"/>
                <a:cs typeface="+mn-lt"/>
              </a:rPr>
            </a:br>
            <a:r>
              <a:rPr lang="fr-FR" dirty="0">
                <a:ea typeface="+mn-lt"/>
                <a:cs typeface="+mn-lt"/>
              </a:rPr>
              <a:t>- l’indication des pages importantes du GM</a:t>
            </a:r>
            <a:br>
              <a:rPr lang="fr-FR" dirty="0">
                <a:ea typeface="+mn-lt"/>
                <a:cs typeface="+mn-lt"/>
              </a:rPr>
            </a:br>
            <a:r>
              <a:rPr lang="fr-FR" dirty="0">
                <a:ea typeface="+mn-lt"/>
                <a:cs typeface="+mn-lt"/>
              </a:rPr>
              <a:t>- l’indication des personnes ressources (le Corcat)</a:t>
            </a:r>
            <a:br>
              <a:rPr lang="fr-FR" dirty="0">
                <a:ea typeface="+mn-lt"/>
                <a:cs typeface="+mn-lt"/>
              </a:rPr>
            </a:br>
            <a:r>
              <a:rPr lang="fr-FR" dirty="0">
                <a:ea typeface="+mn-lt"/>
                <a:cs typeface="+mn-lt"/>
              </a:rPr>
              <a:t>- la consigne d’utiliser QualiMarc </a:t>
            </a:r>
          </a:p>
          <a:p>
            <a:pPr marL="0" indent="0">
              <a:buNone/>
            </a:pPr>
            <a:endParaRPr lang="fr-FR" dirty="0">
              <a:ea typeface="+mn-lt"/>
              <a:cs typeface="+mn-lt"/>
            </a:endParaRPr>
          </a:p>
          <a:p>
            <a:pPr marL="0" indent="0">
              <a:buNone/>
            </a:pPr>
            <a:r>
              <a:rPr lang="fr-FR" dirty="0">
                <a:ea typeface="+mn-lt"/>
                <a:cs typeface="+mn-lt"/>
              </a:rPr>
              <a:t>-&gt; Kit à réaliser par le groupe des Formateurs-relais, de février à mai 2026, pour un livrable fin mai 2026. </a:t>
            </a:r>
            <a:br>
              <a:rPr lang="fr-FR" dirty="0">
                <a:ea typeface="+mn-lt"/>
                <a:cs typeface="+mn-lt"/>
              </a:rPr>
            </a:br>
            <a:endParaRPr lang="fr-FR" dirty="0">
              <a:ea typeface="+mn-lt"/>
              <a:cs typeface="+mn-lt"/>
            </a:endParaRPr>
          </a:p>
        </p:txBody>
      </p:sp>
      <p:sp>
        <p:nvSpPr>
          <p:cNvPr id="7" name="Espace réservé du numéro de diapositive 6">
            <a:extLst>
              <a:ext uri="{FF2B5EF4-FFF2-40B4-BE49-F238E27FC236}">
                <a16:creationId xmlns:a16="http://schemas.microsoft.com/office/drawing/2014/main" id="{EFD0B2DE-5336-75EE-A816-EE5FA448D02C}"/>
              </a:ext>
            </a:extLst>
          </p:cNvPr>
          <p:cNvSpPr>
            <a:spLocks noGrp="1"/>
          </p:cNvSpPr>
          <p:nvPr>
            <p:ph type="sldNum" sz="quarter" idx="12"/>
          </p:nvPr>
        </p:nvSpPr>
        <p:spPr/>
        <p:txBody>
          <a:bodyPr/>
          <a:lstStyle/>
          <a:p>
            <a:fld id="{A63E2F55-217E-784D-959E-8EB90DBD2478}" type="slidenum">
              <a:rPr lang="fr-FR" smtClean="0"/>
              <a:pPr/>
              <a:t>15</a:t>
            </a:fld>
            <a:endParaRPr lang="fr-FR"/>
          </a:p>
        </p:txBody>
      </p:sp>
    </p:spTree>
    <p:extLst>
      <p:ext uri="{BB962C8B-B14F-4D97-AF65-F5344CB8AC3E}">
        <p14:creationId xmlns:p14="http://schemas.microsoft.com/office/powerpoint/2010/main" val="852036894"/>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PPT" ma:contentTypeID="0x0101006CB4AB078024F24B9AD5E0923C09BE39010407050074D71880F59C1C4F9F6DA2C630574CAD" ma:contentTypeVersion="19" ma:contentTypeDescription="" ma:contentTypeScope="" ma:versionID="32bd449f4939316ab9c9bf795c8e4ee1">
  <xsd:schema xmlns:xsd="http://www.w3.org/2001/XMLSchema" xmlns:xs="http://www.w3.org/2001/XMLSchema" xmlns:p="http://schemas.microsoft.com/office/2006/metadata/properties" xmlns:ns2="9daed285-81c3-49ff-b705-bbc26c42e2d0" xmlns:ns3="http://schemas.microsoft.com/sharepoint/v3/fields" xmlns:ns4="456b4b57-7c72-4057-bde8-700db13a2739" targetNamespace="http://schemas.microsoft.com/office/2006/metadata/properties" ma:root="true" ma:fieldsID="bd2fc4b43cf536e275f454e40a8aa59f" ns2:_="" ns3:_="" ns4:_="">
    <xsd:import namespace="9daed285-81c3-49ff-b705-bbc26c42e2d0"/>
    <xsd:import namespace="http://schemas.microsoft.com/sharepoint/v3/fields"/>
    <xsd:import namespace="456b4b57-7c72-4057-bde8-700db13a2739"/>
    <xsd:element name="properties">
      <xsd:complexType>
        <xsd:sequence>
          <xsd:element name="documentManagement">
            <xsd:complexType>
              <xsd:all>
                <xsd:element ref="ns2:Structure" minOccurs="0"/>
                <xsd:element ref="ns2:TRI" minOccurs="0"/>
                <xsd:element ref="ns2:Etat_x0020_du_x0020_document" minOccurs="0"/>
                <xsd:element ref="ns2:Année" minOccurs="0"/>
                <xsd:element ref="ns3:_DCDateCreated" minOccurs="0"/>
                <xsd:element ref="ns2:Tags" minOccurs="0"/>
                <xsd:element ref="ns2:Type_x0020_spec" minOccurs="0"/>
                <xsd:element ref="ns4:Nom_x0020_du_x0020_marché" minOccurs="0"/>
                <xsd:element ref="ns2:Type_x0020_de_x0020_document_x0020_technique" minOccurs="0"/>
                <xsd:element ref="ns2:Sujet_x0020_convention" minOccurs="0"/>
                <xsd:element ref="ns2:Type_x0020_Doc_x0020_PPT" minOccurs="0"/>
                <xsd:element ref="ns2:Exaged_DocName" minOccurs="0"/>
                <xsd:element ref="ns2:Nom_x0020_de_x0020_la_x0020_formation" minOccurs="0"/>
                <xsd:element ref="ns2:Type_x0020_de_x0020_document_x0020_standard" minOccurs="0"/>
                <xsd:element ref="ns4:Liste_x0020_machines-serveurs" minOccurs="0"/>
                <xsd:element ref="ns2:Liste_x0020_des_x0020_applicat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aed285-81c3-49ff-b705-bbc26c42e2d0" elementFormDefault="qualified">
    <xsd:import namespace="http://schemas.microsoft.com/office/2006/documentManagement/types"/>
    <xsd:import namespace="http://schemas.microsoft.com/office/infopath/2007/PartnerControls"/>
    <xsd:element name="Structure" ma:index="2" nillable="true" ma:displayName="Structure émettrice" ma:default="ABES" ma:format="Dropdown" ma:indexed="true" ma:internalName="Structure" ma:readOnly="false">
      <xsd:simpleType>
        <xsd:restriction base="dms:Choice">
          <xsd:enumeration value="AAF"/>
          <xsd:enumeration value="ABES"/>
          <xsd:enumeration value="ADBU"/>
          <xsd:enumeration value="AMUE"/>
          <xsd:enumeration value="AN"/>
          <xsd:enumeration value="ANR"/>
          <xsd:enumeration value="BNF"/>
          <xsd:enumeration value="CERL"/>
          <xsd:enumeration value="CNRS"/>
          <xsd:enumeration value="CNRS-DIST"/>
          <xsd:enumeration value="Couperin"/>
          <xsd:enumeration value="Cellule budgétaire"/>
          <xsd:enumeration value="Cellule Communication"/>
          <xsd:enumeration value="Cellule Qualité"/>
          <xsd:enumeration value="CINES"/>
          <xsd:enumeration value="CRFCB"/>
          <xsd:enumeration value="CTLes"/>
          <xsd:enumeration value="DART"/>
          <xsd:enumeration value="DEP"/>
          <xsd:enumeration value="Direction"/>
          <xsd:enumeration value="DSG"/>
          <xsd:enumeration value="DSG - PACT"/>
          <xsd:enumeration value="DSG - Finances"/>
          <xsd:enumeration value="DSG - RH"/>
          <xsd:enumeration value="DSG - Secrétariat"/>
          <xsd:enumeration value="Dept ADELE"/>
          <xsd:enumeration value="DSI"/>
          <xsd:enumeration value="DSI - P2I"/>
          <xsd:enumeration value="DSI - PEM"/>
          <xsd:enumeration value="DSI - PSD"/>
          <xsd:enumeration value="DSI - PSIR"/>
          <xsd:enumeration value="DSIN - SSGI"/>
          <xsd:enumeration value="DSR"/>
          <xsd:enumeration value="DSR - Méta"/>
          <xsd:enumeration value="DSR - PFD"/>
          <xsd:enumeration value="DSR - PGC"/>
          <xsd:enumeration value="DSR - PGR"/>
          <xsd:enumeration value="DSR - PIT"/>
          <xsd:enumeration value="EGAD"/>
          <xsd:enumeration value="GT-Calames"/>
          <xsd:enumeration value="GT-EAD"/>
          <xsd:enumeration value="FILL"/>
          <xsd:enumeration value="INIST"/>
          <xsd:enumeration value="ISSN"/>
          <xsd:enumeration value="LIRM"/>
          <xsd:enumeration value="MCC"/>
          <xsd:enumeration value="MESR"/>
          <xsd:enumeration value="Mission évaluation"/>
          <xsd:enumeration value="Mission Normalisation"/>
          <xsd:enumeration value="Mission PEB"/>
          <xsd:enumeration value="Missions Projets Européens"/>
          <xsd:enumeration value="Mission Ressources Electroniques"/>
          <xsd:enumeration value="Mission Rétroconversion"/>
          <xsd:enumeration value="Mission SGB mutualisé"/>
          <xsd:enumeration value="Mission Sudoc PS"/>
          <xsd:enumeration value="Mission Thèses"/>
          <xsd:enumeration value="OCLC"/>
          <xsd:enumeration value="Réseau Calames"/>
          <xsd:enumeration value="Réseau Sudoc"/>
          <xsd:enumeration value="Réseau Sudoc-PS"/>
          <xsd:enumeration value="Réseau thèses"/>
          <xsd:enumeration value="RNSR"/>
          <xsd:enumeration value="SIAF"/>
          <xsd:enumeration value="Autre"/>
        </xsd:restriction>
      </xsd:simpleType>
    </xsd:element>
    <xsd:element name="TRI" ma:index="3" nillable="true" ma:displayName="Trigramme" ma:default="A renseigner" ma:format="Dropdown" ma:internalName="TRI" ma:readOnly="false">
      <xsd:simpleType>
        <xsd:restriction base="dms:Choice">
          <xsd:enumeration value="A renseigner"/>
          <xsd:enumeration value="ABA"/>
          <xsd:enumeration value="ACT"/>
          <xsd:enumeration value="ADS"/>
          <xsd:enumeration value="AFE"/>
          <xsd:enumeration value="AGT"/>
          <xsd:enumeration value="AHE"/>
          <xsd:enumeration value="AJL"/>
          <xsd:enumeration value="ALM"/>
          <xsd:enumeration value="ALP"/>
          <xsd:enumeration value="AMZ"/>
          <xsd:enumeration value="AOD"/>
          <xsd:enumeration value="BBR"/>
          <xsd:enumeration value="BCS"/>
          <xsd:enumeration value="BEB"/>
          <xsd:enumeration value="BDE"/>
          <xsd:enumeration value="BKN"/>
          <xsd:enumeration value="BML"/>
          <xsd:enumeration value="BTS"/>
          <xsd:enumeration value="CAD"/>
          <xsd:enumeration value="CBD"/>
          <xsd:enumeration value="CCI"/>
          <xsd:enumeration value="CDE"/>
          <xsd:enumeration value="CDT"/>
          <xsd:enumeration value="CFY"/>
          <xsd:enumeration value="CLY"/>
          <xsd:enumeration value="CMC"/>
          <xsd:enumeration value="COU"/>
          <xsd:enumeration value="CPD"/>
          <xsd:enumeration value="CRE"/>
          <xsd:enumeration value="CST"/>
          <xsd:enumeration value="DBZ"/>
          <xsd:enumeration value="DED"/>
          <xsd:enumeration value="DOO"/>
          <xsd:enumeration value="DRY"/>
          <xsd:enumeration value="DSA"/>
          <xsd:enumeration value="DST"/>
          <xsd:enumeration value="ECU"/>
          <xsd:enumeration value="ECT"/>
          <xsd:enumeration value="EHR"/>
          <xsd:enumeration value="ELS"/>
          <xsd:enumeration value="EMS"/>
          <xsd:enumeration value="ENO"/>
          <xsd:enumeration value="ERM"/>
          <xsd:enumeration value="FBE"/>
          <xsd:enumeration value="FBT"/>
          <xsd:enumeration value="FCR"/>
          <xsd:enumeration value="FBR"/>
          <xsd:enumeration value="FML"/>
          <xsd:enumeration value="FPX"/>
          <xsd:enumeration value="FRF"/>
          <xsd:enumeration value="FTA"/>
          <xsd:enumeration value="GLT"/>
          <xsd:enumeration value="GTS"/>
          <xsd:enumeration value="HAE"/>
          <xsd:enumeration value="HLE"/>
          <xsd:enumeration value="HST"/>
          <xsd:enumeration value="IAN"/>
          <xsd:enumeration value="ILU"/>
          <xsd:enumeration value="IMN"/>
          <xsd:enumeration value="IMR"/>
          <xsd:enumeration value="JBN"/>
          <xsd:enumeration value="JCE"/>
          <xsd:enumeration value="JFH"/>
          <xsd:enumeration value="JFZ"/>
          <xsd:enumeration value="JGT"/>
          <xsd:enumeration value="JHN"/>
          <xsd:enumeration value="JKN"/>
          <xsd:enumeration value="JLR"/>
          <xsd:enumeration value="JLP"/>
          <xsd:enumeration value="JMF"/>
          <xsd:enumeration value="JML"/>
          <xsd:enumeration value="JNO"/>
          <xsd:enumeration value="JPA"/>
          <xsd:enumeration value="JVK"/>
          <xsd:enumeration value="KGX"/>
          <xsd:enumeration value="KMI"/>
          <xsd:enumeration value="LBA"/>
          <xsd:enumeration value="LBL"/>
          <xsd:enumeration value="LBT"/>
          <xsd:enumeration value="LJZ"/>
          <xsd:enumeration value="LNA"/>
          <xsd:enumeration value="LPL"/>
          <xsd:enumeration value="MBA"/>
          <xsd:enumeration value="MBN"/>
          <xsd:enumeration value="MBT"/>
          <xsd:enumeration value="MCN"/>
          <xsd:enumeration value="MCO"/>
          <xsd:enumeration value="MCR"/>
          <xsd:enumeration value="MCS"/>
          <xsd:enumeration value="MEN"/>
          <xsd:enumeration value="MGD"/>
          <xsd:enumeration value="MGT"/>
          <xsd:enumeration value="MGX"/>
          <xsd:enumeration value="MJN"/>
          <xsd:enumeration value="MLD"/>
          <xsd:enumeration value="MLP"/>
          <xsd:enumeration value="MPA"/>
          <xsd:enumeration value="MPD"/>
          <xsd:enumeration value="MPN"/>
          <xsd:enumeration value="MPR"/>
          <xsd:enumeration value="MPT"/>
          <xsd:enumeration value="MRX"/>
          <xsd:enumeration value="MSO"/>
          <xsd:enumeration value="MSR"/>
          <xsd:enumeration value="MTE"/>
          <xsd:enumeration value="MYG"/>
          <xsd:enumeration value="NBD"/>
          <xsd:enumeration value="NBT"/>
          <xsd:enumeration value="NMN"/>
          <xsd:enumeration value="OCN"/>
          <xsd:enumeration value="OKI"/>
          <xsd:enumeration value="OMZ"/>
          <xsd:enumeration value="ORX"/>
          <xsd:enumeration value="PDZ"/>
          <xsd:enumeration value="PFK"/>
          <xsd:enumeration value="PLP"/>
          <xsd:enumeration value="PMA"/>
          <xsd:enumeration value="PMI"/>
          <xsd:enumeration value="PML"/>
          <xsd:enumeration value="PPN"/>
          <xsd:enumeration value="PPO"/>
          <xsd:enumeration value="PPS"/>
          <xsd:enumeration value="RBD"/>
          <xsd:enumeration value="RJD"/>
          <xsd:enumeration value="ROA"/>
          <xsd:enumeration value="RPA"/>
          <xsd:enumeration value="RPT"/>
          <xsd:enumeration value="SBL"/>
          <xsd:enumeration value="SDT"/>
          <xsd:enumeration value="SGT"/>
          <xsd:enumeration value="SGY"/>
          <xsd:enumeration value="SLK"/>
          <xsd:enumeration value="SLM"/>
          <xsd:enumeration value="SNX"/>
          <xsd:enumeration value="SPD"/>
          <xsd:enumeration value="SPE"/>
          <xsd:enumeration value="SPR"/>
          <xsd:enumeration value="SQN"/>
          <xsd:enumeration value="SRY"/>
          <xsd:enumeration value="SSI"/>
          <xsd:enumeration value="TCN"/>
          <xsd:enumeration value="TCS"/>
          <xsd:enumeration value="TDN"/>
          <xsd:enumeration value="TFA"/>
          <xsd:enumeration value="TFU"/>
          <xsd:enumeration value="TMI"/>
          <xsd:enumeration value="TMX"/>
          <xsd:enumeration value="TRT"/>
          <xsd:enumeration value="TZA"/>
          <xsd:enumeration value="VGO"/>
          <xsd:enumeration value="VRA"/>
          <xsd:enumeration value="VSA"/>
          <xsd:enumeration value="WDE"/>
          <xsd:enumeration value="YBN"/>
          <xsd:enumeration value="YDD"/>
          <xsd:enumeration value="YNS"/>
        </xsd:restriction>
      </xsd:simpleType>
    </xsd:element>
    <xsd:element name="Etat_x0020_du_x0020_document" ma:index="4" nillable="true" ma:displayName="Etat du document" ma:format="Dropdown" ma:internalName="Etat_x0020_du_x0020_document" ma:readOnly="false">
      <xsd:simpleType>
        <xsd:restriction base="dms:Choice">
          <xsd:enumeration value="Brouillon"/>
          <xsd:enumeration value="Document de travail"/>
          <xsd:enumeration value="Document préparatoire"/>
          <xsd:enumeration value="A valider"/>
          <xsd:enumeration value="Validé"/>
          <xsd:enumeration value="Diffusé"/>
          <xsd:enumeration value="Applicable"/>
          <xsd:enumeration value="En cours de publication"/>
          <xsd:enumeration value="Prêt à publier"/>
          <xsd:enumeration value="Publié"/>
          <xsd:enumeration value="Périmé"/>
          <xsd:enumeration value="Version finale à conserver"/>
        </xsd:restriction>
      </xsd:simpleType>
    </xsd:element>
    <xsd:element name="Année" ma:index="5" nillable="true" ma:displayName="Année" ma:default="A renseigner" ma:format="Dropdown" ma:internalName="Ann_x00e9_e" ma:readOnly="false">
      <xsd:simpleType>
        <xsd:restriction base="dms:Choice">
          <xsd:enumeration value="A renseigner"/>
          <xsd:enumeration value="2026"/>
          <xsd:enumeration value="2025"/>
          <xsd:enumeration value="2024"/>
          <xsd:enumeration value="2023"/>
          <xsd:enumeration value="2022"/>
          <xsd:enumeration value="2021"/>
          <xsd:enumeration value="2020"/>
          <xsd:enumeration value="2019"/>
          <xsd:enumeration value="2018"/>
          <xsd:enumeration value="2017"/>
          <xsd:enumeration value="2016"/>
          <xsd:enumeration value="2015"/>
          <xsd:enumeration value="2014"/>
          <xsd:enumeration value="2013"/>
          <xsd:enumeration value="2012"/>
          <xsd:enumeration value="2011"/>
          <xsd:enumeration value="2010"/>
          <xsd:enumeration value="2009"/>
          <xsd:enumeration value="2008"/>
          <xsd:enumeration value="2007"/>
          <xsd:enumeration value="2006"/>
          <xsd:enumeration value="2005"/>
          <xsd:enumeration value="2004"/>
          <xsd:enumeration value="2003"/>
          <xsd:enumeration value="2002"/>
          <xsd:enumeration value="2001"/>
          <xsd:enumeration value="2000"/>
          <xsd:enumeration value="1999"/>
          <xsd:enumeration value="1998"/>
          <xsd:enumeration value="1997"/>
          <xsd:enumeration value="1996"/>
          <xsd:enumeration value="1995"/>
        </xsd:restriction>
      </xsd:simpleType>
    </xsd:element>
    <xsd:element name="Tags" ma:index="9" nillable="true" ma:displayName="Tags" ma:internalName="Tags" ma:readOnly="false">
      <xsd:simpleType>
        <xsd:restriction base="dms:Text">
          <xsd:maxLength value="255"/>
        </xsd:restriction>
      </xsd:simpleType>
    </xsd:element>
    <xsd:element name="Type_x0020_spec" ma:index="10" nillable="true" ma:displayName="Concerne" ma:default="A renseigner" ma:hidden="true" ma:internalName="Type_x0020_spec" ma:readOnly="false">
      <xsd:complexType>
        <xsd:complexContent>
          <xsd:extension base="dms:MultiChoiceFillIn">
            <xsd:sequence>
              <xsd:element name="Value" maxOccurs="unbounded" minOccurs="0" nillable="true">
                <xsd:simpleType>
                  <xsd:union memberTypes="dms:Text">
                    <xsd:simpleType>
                      <xsd:restriction base="dms:Choice">
                        <xsd:enumeration value="A renseigner"/>
                        <xsd:enumeration value="APCC"/>
                        <xsd:enumeration value="CBS"/>
                        <xsd:enumeration value="Exports à la demande"/>
                        <xsd:enumeration value="Exports réguliers"/>
                        <xsd:enumeration value="Exports hors réseaux"/>
                        <xsd:enumeration value="Guide Méthodo"/>
                        <xsd:enumeration value="Imports Sudoc"/>
                        <xsd:enumeration value="PSI"/>
                        <xsd:enumeration value="Scripts"/>
                        <xsd:enumeration value="Self Sudoc"/>
                        <xsd:enumeration value="Site Web"/>
                        <xsd:enumeration value="Supeb"/>
                        <xsd:enumeration value="Webstats"/>
                        <xsd:enumeration value="WinIBW"/>
                        <xsd:enumeration value="Z39-50"/>
                      </xsd:restriction>
                    </xsd:simpleType>
                  </xsd:union>
                </xsd:simpleType>
              </xsd:element>
            </xsd:sequence>
          </xsd:extension>
        </xsd:complexContent>
      </xsd:complexType>
    </xsd:element>
    <xsd:element name="Type_x0020_de_x0020_document_x0020_technique" ma:index="12" nillable="true" ma:displayName="Type de document technique" ma:default="A renseigner" ma:format="Dropdown" ma:hidden="true" ma:internalName="Type_x0020_de_x0020_document_x0020_technique" ma:readOnly="false">
      <xsd:simpleType>
        <xsd:restriction base="dms:Choice">
          <xsd:enumeration value="A renseigner"/>
          <xsd:enumeration value="Dossier de recette"/>
          <xsd:enumeration value="Fiche exploitation"/>
          <xsd:enumeration value="Fiche application"/>
          <xsd:enumeration value="Procédure"/>
          <xsd:enumeration value="Revue d'application"/>
        </xsd:restriction>
      </xsd:simpleType>
    </xsd:element>
    <xsd:element name="Sujet_x0020_convention" ma:index="13" nillable="true" ma:displayName="Nom de la convention" ma:default="A renseigner" ma:format="Dropdown" ma:hidden="true" ma:internalName="Sujet_x0020_convention" ma:readOnly="false">
      <xsd:simpleType>
        <xsd:restriction base="dms:Choice">
          <xsd:enumeration value="A renseigner"/>
          <xsd:enumeration value="Calames"/>
          <xsd:enumeration value="CERL"/>
          <xsd:enumeration value="Cession de données"/>
          <xsd:enumeration value="Groupement commandes"/>
          <xsd:enumeration value="IdRef"/>
          <xsd:enumeration value="PebWeb"/>
          <xsd:enumeration value="PebWini"/>
          <xsd:enumeration value="RetroCalames"/>
          <xsd:enumeration value="RetroSociétés"/>
          <xsd:enumeration value="Star"/>
          <xsd:enumeration value="Step"/>
          <xsd:enumeration value="Sudoc"/>
          <xsd:enumeration value="Sudoc-PS"/>
          <xsd:enumeration value="Thèses"/>
          <xsd:enumeration value="WebDewey"/>
          <xsd:enumeration value="WorldCat"/>
          <xsd:enumeration value="Autres"/>
        </xsd:restriction>
      </xsd:simpleType>
    </xsd:element>
    <xsd:element name="Type_x0020_Doc_x0020_PPT" ma:index="15" nillable="true" ma:displayName="Type Doc PPT" ma:default="Présentation" ma:format="Dropdown" ma:internalName="Type_x0020_Doc_x0020_PPT" ma:readOnly="false">
      <xsd:simpleType>
        <xsd:restriction base="dms:Choice">
          <xsd:enumeration value="Présentation"/>
          <xsd:enumeration value="Raconte-mois"/>
          <xsd:enumeration value="Formation interne"/>
          <xsd:enumeration value="Formation externe"/>
          <xsd:enumeration value="JABES"/>
          <xsd:enumeration value="JCR"/>
          <xsd:enumeration value="Autre"/>
        </xsd:restriction>
      </xsd:simpleType>
    </xsd:element>
    <xsd:element name="Exaged_DocName" ma:index="21" nillable="true" ma:displayName="Nom du document" ma:hidden="true" ma:internalName="Exaged_DocName" ma:readOnly="false">
      <xsd:simpleType>
        <xsd:restriction base="dms:Text"/>
      </xsd:simpleType>
    </xsd:element>
    <xsd:element name="Nom_x0020_de_x0020_la_x0020_formation" ma:index="22" nillable="true" ma:displayName="Liste des formations" ma:default="A renseigner" ma:format="Dropdown" ma:hidden="true" ma:internalName="Nom_x0020_de_x0020_la_x0020_formation" ma:readOnly="false">
      <xsd:simpleType>
        <xsd:restriction base="dms:Choice">
          <xsd:enumeration value="A renseigner"/>
          <xsd:enumeration value="Calames"/>
          <xsd:enumeration value="Collègues"/>
          <xsd:enumeration value="Coordi"/>
          <xsd:enumeration value="Coraut"/>
          <xsd:enumeration value="Immersion"/>
          <xsd:enumeration value="INIT"/>
          <xsd:enumeration value="Moodle"/>
          <xsd:enumeration value="RespCR"/>
          <xsd:enumeration value="STAR"/>
          <xsd:enumeration value="SUPEB"/>
          <xsd:enumeration value="WebDewey"/>
          <xsd:enumeration value="Webstats"/>
          <xsd:enumeration value="WinIBW"/>
        </xsd:restriction>
      </xsd:simpleType>
    </xsd:element>
    <xsd:element name="Type_x0020_de_x0020_document_x0020_standard" ma:index="23" nillable="true" ma:displayName="Type de document" ma:default="A renseigner" ma:format="Dropdown" ma:internalName="Type_x0020_de_x0020_document_x0020_standard" ma:readOnly="false">
      <xsd:simpleType>
        <xsd:restriction base="dms:Choice">
          <xsd:enumeration value="A renseigner"/>
          <xsd:enumeration value="Acte d'engagement"/>
          <xsd:enumeration value="Affichette porte"/>
          <xsd:enumeration value="Annexe"/>
          <xsd:enumeration value="Annexe 2"/>
          <xsd:enumeration value="Annuaire"/>
          <xsd:enumeration value="Avenant"/>
          <xsd:enumeration value="Avenant au marché"/>
          <xsd:enumeration value="BE"/>
          <xsd:enumeration value="Besoins fonctionnels"/>
          <xsd:enumeration value="Bon de livraison"/>
          <xsd:enumeration value="Brochure commerciale"/>
          <xsd:enumeration value="CCAP"/>
          <xsd:enumeration value="CCTP"/>
          <xsd:enumeration value="Chevalet"/>
          <xsd:enumeration value="Chrono"/>
          <xsd:enumeration value="Compte-rendu réunion"/>
          <xsd:enumeration value="Convention"/>
          <xsd:enumeration value="Courrier"/>
          <xsd:enumeration value="DC 1"/>
          <xsd:enumeration value="DC 2"/>
          <xsd:enumeration value="Déclaration"/>
          <xsd:enumeration value="Demande de précisions"/>
          <xsd:enumeration value="Devis"/>
          <xsd:enumeration value="Diaporama Formation"/>
          <xsd:enumeration value="Documentation fonctionnelle"/>
          <xsd:enumeration value="Documentation technique"/>
          <xsd:enumeration value="Dossier de candidature"/>
          <xsd:enumeration value="Dossier d'exploitation"/>
          <xsd:enumeration value="Dossier de spécifications"/>
          <xsd:enumeration value="Dossier de recette"/>
          <xsd:enumeration value="Enquête"/>
          <xsd:enumeration value="Etiquette"/>
          <xsd:enumeration value="Etude"/>
          <xsd:enumeration value="Fiche application"/>
          <xsd:enumeration value="Fiche formateur"/>
          <xsd:enumeration value="Fiche projet"/>
          <xsd:enumeration value="Licence"/>
          <xsd:enumeration value="Manuel"/>
          <xsd:enumeration value="Norme"/>
          <xsd:enumeration value="Note"/>
          <xsd:enumeration value="Notification"/>
          <xsd:enumeration value="Notification rejet"/>
          <xsd:enumeration value="Ordre du jour réunion"/>
          <xsd:enumeration value="Organigramme"/>
          <xsd:enumeration value="Ouverture de plis"/>
          <xsd:enumeration value="Plan de formation"/>
          <xsd:enumeration value="Plan de communication"/>
          <xsd:enumeration value="Plaquette - brochure"/>
          <xsd:enumeration value="Présentation - Communication"/>
          <xsd:enumeration value="Procédure"/>
          <xsd:enumeration value="Programme (formation)"/>
          <xsd:enumeration value="Prospective"/>
          <xsd:enumeration value="Rapport"/>
          <xsd:enumeration value="Rapport d'activité"/>
          <xsd:enumeration value="Rapport d'analyse"/>
          <xsd:enumeration value="Rapport de présentation"/>
          <xsd:enumeration value="Reconduction"/>
          <xsd:enumeration value="Revue application"/>
          <xsd:enumeration value="Specs développement"/>
          <xsd:enumeration value="Support"/>
          <xsd:enumeration value="Tableau de bord"/>
          <xsd:enumeration value="Tableau de suivi"/>
          <xsd:enumeration value="TP Formation"/>
          <xsd:enumeration value="TP jeu1"/>
          <xsd:enumeration value="TP jeu2"/>
          <xsd:enumeration value="TP jeu3"/>
          <xsd:enumeration value="Tp jeu corsé"/>
          <xsd:enumeration value="Autre"/>
        </xsd:restriction>
      </xsd:simpleType>
    </xsd:element>
    <xsd:element name="Liste_x0020_des_x0020_applications" ma:index="25" nillable="true" ma:displayName="Liste des applications" ma:default="Autre" ma:format="Dropdown" ma:internalName="Liste_x0020_des_x0020_applications" ma:readOnly="false">
      <xsd:simpleType>
        <xsd:restriction base="dms:Choice">
          <xsd:enumeration value="Autre"/>
          <xsd:enumeration value="ABESstp"/>
          <xsd:enumeration value="APCC"/>
          <xsd:enumeration value="API"/>
          <xsd:enumeration value="Archives Elsevier"/>
          <xsd:enumeration value="Bacon"/>
          <xsd:enumeration value="Bazar"/>
          <xsd:enumeration value="Bibserv"/>
          <xsd:enumeration value="Bifor"/>
          <xsd:enumeration value="Bodet"/>
          <xsd:enumeration value="BOUDA"/>
          <xsd:enumeration value="Calames"/>
          <xsd:enumeration value="CBS"/>
          <xsd:enumeration value="Cidemis"/>
          <xsd:enumeration value="CJM"/>
          <xsd:enumeration value="Colodus"/>
          <xsd:enumeration value="Demande exemplarisation"/>
          <xsd:enumeration value="DocBook-Upcast"/>
          <xsd:enumeration value="Export à la demande"/>
          <xsd:enumeration value="Finances"/>
          <xsd:enumeration value="Formulaires"/>
          <xsd:enumeration value="GALA"/>
          <xsd:enumeration value="Girafe"/>
          <xsd:enumeration value="GTD"/>
          <xsd:enumeration value="Guide méthodo"/>
          <xsd:enumeration value="Hub"/>
          <xsd:enumeration value="IdRef"/>
          <xsd:enumeration value="LAGAF"/>
          <xsd:enumeration value="LN"/>
          <xsd:enumeration value="Logiciels Windows"/>
          <xsd:enumeration value="Messagerie - Listes"/>
          <xsd:enumeration value="Micro webservices"/>
          <xsd:enumeration value="Moodle"/>
          <xsd:enumeration value="Numes"/>
          <xsd:enumeration value="Périscope"/>
          <xsd:enumeration value="PRADA"/>
          <xsd:enumeration value="PSI"/>
          <xsd:enumeration value="Qualinca"/>
          <xsd:enumeration value="RAFA"/>
          <xsd:enumeration value="Réseau"/>
          <xsd:enumeration value="Scenari"/>
          <xsd:enumeration value="Sécurité"/>
          <xsd:enumeration value="Self"/>
          <xsd:enumeration value="SGBm"/>
          <xsd:enumeration value="SI interne"/>
          <xsd:enumeration value="Signets Universités"/>
          <xsd:enumeration value="Site de veille"/>
          <xsd:enumeration value="Site ABES"/>
          <xsd:enumeration value="SNEG"/>
          <xsd:enumeration value="SolrTotal"/>
          <xsd:enumeration value="STAR"/>
          <xsd:enumeration value="Stockage"/>
          <xsd:enumeration value="STEP"/>
          <xsd:enumeration value="Sudoc"/>
          <xsd:enumeration value="Sudoc local"/>
          <xsd:enumeration value="SyRHA"/>
          <xsd:enumeration value="Theses.fr"/>
          <xsd:enumeration value="Transition biblio"/>
          <xsd:enumeration value="Upcast"/>
          <xsd:enumeration value="Webex"/>
          <xsd:enumeration value="Webstats"/>
          <xsd:enumeration value="WinIBW"/>
          <xsd:enumeration value="Winniprint"/>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6" nillable="true" ma:displayName="Date de création" ma:default="[today]" ma:description="Date à laquelle la ressource a été créée" ma:format="DateOnly" ma:internalName="_DCDateCreated" ma:readOnly="fals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456b4b57-7c72-4057-bde8-700db13a2739" elementFormDefault="qualified">
    <xsd:import namespace="http://schemas.microsoft.com/office/2006/documentManagement/types"/>
    <xsd:import namespace="http://schemas.microsoft.com/office/infopath/2007/PartnerControls"/>
    <xsd:element name="Nom_x0020_du_x0020_marché" ma:index="11" nillable="true" ma:displayName="Nom du marché" ma:default="A renseigner" ma:format="Dropdown" ma:hidden="true" ma:internalName="Nom_x0020_du_x0020_march_x00e9_" ma:readOnly="false">
      <xsd:simpleType>
        <xsd:restriction base="dms:Choice">
          <xsd:enumeration value="A renseigner"/>
          <xsd:enumeration value="CAIRN"/>
          <xsd:enumeration value="CAS"/>
          <xsd:enumeration value="Dalloz"/>
          <xsd:enumeration value="Doctrinal plus"/>
          <xsd:enumeration value="EBSCO - Business Source"/>
          <xsd:enumeration value="Elsevier-ScienceDirect"/>
          <xsd:enumeration value="JSTOR"/>
          <xsd:enumeration value="Lamyline"/>
          <xsd:enumeration value="Lexis-Nexis - Jurisclasseur"/>
          <xsd:enumeration value="Proquest - Chadwyck-Healey"/>
        </xsd:restriction>
      </xsd:simpleType>
    </xsd:element>
    <xsd:element name="Liste_x0020_machines-serveurs" ma:index="24" nillable="true" ma:displayName="Liste des machines-serveurs" ma:default="à renseigner" ma:format="Dropdown" ma:internalName="Liste_x0020_machines_x002d_serveurs" ma:readOnly="false">
      <xsd:simpleType>
        <xsd:restriction base="dms:Choice">
          <xsd:enumeration value="à renseigner"/>
          <xsd:enumeration value="actif réseau"/>
          <xsd:enumeration value="antivirus"/>
          <xsd:enumeration value="baie de stockage"/>
          <xsd:enumeration value="imprimantes"/>
          <xsd:enumeration value="messagerie"/>
          <xsd:enumeration value="visioconférence"/>
          <xsd:enumeration value="sauvegarde"/>
          <xsd:enumeration value="téléphone"/>
          <xsd:enumeration value="se linux unix"/>
          <xsd:enumeration value="se linux"/>
          <xsd:enumeration value="se unix"/>
          <xsd:enumeration value="se windows"/>
          <xsd:enumeration value="serveur socle"/>
          <xsd:enumeration value="serveur virtuel"/>
          <xsd:enumeration value="solaris"/>
          <xsd:enumeration value="station de travail"/>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6" ma:displayName="Type de contenu"/>
        <xsd:element ref="dc:title" minOccurs="0" maxOccurs="1" ma:index="1" ma:displayName="Titre"/>
        <xsd:element ref="dc:subject" minOccurs="0" maxOccurs="1"/>
        <xsd:element ref="dc:description" minOccurs="0" maxOccurs="1" ma:index="7" ma:displayName="Commentaires"/>
        <xsd:element name="keywords" minOccurs="0" maxOccurs="1" type="xsd:string" ma:index="8" ma:displayName="Mots clé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CDateCreated xmlns="http://schemas.microsoft.com/sharepoint/v3/fields">2026-02-04T23:00:00+00:00</_DCDateCreated>
    <Type_x0020_spec xmlns="9daed285-81c3-49ff-b705-bbc26c42e2d0">
      <Value>A renseigner</Value>
    </Type_x0020_spec>
    <Type_x0020_de_x0020_document_x0020_technique xmlns="9daed285-81c3-49ff-b705-bbc26c42e2d0">A renseigner</Type_x0020_de_x0020_document_x0020_technique>
    <Etat_x0020_du_x0020_document xmlns="9daed285-81c3-49ff-b705-bbc26c42e2d0">Document de travail</Etat_x0020_du_x0020_document>
    <Nom_x0020_de_x0020_la_x0020_formation xmlns="9daed285-81c3-49ff-b705-bbc26c42e2d0">A renseigner</Nom_x0020_de_x0020_la_x0020_formation>
    <TRI xmlns="9daed285-81c3-49ff-b705-bbc26c42e2d0">LPL</TRI>
    <Tags xmlns="9daed285-81c3-49ff-b705-bbc26c42e2d0" xsi:nil="true"/>
    <Structure xmlns="9daed285-81c3-49ff-b705-bbc26c42e2d0">DSR</Structure>
    <Exaged_DocName xmlns="9daed285-81c3-49ff-b705-bbc26c42e2d0" xsi:nil="true"/>
    <Sujet_x0020_convention xmlns="9daed285-81c3-49ff-b705-bbc26c42e2d0">A renseigner</Sujet_x0020_convention>
    <Type_x0020_de_x0020_document_x0020_standard xmlns="9daed285-81c3-49ff-b705-bbc26c42e2d0">A renseigner</Type_x0020_de_x0020_document_x0020_standard>
    <Liste_x0020_machines-serveurs xmlns="456b4b57-7c72-4057-bde8-700db13a2739" xsi:nil="true"/>
    <Nom_x0020_du_x0020_marché xmlns="456b4b57-7c72-4057-bde8-700db13a2739">A renseigner</Nom_x0020_du_x0020_marché>
    <Liste_x0020_des_x0020_applications xmlns="9daed285-81c3-49ff-b705-bbc26c42e2d0" xsi:nil="true"/>
    <Type_x0020_Doc_x0020_PPT xmlns="9daed285-81c3-49ff-b705-bbc26c42e2d0">Présentation</Type_x0020_Doc_x0020_PPT>
    <Année xmlns="9daed285-81c3-49ff-b705-bbc26c42e2d0">2026</Année>
  </documentManagement>
</p:properties>
</file>

<file path=customXml/item4.xml><?xml version="1.0" encoding="utf-8"?>
<?mso-contentType ?>
<customXsn xmlns="http://schemas.microsoft.com/office/2006/metadata/customXsn">
  <xsnLocation/>
  <cached>False</cached>
  <openByDefault>True</openByDefault>
  <xsnScope/>
</customXsn>
</file>

<file path=customXml/itemProps1.xml><?xml version="1.0" encoding="utf-8"?>
<ds:datastoreItem xmlns:ds="http://schemas.openxmlformats.org/officeDocument/2006/customXml" ds:itemID="{63F88FBE-1832-42D8-A55C-E3C33BC0FF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aed285-81c3-49ff-b705-bbc26c42e2d0"/>
    <ds:schemaRef ds:uri="http://schemas.microsoft.com/sharepoint/v3/fields"/>
    <ds:schemaRef ds:uri="456b4b57-7c72-4057-bde8-700db13a27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E77B92-612E-42B4-BBC5-078B609556EE}">
  <ds:schemaRefs>
    <ds:schemaRef ds:uri="http://schemas.microsoft.com/sharepoint/v3/contenttype/forms"/>
  </ds:schemaRefs>
</ds:datastoreItem>
</file>

<file path=customXml/itemProps3.xml><?xml version="1.0" encoding="utf-8"?>
<ds:datastoreItem xmlns:ds="http://schemas.openxmlformats.org/officeDocument/2006/customXml" ds:itemID="{139C4953-33EE-4410-BFBB-B38A63578B5F}">
  <ds:schemaRefs>
    <ds:schemaRef ds:uri="http://schemas.openxmlformats.org/package/2006/metadata/core-properties"/>
    <ds:schemaRef ds:uri="9daed285-81c3-49ff-b705-bbc26c42e2d0"/>
    <ds:schemaRef ds:uri="http://schemas.microsoft.com/office/2006/metadata/properties"/>
    <ds:schemaRef ds:uri="http://purl.org/dc/dcmitype/"/>
    <ds:schemaRef ds:uri="http://schemas.microsoft.com/office/2006/documentManagement/types"/>
    <ds:schemaRef ds:uri="http://schemas.microsoft.com/office/infopath/2007/PartnerControls"/>
    <ds:schemaRef ds:uri="http://purl.org/dc/elements/1.1/"/>
    <ds:schemaRef ds:uri="http://purl.org/dc/terms/"/>
    <ds:schemaRef ds:uri="http://schemas.microsoft.com/sharepoint/v3/fields"/>
    <ds:schemaRef ds:uri="456b4b57-7c72-4057-bde8-700db13a2739"/>
    <ds:schemaRef ds:uri="http://www.w3.org/XML/1998/namespace"/>
  </ds:schemaRefs>
</ds:datastoreItem>
</file>

<file path=customXml/itemProps4.xml><?xml version="1.0" encoding="utf-8"?>
<ds:datastoreItem xmlns:ds="http://schemas.openxmlformats.org/officeDocument/2006/customXml" ds:itemID="{B5233F76-11B8-4D3A-B356-8935B5AB4135}">
  <ds:schemaRefs>
    <ds:schemaRef ds:uri="http://schemas.microsoft.com/office/2006/metadata/customXsn"/>
  </ds:schemaRefs>
</ds:datastoreItem>
</file>

<file path=docProps/app.xml><?xml version="1.0" encoding="utf-8"?>
<Properties xmlns="http://schemas.openxmlformats.org/officeDocument/2006/extended-properties" xmlns:vt="http://schemas.openxmlformats.org/officeDocument/2006/docPropsVTypes">
  <TotalTime>754</TotalTime>
  <Words>1827</Words>
  <Application>Microsoft Office PowerPoint</Application>
  <PresentationFormat>Affichage à l'écran (4:3)</PresentationFormat>
  <Paragraphs>232</Paragraphs>
  <Slides>15</Slides>
  <Notes>15</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15</vt:i4>
      </vt:variant>
    </vt:vector>
  </HeadingPairs>
  <TitlesOfParts>
    <vt:vector size="19" baseType="lpstr">
      <vt:lpstr>Arial</vt:lpstr>
      <vt:lpstr>Calibri</vt:lpstr>
      <vt:lpstr>Wingdings</vt:lpstr>
      <vt:lpstr>Thème Office</vt:lpstr>
      <vt:lpstr>Réunion des formateurs-relais Sudoc – Mi-parcours 2025-2026</vt:lpstr>
      <vt:lpstr>Bilan  – Automne 2025</vt:lpstr>
      <vt:lpstr>Bilan – Janvier à février 2026</vt:lpstr>
      <vt:lpstr>Appréciations des stagiaires :   Septembre 2025 - janvier 2026</vt:lpstr>
      <vt:lpstr>Présentation PowerPoint</vt:lpstr>
      <vt:lpstr>Présentation PowerPoint</vt:lpstr>
      <vt:lpstr>Présentation PowerPoint</vt:lpstr>
      <vt:lpstr>Appréciations des formateurs :   Septembre 2025 - janvier 2026</vt:lpstr>
      <vt:lpstr>Bilan</vt:lpstr>
      <vt:lpstr>Infos générales</vt:lpstr>
      <vt:lpstr>Échanges : Rôle des Corcat</vt:lpstr>
      <vt:lpstr>Échanges : Rôle des Corcat</vt:lpstr>
      <vt:lpstr>Infos sur le projet « NSGM » </vt:lpstr>
      <vt:lpstr>Atelier : que proposer en 2026-2027 ? </vt:lpstr>
      <vt:lpstr>Atelier : que proposer en 2026-2027 ? </vt:lpstr>
    </vt:vector>
  </TitlesOfParts>
  <Company>pygmee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Réunion Formateurs relais mi-parcours 2026 Presentation</dc:title>
  <dc:creator>rafael martinez</dc:creator>
  <cp:keywords/>
  <dc:description>Réunion Formateurs relais mi-parcours 2025 : diaporama de presentation (ven 17/01/2025)</dc:description>
  <cp:lastModifiedBy>Laurent Piquemal</cp:lastModifiedBy>
  <cp:revision>77</cp:revision>
  <cp:lastPrinted>2026-02-06T07:52:32Z</cp:lastPrinted>
  <dcterms:created xsi:type="dcterms:W3CDTF">2014-12-02T14:29:06Z</dcterms:created>
  <dcterms:modified xsi:type="dcterms:W3CDTF">2026-02-10T07:19:25Z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0x0101006CB4AB078024F24B9AD5E0923C09BE39010407050074D71880F59C1C4F9F6DA2C630574CAD</vt:lpwstr>
  </property>
  <property fmtid="{D5CDD505-2E9C-101B-9397-08002B2CF9AE}" pid="3" name="Type de document standard">
    <vt:lpwstr>A renseigner</vt:lpwstr>
  </property>
  <property fmtid="{D5CDD505-2E9C-101B-9397-08002B2CF9AE}" pid="4" name="Type de document réunion">
    <vt:lpwstr/>
  </property>
  <property fmtid="{D5CDD505-2E9C-101B-9397-08002B2CF9AE}" pid="5" name="Order">
    <vt:r8>6600</vt:r8>
  </property>
  <property fmtid="{D5CDD505-2E9C-101B-9397-08002B2CF9AE}" pid="6" name="Emetteur">
    <vt:lpwstr/>
  </property>
  <property fmtid="{D5CDD505-2E9C-101B-9397-08002B2CF9AE}" pid="7" name="Entrant ou Sortant">
    <vt:lpwstr/>
  </property>
  <property fmtid="{D5CDD505-2E9C-101B-9397-08002B2CF9AE}" pid="8" name="_Source">
    <vt:lpwstr/>
  </property>
  <property fmtid="{D5CDD505-2E9C-101B-9397-08002B2CF9AE}" pid="9" name="Agent Abes">
    <vt:lpwstr/>
  </property>
  <property fmtid="{D5CDD505-2E9C-101B-9397-08002B2CF9AE}" pid="10" name="Type de réunion">
    <vt:lpwstr/>
  </property>
  <property fmtid="{D5CDD505-2E9C-101B-9397-08002B2CF9AE}" pid="11" name="Lieu de la réunion">
    <vt:lpwstr/>
  </property>
  <property fmtid="{D5CDD505-2E9C-101B-9397-08002B2CF9AE}" pid="12" name="Destinataire">
    <vt:lpwstr/>
  </property>
  <property fmtid="{D5CDD505-2E9C-101B-9397-08002B2CF9AE}" pid="13" name="Type de document">
    <vt:lpwstr/>
  </property>
</Properties>
</file>